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3" r:id="rId2"/>
    <p:sldMasterId id="2147483661" r:id="rId3"/>
  </p:sldMasterIdLst>
  <p:notesMasterIdLst>
    <p:notesMasterId r:id="rId17"/>
  </p:notesMasterIdLst>
  <p:sldIdLst>
    <p:sldId id="278" r:id="rId4"/>
    <p:sldId id="281" r:id="rId5"/>
    <p:sldId id="350" r:id="rId6"/>
    <p:sldId id="270" r:id="rId7"/>
    <p:sldId id="276" r:id="rId8"/>
    <p:sldId id="271" r:id="rId9"/>
    <p:sldId id="272" r:id="rId10"/>
    <p:sldId id="275" r:id="rId11"/>
    <p:sldId id="273" r:id="rId12"/>
    <p:sldId id="274" r:id="rId13"/>
    <p:sldId id="351" r:id="rId14"/>
    <p:sldId id="279" r:id="rId15"/>
    <p:sldId id="277" r:id="rId16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57" userDrawn="1">
          <p15:clr>
            <a:srgbClr val="A4A3A4"/>
          </p15:clr>
        </p15:guide>
        <p15:guide id="3" orient="horz" pos="419" userDrawn="1">
          <p15:clr>
            <a:srgbClr val="A4A3A4"/>
          </p15:clr>
        </p15:guide>
        <p15:guide id="4" orient="horz" pos="29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797979"/>
    <a:srgbClr val="91A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774" y="84"/>
      </p:cViewPr>
      <p:guideLst>
        <p:guide pos="2857"/>
        <p:guide orient="horz" pos="419"/>
        <p:guide orient="horz" pos="29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A3B6B-DA47-6145-A916-4C71632D9FE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AFCE-C102-6747-9B79-E03F9BCB8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103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632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1143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256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813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79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6979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035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2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400" cy="11035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925"/>
            <a:ext cx="2057400" cy="329751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925"/>
            <a:ext cx="6019800" cy="329751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0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635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433BE-D19F-43A7-9564-DD29B259A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ED99A0-4D55-4792-9B1D-925FBD8E7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3513"/>
            <a:ext cx="6858000" cy="1243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D2A12A-4113-46F8-8160-4ED10ACE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39A0DA-7B12-421F-B011-70D7D683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E2A863-B9CB-48FE-9A3D-D9E2B9AE6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734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E0626-F447-41A9-93B9-268D68DD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B9BFC9-D0BE-4AA0-9C81-B7C0BDCC9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240B95-4675-4653-A91E-5EE9ACB6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F2000A-2D37-4D2E-A3AD-F88A3566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30B796-03A4-4845-AC2A-7E8411B1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824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D3F89-5D75-40E2-98C7-59BBE4DB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CAC003-AB59-441F-AA06-3B0B90EAF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4875"/>
            <a:ext cx="7886700" cy="1127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8EEFFD-5B19-4B58-B623-2C11CA04B4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C91BAE-CAB7-46B1-8C40-9668454F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CE65F4-0C1B-44D5-8EC9-5602F091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042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BF2E4-7DC7-42AA-A46A-DD5A9F66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27D99A-F44D-4B87-8100-985B29084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01D107-66AC-4BB0-B360-44B5B327A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2B3964-E822-4A55-AB46-42EBBB752E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38096F-CA35-4D6D-BFB6-048BD343D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36C257-6F7A-4EE3-B894-7D87FDA8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225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051CF-7AF1-425F-8BC2-B5C6B624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FD3538-1A6B-46B5-9C59-82228D231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F17477-E3AB-492A-8DAD-BAAD19CD6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E97E25-FB84-4B8A-B776-181315407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774C94-40B9-4BBA-B9C0-DEBFDA9B0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E696BAE-9780-4246-9BFA-72DFE61A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C7F8127-738A-4239-8A52-35A2D104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B82643-54A4-49A5-A298-68D4980F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027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C3792-4E71-4E18-834B-24115ABB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2644218-DB03-41A4-BE40-4B62B9C4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B29392F-2FF7-4462-A08C-93CBBFCF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CD1D0A-AF22-483A-BADC-BE367DBA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7414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6713E6D-2790-418D-ADDD-8E0C28AD98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CB1AAB-391A-4132-AAA9-DA203FCB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0C51C5-46DF-4222-9F23-49050CC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18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7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3B4D4-867D-4F64-AEF9-9739A6F3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A668FC-4D32-4E1F-9883-439C73655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8084FE-BA18-4457-88C5-3C739BAAB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FC44CB-2384-4B2C-92C7-3EFF56CA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1F5726-7D7B-4C58-96BE-92375FE0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A73117-0578-410B-83FC-F2ED3A23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110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28EB5-B19F-4241-94F9-BEF117543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176404-E205-4AEF-A4BA-8721C9C49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5183B0-A43B-4C6D-8C25-89D286F58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2DFC58-6641-4A94-BAF5-9B0A9B8A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FEC5C0-A9B8-4E40-A41E-589B22E7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DB42BA-3927-40EC-8DE4-6E845897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056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4AD49-3107-4278-9F27-8209629A5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895023-769D-4B26-9322-013FB9507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E73516-C6D6-43E6-8AA9-43203E8225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B929A2-86B5-4239-A6D7-F7506D98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E88952-F1E9-48D8-AA4B-72757B86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8922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645D90-C710-42A9-AFFB-7FB535F63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6245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C3C7D8-04D1-4F01-A145-BD938A4E3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6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9DE13E-B988-499D-8CE5-12580733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A25463-BF39-4FE1-A976-6025CC1A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23C245-C8A2-4E41-A670-90B779C7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129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437"/>
            <a:ext cx="8520600" cy="573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3542"/>
            <a:ext cx="8520600" cy="3419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7535"/>
            <a:ext cx="548700" cy="3939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pt-BR" smtClean="0"/>
              <a:pPr algn="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294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3513"/>
            <a:ext cx="6858000" cy="1243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174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0579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4875"/>
            <a:ext cx="7886700" cy="1127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73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1926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4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102250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5"/>
            <a:ext cx="7772400" cy="11261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420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4203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919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2551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1817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8723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6245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6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27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2401"/>
            <a:ext cx="4041775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2667"/>
            <a:ext cx="4041775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0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8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1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978"/>
            <a:ext cx="3008313" cy="87234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7"/>
            <a:ext cx="5111750" cy="43939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7323"/>
            <a:ext cx="3008313" cy="35215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1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2"/>
            <a:ext cx="5486400" cy="604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5">
            <a:extLst>
              <a:ext uri="{FF2B5EF4-FFF2-40B4-BE49-F238E27FC236}">
                <a16:creationId xmlns:a16="http://schemas.microsoft.com/office/drawing/2014/main" id="{3B8DAAF1-9E35-42F3-95DA-B62C19C729A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sp>
        <p:nvSpPr>
          <p:cNvPr id="3" name="Retângulo 2"/>
          <p:cNvSpPr/>
          <p:nvPr userDrawn="1"/>
        </p:nvSpPr>
        <p:spPr>
          <a:xfrm>
            <a:off x="1075386" y="1275008"/>
            <a:ext cx="167425" cy="257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48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15">
            <a:extLst>
              <a:ext uri="{FF2B5EF4-FFF2-40B4-BE49-F238E27FC236}">
                <a16:creationId xmlns:a16="http://schemas.microsoft.com/office/drawing/2014/main" id="{3B8DAAF1-9E35-42F3-95DA-B62C19C729A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sp>
        <p:nvSpPr>
          <p:cNvPr id="8" name="Retângulo 7"/>
          <p:cNvSpPr/>
          <p:nvPr userDrawn="1"/>
        </p:nvSpPr>
        <p:spPr>
          <a:xfrm>
            <a:off x="1075386" y="1275008"/>
            <a:ext cx="167425" cy="257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85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:a16="http://schemas.microsoft.com/office/drawing/2014/main" id="{BE5122DD-3FCD-4660-A021-810260C0E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55" y="2215502"/>
            <a:ext cx="2648691" cy="7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5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530419" y="12127"/>
            <a:ext cx="7858800" cy="74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>
              <a:lnSpc>
                <a:spcPct val="115000"/>
              </a:lnSpc>
              <a:spcAft>
                <a:spcPts val="1200"/>
              </a:spcAft>
              <a:buClr>
                <a:schemeClr val="dk2"/>
              </a:buClr>
              <a:buSzPts val="1800"/>
            </a:pPr>
            <a:r>
              <a:rPr lang="pt-BR" sz="2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Exemplos: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76;p16">
                <a:extLst>
                  <a:ext uri="{FF2B5EF4-FFF2-40B4-BE49-F238E27FC236}">
                    <a16:creationId xmlns:a16="http://schemas.microsoft.com/office/drawing/2014/main" id="{5F94C059-B5AA-4790-BCD0-B3601D2D85F5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30419" y="745694"/>
                <a:ext cx="7201804" cy="7470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indent="0">
                  <a:lnSpc>
                    <a:spcPct val="114999"/>
                  </a:lnSpc>
                  <a:buNone/>
                </a:pPr>
                <a:r>
                  <a:rPr lang="pt-BR" sz="2400" dirty="0">
                    <a:solidFill>
                      <a:schemeClr val="dk1"/>
                    </a:solidFill>
                  </a:rPr>
                  <a:t>1) f(x)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pt-BR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pt-BR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4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sz="2400" dirty="0">
                    <a:solidFill>
                      <a:schemeClr val="dk1"/>
                    </a:solidFill>
                  </a:rPr>
                  <a:t> </a:t>
                </a:r>
                <a:endParaRPr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6" name="Google Shape;76;p16">
                <a:extLst>
                  <a:ext uri="{FF2B5EF4-FFF2-40B4-BE49-F238E27FC236}">
                    <a16:creationId xmlns:a16="http://schemas.microsoft.com/office/drawing/2014/main" id="{5F94C059-B5AA-4790-BCD0-B3601D2D85F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0419" y="745694"/>
                <a:ext cx="7201804" cy="747057"/>
              </a:xfrm>
              <a:prstGeom prst="rect">
                <a:avLst/>
              </a:prstGeom>
              <a:blipFill>
                <a:blip r:embed="rId3"/>
                <a:stretch>
                  <a:fillRect l="-12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76;p16">
                <a:extLst>
                  <a:ext uri="{FF2B5EF4-FFF2-40B4-BE49-F238E27FC236}">
                    <a16:creationId xmlns:a16="http://schemas.microsoft.com/office/drawing/2014/main" id="{BDE8B299-2F1F-412B-AC33-CE90D581B1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0419" y="2800996"/>
                <a:ext cx="7201804" cy="11198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>
                  <a:lnSpc>
                    <a:spcPct val="114999"/>
                  </a:lnSpc>
                  <a:buNone/>
                </a:pPr>
                <a:r>
                  <a:rPr lang="pt-BR" sz="2400" dirty="0">
                    <a:solidFill>
                      <a:schemeClr val="dk1"/>
                    </a:solidFill>
                  </a:rPr>
                  <a:t>2) f(x) =</a:t>
                </a:r>
                <a:r>
                  <a:rPr lang="pt-BR" dirty="0">
                    <a:solidFill>
                      <a:schemeClr val="dk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pt-BR" sz="24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f>
                          <m:fPr>
                            <m:ctrlPr>
                              <a:rPr lang="pt-BR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pt-BR" sz="24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t-BR" sz="24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7" name="Google Shape;76;p16">
                <a:extLst>
                  <a:ext uri="{FF2B5EF4-FFF2-40B4-BE49-F238E27FC236}">
                    <a16:creationId xmlns:a16="http://schemas.microsoft.com/office/drawing/2014/main" id="{BDE8B299-2F1F-412B-AC33-CE90D581B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19" y="2800996"/>
                <a:ext cx="7201804" cy="1119883"/>
              </a:xfrm>
              <a:prstGeom prst="rect">
                <a:avLst/>
              </a:prstGeom>
              <a:blipFill>
                <a:blip r:embed="rId4"/>
                <a:stretch>
                  <a:fillRect l="-12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C1394765-9374-457E-B1BA-06E6A8C279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3881" y="2432628"/>
            <a:ext cx="3470313" cy="254709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D86DB7D-4CF2-469A-BCA2-3BBCBEC1C8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8723" y="391458"/>
            <a:ext cx="3674859" cy="262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6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E9C6E4AB-2115-673E-A66E-BC048EF8E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28" y="165090"/>
            <a:ext cx="8670273" cy="20980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altLang="pt-BR" sz="23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APLICAÇÃO 1: </a:t>
            </a:r>
            <a:r>
              <a:rPr lang="pt-PT" altLang="pt-BR" sz="2300" dirty="0">
                <a:latin typeface="Calibri" panose="020F0502020204030204" pitchFamily="34" charset="0"/>
                <a:cs typeface="Calibri" panose="020F0502020204030204" pitchFamily="34" charset="0"/>
              </a:rPr>
              <a:t>Duas máquinas idênticas estão posicionadas à mesma distância de um trabalhador. A intensidade do som emitido por cada máquina no local do trabalhador é 10</a:t>
            </a:r>
            <a:r>
              <a:rPr lang="pt-PT" altLang="pt-BR" sz="23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-2</a:t>
            </a:r>
            <a:r>
              <a:rPr lang="pt-PT" altLang="pt-BR" sz="2300" dirty="0">
                <a:latin typeface="Calibri" panose="020F0502020204030204" pitchFamily="34" charset="0"/>
                <a:cs typeface="Calibri" panose="020F0502020204030204" pitchFamily="34" charset="0"/>
              </a:rPr>
              <a:t> W/m</a:t>
            </a:r>
            <a:r>
              <a:rPr lang="pt-PT" altLang="pt-BR" sz="23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t-PT" altLang="pt-BR" sz="2300" dirty="0">
                <a:latin typeface="Calibri" panose="020F0502020204030204" pitchFamily="34" charset="0"/>
                <a:cs typeface="Calibri" panose="020F0502020204030204" pitchFamily="34" charset="0"/>
              </a:rPr>
              <a:t>. Encontre o nível sonoro sentido pelo trabalhador: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lphaLcParenBoth"/>
            </a:pPr>
            <a:r>
              <a:rPr lang="pt-PT" altLang="pt-BR" sz="2300" dirty="0">
                <a:latin typeface="Calibri" panose="020F0502020204030204" pitchFamily="34" charset="0"/>
                <a:cs typeface="Calibri" panose="020F0502020204030204" pitchFamily="34" charset="0"/>
              </a:rPr>
              <a:t>quando uma máquina está operando.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lphaLcParenBoth"/>
            </a:pPr>
            <a:r>
              <a:rPr lang="pt-PT" altLang="pt-BR" sz="2300" dirty="0">
                <a:latin typeface="Calibri" panose="020F0502020204030204" pitchFamily="34" charset="0"/>
                <a:cs typeface="Calibri" panose="020F0502020204030204" pitchFamily="34" charset="0"/>
              </a:rPr>
              <a:t>quando ambas as máquinas estão operando. 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366AE3E3-256B-C40A-39CD-DA4CBC6BB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9919" y="2574131"/>
            <a:ext cx="1878865" cy="389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78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sz="2400" b="1" u="sng" dirty="0">
                <a:latin typeface="+mj-lt"/>
              </a:rPr>
              <a:t>Nível sonoro</a:t>
            </a:r>
            <a:r>
              <a:rPr lang="pt-BR" sz="2400" dirty="0">
                <a:latin typeface="+mj-lt"/>
              </a:rPr>
              <a:t>:</a:t>
            </a: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9C37AC0C-1670-7C19-7766-4D00AEF3A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410" y="3405632"/>
            <a:ext cx="6264275" cy="112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8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sz="2000" dirty="0">
                <a:latin typeface="+mj-lt"/>
              </a:rPr>
              <a:t>I = intensidade sonora (W/m</a:t>
            </a:r>
            <a:r>
              <a:rPr lang="pt-BR" sz="2000" baseline="30000" dirty="0">
                <a:latin typeface="+mj-lt"/>
              </a:rPr>
              <a:t>2</a:t>
            </a:r>
            <a:r>
              <a:rPr lang="pt-BR" sz="2000" dirty="0">
                <a:latin typeface="+mj-lt"/>
              </a:rPr>
              <a:t>);</a:t>
            </a:r>
          </a:p>
          <a:p>
            <a:pPr>
              <a:lnSpc>
                <a:spcPct val="78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sz="2000" dirty="0">
                <a:latin typeface="+mj-lt"/>
              </a:rPr>
              <a:t>B = Nível sonoro (decibel – dB).</a:t>
            </a:r>
          </a:p>
          <a:p>
            <a:pPr>
              <a:lnSpc>
                <a:spcPct val="78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sz="2000" dirty="0">
                <a:latin typeface="+mj-lt"/>
              </a:rPr>
              <a:t>I</a:t>
            </a:r>
            <a:r>
              <a:rPr lang="pt-BR" sz="2000" baseline="-25000" dirty="0">
                <a:latin typeface="+mj-lt"/>
              </a:rPr>
              <a:t>o</a:t>
            </a:r>
            <a:r>
              <a:rPr lang="pt-BR" sz="2000" dirty="0">
                <a:latin typeface="+mj-lt"/>
              </a:rPr>
              <a:t> = 1x10</a:t>
            </a:r>
            <a:r>
              <a:rPr lang="pt-BR" sz="2000" baseline="30000" dirty="0">
                <a:latin typeface="+mj-lt"/>
              </a:rPr>
              <a:t>-12</a:t>
            </a:r>
            <a:r>
              <a:rPr lang="pt-BR" sz="2000" dirty="0">
                <a:latin typeface="+mj-lt"/>
              </a:rPr>
              <a:t> (W/m</a:t>
            </a:r>
            <a:r>
              <a:rPr lang="pt-BR" sz="2000" baseline="30000" dirty="0">
                <a:latin typeface="+mj-lt"/>
              </a:rPr>
              <a:t>2</a:t>
            </a:r>
            <a:r>
              <a:rPr lang="pt-BR" sz="2000" dirty="0">
                <a:latin typeface="+mj-lt"/>
              </a:rPr>
              <a:t>) = limiar da audição humana</a:t>
            </a:r>
          </a:p>
        </p:txBody>
      </p:sp>
      <p:graphicFrame>
        <p:nvGraphicFramePr>
          <p:cNvPr id="15" name="Object 4">
            <a:extLst>
              <a:ext uri="{FF2B5EF4-FFF2-40B4-BE49-F238E27FC236}">
                <a16:creationId xmlns:a16="http://schemas.microsoft.com/office/drawing/2014/main" id="{656DF281-B0A4-17DA-7EBF-CC6BFD6F6F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399420"/>
              </p:ext>
            </p:extLst>
          </p:nvPr>
        </p:nvGraphicFramePr>
        <p:xfrm>
          <a:off x="4572000" y="2375449"/>
          <a:ext cx="1878864" cy="1025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98500" imgH="381000" progId="Equation.DSMT4">
                  <p:embed/>
                </p:oleObj>
              </mc:Choice>
              <mc:Fallback>
                <p:oleObj name="Equation" r:id="rId3" imgW="698500" imgH="381000" progId="Equation.DSMT4">
                  <p:embed/>
                  <p:pic>
                    <p:nvPicPr>
                      <p:cNvPr id="15" name="Object 4">
                        <a:extLst>
                          <a:ext uri="{FF2B5EF4-FFF2-40B4-BE49-F238E27FC236}">
                            <a16:creationId xmlns:a16="http://schemas.microsoft.com/office/drawing/2014/main" id="{656DF281-B0A4-17DA-7EBF-CC6BFD6F6F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375449"/>
                        <a:ext cx="1878864" cy="10250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539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E9C6E4AB-2115-673E-A66E-BC048EF8E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62" y="245353"/>
            <a:ext cx="8802476" cy="29290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altLang="pt-BR" sz="23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APLICAÇÃO 2: </a:t>
            </a:r>
            <a:r>
              <a:rPr lang="pt-BR" alt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A quantidade 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de um medicamento, em miligramas, no corpo de uma pessoa após </a:t>
            </a:r>
            <a:r>
              <a:rPr lang="pt-BR" sz="24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horas é dada pela função:</a:t>
            </a:r>
          </a:p>
          <a:p>
            <a:pPr algn="l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algn="l"/>
            <a:endParaRPr lang="pt-BR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a)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Encontre a quantidade do medicamento após 2 horas.</a:t>
            </a:r>
          </a:p>
          <a:p>
            <a:pPr algn="l"/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b)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Encontre a quantidade de medicamento após 5 horas.</a:t>
            </a:r>
          </a:p>
          <a:p>
            <a:pPr algn="l"/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c)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 Quando a quantidade de medicamento no corpo será de 1 miligrama?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89F5BA7F-C5EB-A552-C51E-95E1D8F883BF}"/>
                  </a:ext>
                </a:extLst>
              </p:cNvPr>
              <p:cNvSpPr txBox="1"/>
              <p:nvPr/>
            </p:nvSpPr>
            <p:spPr>
              <a:xfrm>
                <a:off x="2208882" y="1037829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pt-BR" sz="28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  <m:sSup>
                        <m:sSupPr>
                          <m:ctrlPr>
                            <a:rPr lang="pt-BR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−0,4</m:t>
                          </m:r>
                          <m:r>
                            <a:rPr lang="pt-BR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89F5BA7F-C5EB-A552-C51E-95E1D8F88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882" y="1037829"/>
                <a:ext cx="4572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3021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AC9727B6-CB6D-41D7-8309-AC12CCAEB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55" y="2215502"/>
            <a:ext cx="2648691" cy="7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4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9265FC28-AA8E-4F42-9ABD-814BDB086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6214CB39-5A53-485F-80C5-0F12C0B38D5B}"/>
              </a:ext>
            </a:extLst>
          </p:cNvPr>
          <p:cNvSpPr txBox="1"/>
          <p:nvPr/>
        </p:nvSpPr>
        <p:spPr>
          <a:xfrm>
            <a:off x="699834" y="1327448"/>
            <a:ext cx="79973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latin typeface="Gotham HTF" pitchFamily="50" charset="0"/>
                <a:cs typeface="Gotham HTF Light"/>
              </a:rPr>
              <a:t>DIFFERENTIATED </a:t>
            </a:r>
            <a:r>
              <a:rPr lang="en-US" sz="3500" dirty="0">
                <a:latin typeface="Gotham HTF" pitchFamily="50" charset="0"/>
                <a:cs typeface="Gotham HTF Medium"/>
              </a:rPr>
              <a:t>PROBLEM SOLVING</a:t>
            </a:r>
          </a:p>
          <a:p>
            <a:pPr algn="ctr"/>
            <a:r>
              <a:rPr lang="en-US" sz="3500" dirty="0">
                <a:latin typeface="Gotham HTF" pitchFamily="50" charset="0"/>
                <a:cs typeface="Gotham HTF Medium"/>
              </a:rPr>
              <a:t>(</a:t>
            </a:r>
            <a:r>
              <a:rPr lang="en-US" sz="3500" dirty="0" err="1">
                <a:latin typeface="Gotham HTF" pitchFamily="50" charset="0"/>
                <a:cs typeface="Gotham HTF Medium"/>
              </a:rPr>
              <a:t>Soluções</a:t>
            </a:r>
            <a:r>
              <a:rPr lang="en-US" sz="3500" dirty="0">
                <a:latin typeface="Gotham HTF" pitchFamily="50" charset="0"/>
                <a:cs typeface="Gotham HTF Medium"/>
              </a:rPr>
              <a:t> </a:t>
            </a:r>
            <a:r>
              <a:rPr lang="en-US" sz="3500" dirty="0" err="1">
                <a:latin typeface="Gotham HTF" pitchFamily="50" charset="0"/>
                <a:cs typeface="Gotham HTF Medium"/>
              </a:rPr>
              <a:t>Diferenciadas</a:t>
            </a:r>
            <a:r>
              <a:rPr lang="en-US" sz="3500" dirty="0">
                <a:latin typeface="Gotham HTF" pitchFamily="50" charset="0"/>
                <a:cs typeface="Gotham HTF Medium"/>
              </a:rPr>
              <a:t> de </a:t>
            </a:r>
            <a:r>
              <a:rPr lang="en-US" sz="3500" dirty="0" err="1">
                <a:latin typeface="Gotham HTF" pitchFamily="50" charset="0"/>
                <a:cs typeface="Gotham HTF Medium"/>
              </a:rPr>
              <a:t>Problemas</a:t>
            </a:r>
            <a:r>
              <a:rPr lang="en-US" sz="3500" dirty="0">
                <a:latin typeface="Gotham HTF" pitchFamily="50" charset="0"/>
                <a:cs typeface="Gotham HTF Light"/>
              </a:rPr>
              <a:t>- </a:t>
            </a:r>
            <a:r>
              <a:rPr lang="en-US" sz="3500" dirty="0" err="1">
                <a:latin typeface="Gotham HTF" pitchFamily="50" charset="0"/>
                <a:cs typeface="Gotham HTF Light"/>
              </a:rPr>
              <a:t>Cálculo</a:t>
            </a:r>
            <a:r>
              <a:rPr lang="en-US" sz="3500" dirty="0">
                <a:latin typeface="Gotham HTF" pitchFamily="50" charset="0"/>
                <a:cs typeface="Gotham HTF Light"/>
              </a:rPr>
              <a:t> </a:t>
            </a:r>
            <a:r>
              <a:rPr lang="en-US" sz="3500" dirty="0" err="1">
                <a:latin typeface="Gotham HTF" pitchFamily="50" charset="0"/>
                <a:cs typeface="Gotham HTF Light"/>
              </a:rPr>
              <a:t>Diferencial</a:t>
            </a:r>
            <a:r>
              <a:rPr lang="en-US" sz="3500" dirty="0">
                <a:latin typeface="Gotham HTF" pitchFamily="50" charset="0"/>
                <a:cs typeface="Gotham HTF Light"/>
              </a:rPr>
              <a:t> e Integral)</a:t>
            </a:r>
          </a:p>
          <a:p>
            <a:pPr algn="ctr"/>
            <a:endParaRPr lang="en-US" sz="3500" dirty="0"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87969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6956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5200"/>
            </a:pPr>
            <a:r>
              <a:rPr lang="pt-BR" sz="4000" dirty="0"/>
              <a:t>EQUAÇÕES E FUNÇÕES LOGARÍTMICAS</a:t>
            </a:r>
            <a:endParaRPr sz="4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57975" y="4233181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pt-BR" sz="2600" b="1" dirty="0">
                <a:solidFill>
                  <a:schemeClr val="dk1"/>
                </a:solidFill>
              </a:rPr>
              <a:t>Prof. Luciano Galdino</a:t>
            </a:r>
            <a:endParaRPr sz="26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7679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0000"/>
              </a:lnSpc>
              <a:buSzPts val="990"/>
            </a:pPr>
            <a:r>
              <a:rPr lang="pt-BR" sz="3200" b="1" dirty="0"/>
              <a:t>Logaritmo</a:t>
            </a:r>
            <a:endParaRPr sz="3200" b="1" dirty="0"/>
          </a:p>
        </p:txBody>
      </p:sp>
      <p:sp>
        <p:nvSpPr>
          <p:cNvPr id="61" name="Google Shape;61;p14"/>
          <p:cNvSpPr txBox="1"/>
          <p:nvPr/>
        </p:nvSpPr>
        <p:spPr>
          <a:xfrm>
            <a:off x="519402" y="705729"/>
            <a:ext cx="7743244" cy="138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>
              <a:lnSpc>
                <a:spcPct val="115000"/>
              </a:lnSpc>
              <a:buClr>
                <a:schemeClr val="dk2"/>
              </a:buClr>
              <a:buSzPts val="1800"/>
            </a:pPr>
            <a:r>
              <a:rPr lang="pt-BR" sz="2400" dirty="0">
                <a:solidFill>
                  <a:schemeClr val="dk1"/>
                </a:solidFill>
                <a:sym typeface="Arial"/>
              </a:rPr>
              <a:t>Logaritmo de um número positivo b numa base a, com a &gt; 0 e a ≠ 1, é o expoente da potência à qual deve-se elevar a para se obter b.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Google Shape;62;p14"/>
              <p:cNvSpPr txBox="1"/>
              <p:nvPr/>
            </p:nvSpPr>
            <p:spPr>
              <a:xfrm>
                <a:off x="519403" y="2163934"/>
                <a:ext cx="5424999" cy="2390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lnSpc>
                    <a:spcPct val="115000"/>
                  </a:lnSpc>
                  <a:buClr>
                    <a:schemeClr val="dk2"/>
                  </a:buClr>
                  <a:buSzPts val="1800"/>
                </a:pPr>
                <a:r>
                  <a:rPr lang="pt-BR" sz="2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Exemplo:</a:t>
                </a:r>
              </a:p>
              <a:p>
                <a:pPr>
                  <a:lnSpc>
                    <a:spcPct val="115000"/>
                  </a:lnSpc>
                  <a:buClr>
                    <a:schemeClr val="dk2"/>
                  </a:buClr>
                  <a:buSzPts val="1800"/>
                </a:pPr>
                <a:endParaRPr lang="pt-BR" sz="1200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15000"/>
                  </a:lnSpc>
                  <a:buClr>
                    <a:schemeClr val="dk2"/>
                  </a:buClr>
                  <a:buSzPts val="1800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BR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40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t-BR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fName>
                      <m:e>
                        <m:r>
                          <a:rPr lang="pt-BR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81=4</m:t>
                        </m:r>
                      </m:e>
                    </m:func>
                  </m:oMath>
                </a14:m>
                <a:r>
                  <a:rPr lang="pt-BR" sz="2400" dirty="0">
                    <a:solidFill>
                      <a:schemeClr val="dk1"/>
                    </a:solidFill>
                  </a:rPr>
                  <a:t>  , pois 3</a:t>
                </a:r>
                <a:r>
                  <a:rPr lang="pt-BR" sz="2400" baseline="30000" dirty="0">
                    <a:solidFill>
                      <a:schemeClr val="dk1"/>
                    </a:solidFill>
                  </a:rPr>
                  <a:t>4</a:t>
                </a:r>
                <a:r>
                  <a:rPr lang="pt-BR" sz="2400" dirty="0">
                    <a:solidFill>
                      <a:schemeClr val="dk1"/>
                    </a:solidFill>
                  </a:rPr>
                  <a:t> = 81</a:t>
                </a:r>
              </a:p>
              <a:p>
                <a:pPr>
                  <a:lnSpc>
                    <a:spcPct val="115000"/>
                  </a:lnSpc>
                  <a:buClr>
                    <a:schemeClr val="dk2"/>
                  </a:buClr>
                  <a:buSzPts val="1800"/>
                </a:pPr>
                <a:endParaRPr lang="pt-BR" sz="1200" dirty="0">
                  <a:solidFill>
                    <a:schemeClr val="dk1"/>
                  </a:solidFill>
                </a:endParaRPr>
              </a:p>
              <a:p>
                <a:pPr lvl="0">
                  <a:lnSpc>
                    <a:spcPct val="115000"/>
                  </a:lnSpc>
                  <a:buClr>
                    <a:schemeClr val="dk2"/>
                  </a:buClr>
                  <a:buSzPts val="1800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24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100=2</m:t>
                        </m:r>
                      </m:e>
                    </m:func>
                  </m:oMath>
                </a14:m>
                <a:r>
                  <a:rPr lang="pt-BR" sz="2400" dirty="0">
                    <a:solidFill>
                      <a:schemeClr val="dk1"/>
                    </a:solidFill>
                  </a:rPr>
                  <a:t> , pois 10</a:t>
                </a:r>
                <a:r>
                  <a:rPr lang="pt-BR" sz="2400" baseline="30000" dirty="0">
                    <a:solidFill>
                      <a:schemeClr val="dk1"/>
                    </a:solidFill>
                  </a:rPr>
                  <a:t>2</a:t>
                </a:r>
                <a:r>
                  <a:rPr lang="pt-BR" sz="2400" dirty="0">
                    <a:solidFill>
                      <a:schemeClr val="dk1"/>
                    </a:solidFill>
                  </a:rPr>
                  <a:t> = 100</a:t>
                </a:r>
              </a:p>
              <a:p>
                <a:pPr>
                  <a:lnSpc>
                    <a:spcPct val="115000"/>
                  </a:lnSpc>
                  <a:buClr>
                    <a:schemeClr val="dk2"/>
                  </a:buClr>
                  <a:buSzPts val="1800"/>
                </a:pPr>
                <a:endParaRPr lang="pt-BR" sz="24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62" name="Google Shape;62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03" y="2163934"/>
                <a:ext cx="5424999" cy="2390137"/>
              </a:xfrm>
              <a:prstGeom prst="rect">
                <a:avLst/>
              </a:prstGeom>
              <a:blipFill>
                <a:blip r:embed="rId3"/>
                <a:stretch>
                  <a:fillRect l="-16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89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530419" y="136819"/>
            <a:ext cx="7858800" cy="74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200"/>
              </a:spcAft>
              <a:buClr>
                <a:schemeClr val="dk2"/>
              </a:buClr>
              <a:buSzPts val="1800"/>
            </a:pPr>
            <a:r>
              <a:rPr lang="pt-BR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Logaritmo Natural ou Neperiano</a:t>
            </a:r>
            <a:endParaRPr sz="2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76;p16">
                <a:extLst>
                  <a:ext uri="{FF2B5EF4-FFF2-40B4-BE49-F238E27FC236}">
                    <a16:creationId xmlns:a16="http://schemas.microsoft.com/office/drawing/2014/main" id="{BDE8B299-2F1F-412B-AC33-CE90D581B1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4655" y="1063838"/>
                <a:ext cx="7201804" cy="11198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>
                  <a:lnSpc>
                    <a:spcPct val="114999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3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32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pt-BR" sz="3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pt-BR" sz="32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32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pt-BR" sz="32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sz="32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32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pt-BR" sz="32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7" name="Google Shape;76;p16">
                <a:extLst>
                  <a:ext uri="{FF2B5EF4-FFF2-40B4-BE49-F238E27FC236}">
                    <a16:creationId xmlns:a16="http://schemas.microsoft.com/office/drawing/2014/main" id="{BDE8B299-2F1F-412B-AC33-CE90D581B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55" y="1063838"/>
                <a:ext cx="7201804" cy="11198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86;p17">
            <a:extLst>
              <a:ext uri="{FF2B5EF4-FFF2-40B4-BE49-F238E27FC236}">
                <a16:creationId xmlns:a16="http://schemas.microsoft.com/office/drawing/2014/main" id="{BF593D17-A78C-60C4-507F-E36B34C77E06}"/>
              </a:ext>
            </a:extLst>
          </p:cNvPr>
          <p:cNvSpPr txBox="1"/>
          <p:nvPr/>
        </p:nvSpPr>
        <p:spPr>
          <a:xfrm>
            <a:off x="530419" y="2363683"/>
            <a:ext cx="7858800" cy="74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200"/>
              </a:spcAft>
              <a:buClr>
                <a:schemeClr val="dk2"/>
              </a:buClr>
              <a:buSzPts val="1800"/>
            </a:pPr>
            <a:r>
              <a:rPr lang="pt-BR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= número de Euler (2,71...)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770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9367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0000"/>
              </a:lnSpc>
              <a:buSzPts val="990"/>
            </a:pPr>
            <a:r>
              <a:rPr lang="pt-BR" sz="3200" b="1" dirty="0"/>
              <a:t>Resoluções de cálculos com logaritmos</a:t>
            </a:r>
            <a:endParaRPr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Google Shape;76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30419" y="1008708"/>
                <a:ext cx="7201804" cy="676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indent="0">
                  <a:lnSpc>
                    <a:spcPct val="114999"/>
                  </a:lnSpc>
                  <a:buNone/>
                </a:pPr>
                <a:r>
                  <a:rPr lang="pt-BR" sz="2400" dirty="0">
                    <a:solidFill>
                      <a:schemeClr val="dk1"/>
                    </a:solidFill>
                  </a:rPr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pt-BR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4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256</m:t>
                    </m:r>
                  </m:oMath>
                </a14:m>
                <a:endParaRPr sz="24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76" name="Google Shape;76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0419" y="1008708"/>
                <a:ext cx="7201804" cy="676325"/>
              </a:xfrm>
              <a:prstGeom prst="rect">
                <a:avLst/>
              </a:prstGeom>
              <a:blipFill>
                <a:blip r:embed="rId3"/>
                <a:stretch>
                  <a:fillRect l="-12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76;p16">
                <a:extLst>
                  <a:ext uri="{FF2B5EF4-FFF2-40B4-BE49-F238E27FC236}">
                    <a16:creationId xmlns:a16="http://schemas.microsoft.com/office/drawing/2014/main" id="{F12E04EA-5FFE-4B0B-AA3E-9A36A528FB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0419" y="2279944"/>
                <a:ext cx="7201804" cy="676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>
                  <a:lnSpc>
                    <a:spcPct val="114999"/>
                  </a:lnSpc>
                  <a:buNone/>
                </a:pPr>
                <a:r>
                  <a:rPr lang="pt-BR" sz="2400" dirty="0">
                    <a:solidFill>
                      <a:schemeClr val="dk1"/>
                    </a:solidFill>
                  </a:rPr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pt-BR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1/3</m:t>
                        </m:r>
                      </m:sub>
                    </m:sSub>
                    <m:r>
                      <a:rPr lang="pt-BR" sz="24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243</m:t>
                    </m:r>
                  </m:oMath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Google Shape;76;p16">
                <a:extLst>
                  <a:ext uri="{FF2B5EF4-FFF2-40B4-BE49-F238E27FC236}">
                    <a16:creationId xmlns:a16="http://schemas.microsoft.com/office/drawing/2014/main" id="{F12E04EA-5FFE-4B0B-AA3E-9A36A528F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19" y="2279944"/>
                <a:ext cx="7201804" cy="676325"/>
              </a:xfrm>
              <a:prstGeom prst="rect">
                <a:avLst/>
              </a:prstGeom>
              <a:blipFill>
                <a:blip r:embed="rId4"/>
                <a:stretch>
                  <a:fillRect l="-1270" b="-18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76;p16">
                <a:extLst>
                  <a:ext uri="{FF2B5EF4-FFF2-40B4-BE49-F238E27FC236}">
                    <a16:creationId xmlns:a16="http://schemas.microsoft.com/office/drawing/2014/main" id="{F157F22D-376F-42DF-833C-00A2FF8E6C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0419" y="3546979"/>
                <a:ext cx="7201804" cy="676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>
                  <a:lnSpc>
                    <a:spcPct val="114999"/>
                  </a:lnSpc>
                  <a:buNone/>
                </a:pPr>
                <a:r>
                  <a:rPr lang="pt-BR" sz="2400" dirty="0">
                    <a:solidFill>
                      <a:schemeClr val="dk1"/>
                    </a:solidFill>
                  </a:rPr>
                  <a:t>3)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24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0,0001</m:t>
                        </m:r>
                      </m:e>
                    </m:func>
                  </m:oMath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Google Shape;76;p16">
                <a:extLst>
                  <a:ext uri="{FF2B5EF4-FFF2-40B4-BE49-F238E27FC236}">
                    <a16:creationId xmlns:a16="http://schemas.microsoft.com/office/drawing/2014/main" id="{F157F22D-376F-42DF-833C-00A2FF8E6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19" y="3546979"/>
                <a:ext cx="7201804" cy="676325"/>
              </a:xfrm>
              <a:prstGeom prst="rect">
                <a:avLst/>
              </a:prstGeom>
              <a:blipFill>
                <a:blip r:embed="rId5"/>
                <a:stretch>
                  <a:fillRect l="-12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01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568725" y="693689"/>
            <a:ext cx="8119336" cy="82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pt-BR" sz="2400" dirty="0"/>
              <a:t>1) </a:t>
            </a:r>
            <a:r>
              <a:rPr lang="pt-BR" sz="2400" dirty="0" err="1"/>
              <a:t>log</a:t>
            </a:r>
            <a:r>
              <a:rPr lang="pt-BR" sz="2400" baseline="-25000" dirty="0" err="1"/>
              <a:t>a</a:t>
            </a:r>
            <a:r>
              <a:rPr lang="pt-BR" sz="2400" dirty="0"/>
              <a:t>(</a:t>
            </a:r>
            <a:r>
              <a:rPr lang="pt-BR" sz="2400" dirty="0" err="1"/>
              <a:t>b.c</a:t>
            </a:r>
            <a:r>
              <a:rPr lang="pt-BR" sz="2400" dirty="0"/>
              <a:t>) = </a:t>
            </a:r>
            <a:r>
              <a:rPr lang="pt-BR" sz="2400" dirty="0" err="1"/>
              <a:t>log</a:t>
            </a:r>
            <a:r>
              <a:rPr lang="pt-BR" sz="2400" baseline="-25000" dirty="0" err="1"/>
              <a:t>a</a:t>
            </a:r>
            <a:r>
              <a:rPr lang="pt-BR" sz="2400" dirty="0" err="1"/>
              <a:t>b</a:t>
            </a:r>
            <a:r>
              <a:rPr lang="pt-BR" sz="2400" dirty="0"/>
              <a:t> + </a:t>
            </a:r>
            <a:r>
              <a:rPr lang="pt-BR" sz="2400" dirty="0" err="1"/>
              <a:t>log</a:t>
            </a:r>
            <a:r>
              <a:rPr lang="pt-BR" sz="2400" baseline="-25000" dirty="0" err="1"/>
              <a:t>a</a:t>
            </a:r>
            <a:r>
              <a:rPr lang="pt-BR" sz="2400" dirty="0" err="1"/>
              <a:t>c</a:t>
            </a:r>
            <a:endParaRPr lang="pt-BR" baseline="30000" dirty="0">
              <a:solidFill>
                <a:schemeClr val="tx1"/>
              </a:solidFill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7679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0000"/>
              </a:lnSpc>
              <a:buSzPts val="990"/>
            </a:pPr>
            <a:r>
              <a:rPr lang="pt-BR" sz="3200" b="1" dirty="0"/>
              <a:t>Propriedades Operatórias</a:t>
            </a:r>
            <a:endParaRPr sz="3200" b="1" dirty="0"/>
          </a:p>
        </p:txBody>
      </p:sp>
      <p:sp>
        <p:nvSpPr>
          <p:cNvPr id="6" name="Google Shape;67;p15">
            <a:extLst>
              <a:ext uri="{FF2B5EF4-FFF2-40B4-BE49-F238E27FC236}">
                <a16:creationId xmlns:a16="http://schemas.microsoft.com/office/drawing/2014/main" id="{0E262000-FB92-46A3-9013-A3B073785972}"/>
              </a:ext>
            </a:extLst>
          </p:cNvPr>
          <p:cNvSpPr txBox="1">
            <a:spLocks/>
          </p:cNvSpPr>
          <p:nvPr/>
        </p:nvSpPr>
        <p:spPr>
          <a:xfrm>
            <a:off x="568725" y="1630524"/>
            <a:ext cx="8119336" cy="830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14999"/>
              </a:lnSpc>
              <a:buNone/>
            </a:pPr>
            <a:r>
              <a:rPr lang="pt-BR" sz="2400" dirty="0">
                <a:solidFill>
                  <a:schemeClr val="tx1"/>
                </a:solidFill>
                <a:latin typeface="+mn-lt"/>
              </a:rPr>
              <a:t>2) </a:t>
            </a:r>
            <a:r>
              <a:rPr lang="pt-BR" sz="2400" dirty="0" err="1">
                <a:solidFill>
                  <a:schemeClr val="tx1"/>
                </a:solidFill>
                <a:latin typeface="+mn-lt"/>
              </a:rPr>
              <a:t>log</a:t>
            </a:r>
            <a:r>
              <a:rPr lang="pt-BR" sz="2400" baseline="-25000" dirty="0" err="1">
                <a:solidFill>
                  <a:schemeClr val="tx1"/>
                </a:solidFill>
                <a:latin typeface="+mn-lt"/>
              </a:rPr>
              <a:t>a</a:t>
            </a:r>
            <a:r>
              <a:rPr lang="pt-BR" sz="2400" dirty="0">
                <a:solidFill>
                  <a:schemeClr val="tx1"/>
                </a:solidFill>
                <a:latin typeface="+mn-lt"/>
              </a:rPr>
              <a:t>(b/c) = </a:t>
            </a:r>
            <a:r>
              <a:rPr lang="pt-BR" sz="2400" dirty="0" err="1">
                <a:solidFill>
                  <a:schemeClr val="tx1"/>
                </a:solidFill>
                <a:latin typeface="+mn-lt"/>
              </a:rPr>
              <a:t>log</a:t>
            </a:r>
            <a:r>
              <a:rPr lang="pt-BR" sz="2400" baseline="-25000" dirty="0" err="1">
                <a:solidFill>
                  <a:schemeClr val="tx1"/>
                </a:solidFill>
                <a:latin typeface="+mn-lt"/>
              </a:rPr>
              <a:t>a</a:t>
            </a:r>
            <a:r>
              <a:rPr lang="pt-BR" sz="2400" dirty="0" err="1">
                <a:solidFill>
                  <a:schemeClr val="tx1"/>
                </a:solidFill>
                <a:latin typeface="+mn-lt"/>
              </a:rPr>
              <a:t>b</a:t>
            </a:r>
            <a:r>
              <a:rPr lang="pt-BR" sz="2400" dirty="0">
                <a:solidFill>
                  <a:schemeClr val="tx1"/>
                </a:solidFill>
                <a:latin typeface="+mn-lt"/>
              </a:rPr>
              <a:t> – </a:t>
            </a:r>
            <a:r>
              <a:rPr lang="pt-BR" sz="2400" dirty="0" err="1">
                <a:solidFill>
                  <a:schemeClr val="tx1"/>
                </a:solidFill>
                <a:latin typeface="+mn-lt"/>
              </a:rPr>
              <a:t>log</a:t>
            </a:r>
            <a:r>
              <a:rPr lang="pt-BR" sz="2400" baseline="-25000" dirty="0" err="1">
                <a:solidFill>
                  <a:schemeClr val="tx1"/>
                </a:solidFill>
                <a:latin typeface="+mn-lt"/>
              </a:rPr>
              <a:t>a</a:t>
            </a:r>
            <a:r>
              <a:rPr lang="pt-BR" sz="2400" dirty="0" err="1">
                <a:solidFill>
                  <a:schemeClr val="tx1"/>
                </a:solidFill>
                <a:latin typeface="+mn-lt"/>
              </a:rPr>
              <a:t>c</a:t>
            </a:r>
            <a:endParaRPr lang="pt-BR" sz="2400" baseline="30000" dirty="0">
              <a:solidFill>
                <a:schemeClr val="tx1"/>
              </a:solidFill>
              <a:latin typeface="+mn-lt"/>
            </a:endParaRPr>
          </a:p>
          <a:p>
            <a:pPr marL="0" indent="0">
              <a:lnSpc>
                <a:spcPct val="114999"/>
              </a:lnSpc>
              <a:buNone/>
            </a:pPr>
            <a:endParaRPr lang="pt-BR" baseline="30000" dirty="0">
              <a:solidFill>
                <a:schemeClr val="dk1"/>
              </a:solidFill>
            </a:endParaRPr>
          </a:p>
        </p:txBody>
      </p:sp>
      <p:sp>
        <p:nvSpPr>
          <p:cNvPr id="7" name="Google Shape;67;p15">
            <a:extLst>
              <a:ext uri="{FF2B5EF4-FFF2-40B4-BE49-F238E27FC236}">
                <a16:creationId xmlns:a16="http://schemas.microsoft.com/office/drawing/2014/main" id="{1E4407B3-9684-471B-8249-3EC05B3AD3D2}"/>
              </a:ext>
            </a:extLst>
          </p:cNvPr>
          <p:cNvSpPr txBox="1">
            <a:spLocks/>
          </p:cNvSpPr>
          <p:nvPr/>
        </p:nvSpPr>
        <p:spPr>
          <a:xfrm>
            <a:off x="568725" y="2559508"/>
            <a:ext cx="8119336" cy="71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14999"/>
              </a:lnSpc>
              <a:buNone/>
            </a:pPr>
            <a:r>
              <a:rPr lang="pt-BR" sz="2400" dirty="0">
                <a:solidFill>
                  <a:schemeClr val="tx1"/>
                </a:solidFill>
                <a:latin typeface="+mn-lt"/>
              </a:rPr>
              <a:t>3) </a:t>
            </a:r>
            <a:r>
              <a:rPr lang="pt-BR" sz="2400" dirty="0" err="1">
                <a:solidFill>
                  <a:schemeClr val="tx1"/>
                </a:solidFill>
                <a:latin typeface="+mn-lt"/>
              </a:rPr>
              <a:t>log</a:t>
            </a:r>
            <a:r>
              <a:rPr lang="pt-BR" sz="2400" baseline="-25000" dirty="0" err="1">
                <a:solidFill>
                  <a:schemeClr val="tx1"/>
                </a:solidFill>
                <a:latin typeface="+mn-lt"/>
              </a:rPr>
              <a:t>a</a:t>
            </a:r>
            <a:r>
              <a:rPr lang="pt-BR" sz="2400" dirty="0" err="1">
                <a:solidFill>
                  <a:schemeClr val="tx1"/>
                </a:solidFill>
                <a:latin typeface="+mn-lt"/>
              </a:rPr>
              <a:t>b</a:t>
            </a:r>
            <a:r>
              <a:rPr lang="pt-BR" sz="2400" baseline="30000" dirty="0" err="1">
                <a:solidFill>
                  <a:schemeClr val="tx1"/>
                </a:solidFill>
                <a:latin typeface="+mn-lt"/>
              </a:rPr>
              <a:t>m</a:t>
            </a:r>
            <a:r>
              <a:rPr lang="pt-BR" sz="2400" dirty="0">
                <a:solidFill>
                  <a:schemeClr val="tx1"/>
                </a:solidFill>
                <a:latin typeface="+mn-lt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+mn-lt"/>
              </a:rPr>
              <a:t>m·log</a:t>
            </a:r>
            <a:r>
              <a:rPr lang="pt-BR" sz="2400" baseline="-25000" dirty="0" err="1">
                <a:solidFill>
                  <a:schemeClr val="tx1"/>
                </a:solidFill>
                <a:latin typeface="+mn-lt"/>
              </a:rPr>
              <a:t>a</a:t>
            </a:r>
            <a:r>
              <a:rPr lang="pt-BR" sz="2400" dirty="0" err="1">
                <a:solidFill>
                  <a:schemeClr val="tx1"/>
                </a:solidFill>
                <a:latin typeface="+mn-lt"/>
              </a:rPr>
              <a:t>b</a:t>
            </a:r>
            <a:endParaRPr lang="pt-BR" baseline="30000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67;p15">
                <a:extLst>
                  <a:ext uri="{FF2B5EF4-FFF2-40B4-BE49-F238E27FC236}">
                    <a16:creationId xmlns:a16="http://schemas.microsoft.com/office/drawing/2014/main" id="{3D4AE5F3-B8B4-4CD3-8A74-EBDEB3D662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8725" y="3277957"/>
                <a:ext cx="8119336" cy="984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>
                  <a:lnSpc>
                    <a:spcPct val="114999"/>
                  </a:lnSpc>
                  <a:buNone/>
                </a:pPr>
                <a:r>
                  <a:rPr lang="pt-BR" sz="2400" dirty="0">
                    <a:solidFill>
                      <a:schemeClr val="dk1"/>
                    </a:solidFill>
                    <a:latin typeface="+mn-lt"/>
                  </a:rPr>
                  <a:t>4) </a:t>
                </a:r>
                <a:r>
                  <a:rPr lang="pt-BR" sz="2400" dirty="0" err="1">
                    <a:solidFill>
                      <a:schemeClr val="tx1"/>
                    </a:solidFill>
                    <a:latin typeface="+mn-lt"/>
                  </a:rPr>
                  <a:t>log</a:t>
                </a:r>
                <a:r>
                  <a:rPr lang="pt-BR" sz="2400" baseline="-25000" dirty="0" err="1">
                    <a:solidFill>
                      <a:schemeClr val="tx1"/>
                    </a:solidFill>
                    <a:latin typeface="+mn-lt"/>
                  </a:rPr>
                  <a:t>a</a:t>
                </a:r>
                <a:r>
                  <a:rPr lang="pt-BR" sz="2400" dirty="0" err="1">
                    <a:solidFill>
                      <a:schemeClr val="tx1"/>
                    </a:solidFill>
                    <a:latin typeface="+mn-lt"/>
                  </a:rPr>
                  <a:t>b</a:t>
                </a:r>
                <a:r>
                  <a:rPr lang="pt-BR" sz="2400" dirty="0">
                    <a:solidFill>
                      <a:schemeClr val="tx1"/>
                    </a:solidFill>
                    <a:latin typeface="+mn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400" dirty="0">
                            <a:solidFill>
                              <a:schemeClr val="tx1"/>
                            </a:solidFill>
                            <a:latin typeface="+mn-lt"/>
                          </a:rPr>
                          <m:t>log</m:t>
                        </m:r>
                        <m:r>
                          <m:rPr>
                            <m:nor/>
                          </m:rPr>
                          <a:rPr lang="pt-BR" sz="2400" baseline="-25000" dirty="0">
                            <a:solidFill>
                              <a:schemeClr val="tx1"/>
                            </a:solidFill>
                            <a:latin typeface="+mn-lt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pt-BR" sz="2400" dirty="0">
                            <a:solidFill>
                              <a:schemeClr val="tx1"/>
                            </a:solidFill>
                            <a:latin typeface="+mn-lt"/>
                          </a:rPr>
                          <m:t>b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400" dirty="0">
                            <a:solidFill>
                              <a:schemeClr val="tx1"/>
                            </a:solidFill>
                            <a:latin typeface="+mn-lt"/>
                          </a:rPr>
                          <m:t>log</m:t>
                        </m:r>
                        <m:r>
                          <m:rPr>
                            <m:nor/>
                          </m:rPr>
                          <a:rPr lang="pt-BR" sz="2400" baseline="-25000" dirty="0">
                            <a:solidFill>
                              <a:schemeClr val="tx1"/>
                            </a:solidFill>
                            <a:latin typeface="+mn-lt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pt-BR" sz="2400" dirty="0">
                            <a:solidFill>
                              <a:schemeClr val="tx1"/>
                            </a:solidFill>
                            <a:latin typeface="+mn-lt"/>
                          </a:rPr>
                          <m:t>a</m:t>
                        </m:r>
                      </m:den>
                    </m:f>
                  </m:oMath>
                </a14:m>
                <a:r>
                  <a:rPr lang="pt-BR" sz="2400" dirty="0">
                    <a:solidFill>
                      <a:schemeClr val="tx1"/>
                    </a:solidFill>
                    <a:latin typeface="+mn-lt"/>
                  </a:rPr>
                  <a:t>, com </a:t>
                </a:r>
                <a:r>
                  <a:rPr lang="pt-BR" sz="2400" dirty="0" err="1">
                    <a:solidFill>
                      <a:schemeClr val="tx1"/>
                    </a:solidFill>
                    <a:latin typeface="+mn-lt"/>
                  </a:rPr>
                  <a:t>log</a:t>
                </a:r>
                <a:r>
                  <a:rPr lang="pt-BR" sz="2400" baseline="-25000" dirty="0" err="1">
                    <a:solidFill>
                      <a:schemeClr val="tx1"/>
                    </a:solidFill>
                    <a:latin typeface="+mn-lt"/>
                  </a:rPr>
                  <a:t>c</a:t>
                </a:r>
                <a:r>
                  <a:rPr lang="pt-BR" sz="2400" dirty="0" err="1">
                    <a:solidFill>
                      <a:schemeClr val="tx1"/>
                    </a:solidFill>
                    <a:latin typeface="+mn-lt"/>
                  </a:rPr>
                  <a:t>a</a:t>
                </a:r>
                <a:r>
                  <a:rPr lang="pt-BR" sz="2400" dirty="0">
                    <a:solidFill>
                      <a:schemeClr val="tx1"/>
                    </a:solidFill>
                    <a:latin typeface="+mn-lt"/>
                  </a:rPr>
                  <a:t> ≠ 0</a:t>
                </a:r>
                <a:endParaRPr lang="pt-BR" sz="2400" baseline="30000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lnSpc>
                    <a:spcPct val="114999"/>
                  </a:lnSpc>
                  <a:buNone/>
                </a:pPr>
                <a:endParaRPr lang="pt-BR" baseline="300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8" name="Google Shape;67;p15">
                <a:extLst>
                  <a:ext uri="{FF2B5EF4-FFF2-40B4-BE49-F238E27FC236}">
                    <a16:creationId xmlns:a16="http://schemas.microsoft.com/office/drawing/2014/main" id="{3D4AE5F3-B8B4-4CD3-8A74-EBDEB3D66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25" y="3277957"/>
                <a:ext cx="8119336" cy="984289"/>
              </a:xfrm>
              <a:prstGeom prst="rect">
                <a:avLst/>
              </a:prstGeom>
              <a:blipFill>
                <a:blip r:embed="rId3"/>
                <a:stretch>
                  <a:fillRect l="-11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40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6249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0000"/>
              </a:lnSpc>
              <a:buSzPts val="990"/>
            </a:pPr>
            <a:r>
              <a:rPr lang="pt-BR" sz="3200" b="1" dirty="0"/>
              <a:t>Equações logarítmicas</a:t>
            </a:r>
            <a:endParaRPr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Google Shape;76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30419" y="696978"/>
                <a:ext cx="7201804" cy="676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indent="0">
                  <a:lnSpc>
                    <a:spcPct val="114999"/>
                  </a:lnSpc>
                  <a:buNone/>
                </a:pPr>
                <a:r>
                  <a:rPr lang="pt-BR" sz="2400" dirty="0">
                    <a:solidFill>
                      <a:schemeClr val="dk1"/>
                    </a:solidFill>
                  </a:rPr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pt-BR" sz="24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pt-BR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4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4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=3</m:t>
                    </m:r>
                    <m:sSub>
                      <m:sSubPr>
                        <m:ctrlPr>
                          <a:rPr lang="pt-BR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pt-BR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4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4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endParaRPr sz="24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76" name="Google Shape;76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0419" y="696978"/>
                <a:ext cx="7201804" cy="676325"/>
              </a:xfrm>
              <a:prstGeom prst="rect">
                <a:avLst/>
              </a:prstGeom>
              <a:blipFill>
                <a:blip r:embed="rId3"/>
                <a:stretch>
                  <a:fillRect l="-12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76;p16">
                <a:extLst>
                  <a:ext uri="{FF2B5EF4-FFF2-40B4-BE49-F238E27FC236}">
                    <a16:creationId xmlns:a16="http://schemas.microsoft.com/office/drawing/2014/main" id="{F12E04EA-5FFE-4B0B-AA3E-9A36A528FB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0419" y="1626690"/>
                <a:ext cx="7201804" cy="676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>
                  <a:lnSpc>
                    <a:spcPct val="114999"/>
                  </a:lnSpc>
                  <a:buNone/>
                </a:pPr>
                <a:r>
                  <a:rPr lang="pt-BR" sz="2400" dirty="0">
                    <a:solidFill>
                      <a:schemeClr val="dk1"/>
                    </a:solidFill>
                  </a:rPr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pt-BR" sz="24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pt-BR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sz="24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4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pt-BR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pt-BR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pt-BR" sz="24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81=</m:t>
                    </m:r>
                    <m:sSub>
                      <m:sSubPr>
                        <m:ctrlPr>
                          <a:rPr lang="pt-BR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pt-BR" sz="24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pt-BR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sz="24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Google Shape;76;p16">
                <a:extLst>
                  <a:ext uri="{FF2B5EF4-FFF2-40B4-BE49-F238E27FC236}">
                    <a16:creationId xmlns:a16="http://schemas.microsoft.com/office/drawing/2014/main" id="{F12E04EA-5FFE-4B0B-AA3E-9A36A528F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19" y="1626690"/>
                <a:ext cx="7201804" cy="676325"/>
              </a:xfrm>
              <a:prstGeom prst="rect">
                <a:avLst/>
              </a:prstGeom>
              <a:blipFill>
                <a:blip r:embed="rId4"/>
                <a:stretch>
                  <a:fillRect l="-12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76;p16">
                <a:extLst>
                  <a:ext uri="{FF2B5EF4-FFF2-40B4-BE49-F238E27FC236}">
                    <a16:creationId xmlns:a16="http://schemas.microsoft.com/office/drawing/2014/main" id="{F157F22D-376F-42DF-833C-00A2FF8E6C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0419" y="2607288"/>
                <a:ext cx="7201804" cy="676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>
                  <a:lnSpc>
                    <a:spcPct val="114999"/>
                  </a:lnSpc>
                  <a:buNone/>
                </a:pPr>
                <a:r>
                  <a:rPr lang="pt-BR" sz="2400" dirty="0">
                    <a:solidFill>
                      <a:schemeClr val="dk1"/>
                    </a:solidFill>
                  </a:rPr>
                  <a:t>3)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pt-BR" sz="24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pt-BR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4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pt-BR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pt-BR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pt-BR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4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4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Google Shape;76;p16">
                <a:extLst>
                  <a:ext uri="{FF2B5EF4-FFF2-40B4-BE49-F238E27FC236}">
                    <a16:creationId xmlns:a16="http://schemas.microsoft.com/office/drawing/2014/main" id="{F157F22D-376F-42DF-833C-00A2FF8E6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19" y="2607288"/>
                <a:ext cx="7201804" cy="676325"/>
              </a:xfrm>
              <a:prstGeom prst="rect">
                <a:avLst/>
              </a:prstGeom>
              <a:blipFill>
                <a:blip r:embed="rId5"/>
                <a:stretch>
                  <a:fillRect l="-12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76;p16">
                <a:extLst>
                  <a:ext uri="{FF2B5EF4-FFF2-40B4-BE49-F238E27FC236}">
                    <a16:creationId xmlns:a16="http://schemas.microsoft.com/office/drawing/2014/main" id="{CFD2330C-ED16-43BC-83A2-BD5C9FA1F7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0419" y="3674088"/>
                <a:ext cx="7201804" cy="676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>
                  <a:lnSpc>
                    <a:spcPct val="114999"/>
                  </a:lnSpc>
                  <a:buNone/>
                </a:pPr>
                <a:r>
                  <a:rPr lang="pt-BR" sz="2400" dirty="0">
                    <a:solidFill>
                      <a:schemeClr val="dk1"/>
                    </a:solidFill>
                  </a:rPr>
                  <a:t>4)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t-BR" sz="24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pt-BR" sz="24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sSup>
                      <m:sSupPr>
                        <m:ctrlPr>
                          <a:rPr lang="pt-BR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Google Shape;76;p16">
                <a:extLst>
                  <a:ext uri="{FF2B5EF4-FFF2-40B4-BE49-F238E27FC236}">
                    <a16:creationId xmlns:a16="http://schemas.microsoft.com/office/drawing/2014/main" id="{CFD2330C-ED16-43BC-83A2-BD5C9FA1F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19" y="3674088"/>
                <a:ext cx="7201804" cy="676325"/>
              </a:xfrm>
              <a:prstGeom prst="rect">
                <a:avLst/>
              </a:prstGeom>
              <a:blipFill>
                <a:blip r:embed="rId6"/>
                <a:stretch>
                  <a:fillRect l="-12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43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5210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0000"/>
              </a:lnSpc>
              <a:buSzPts val="990"/>
            </a:pPr>
            <a:r>
              <a:rPr lang="pt-BR" sz="3200" b="1" dirty="0"/>
              <a:t>Funções Logarítmicas</a:t>
            </a:r>
            <a:endParaRPr sz="3200" b="1" dirty="0"/>
          </a:p>
        </p:txBody>
      </p:sp>
      <p:sp>
        <p:nvSpPr>
          <p:cNvPr id="13" name="Google Shape;61;p14">
            <a:extLst>
              <a:ext uri="{FF2B5EF4-FFF2-40B4-BE49-F238E27FC236}">
                <a16:creationId xmlns:a16="http://schemas.microsoft.com/office/drawing/2014/main" id="{7230100F-8D75-49F1-A0E0-E923FF395849}"/>
              </a:ext>
            </a:extLst>
          </p:cNvPr>
          <p:cNvSpPr txBox="1">
            <a:spLocks/>
          </p:cNvSpPr>
          <p:nvPr/>
        </p:nvSpPr>
        <p:spPr>
          <a:xfrm>
            <a:off x="519402" y="653774"/>
            <a:ext cx="7743244" cy="126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dk1"/>
                </a:solidFill>
              </a:rPr>
              <a:t>Função f, de R em R, que a todo número </a:t>
            </a:r>
            <a:r>
              <a:rPr lang="pt-BR" sz="2400" b="1" dirty="0">
                <a:solidFill>
                  <a:srgbClr val="FF0000"/>
                </a:solidFill>
              </a:rPr>
              <a:t>x &gt; 0 </a:t>
            </a:r>
            <a:r>
              <a:rPr lang="pt-BR" sz="2400" dirty="0">
                <a:solidFill>
                  <a:schemeClr val="dk1"/>
                </a:solidFill>
              </a:rPr>
              <a:t>associa o logaritmo de </a:t>
            </a:r>
            <a:r>
              <a:rPr lang="pt-BR" sz="2400" b="1" dirty="0">
                <a:solidFill>
                  <a:srgbClr val="FF0000"/>
                </a:solidFill>
              </a:rPr>
              <a:t>x</a:t>
            </a:r>
            <a:r>
              <a:rPr lang="pt-BR" sz="2400" dirty="0">
                <a:solidFill>
                  <a:schemeClr val="dk1"/>
                </a:solidFill>
              </a:rPr>
              <a:t> numa base </a:t>
            </a:r>
            <a:r>
              <a:rPr lang="pt-BR" sz="2400" b="1" dirty="0">
                <a:solidFill>
                  <a:srgbClr val="FF0000"/>
                </a:solidFill>
              </a:rPr>
              <a:t>a</a:t>
            </a:r>
            <a:r>
              <a:rPr lang="pt-BR" sz="2400" dirty="0">
                <a:solidFill>
                  <a:schemeClr val="dk1"/>
                </a:solidFill>
              </a:rPr>
              <a:t>, sendo a &gt; 0 e a ≠ 1.</a:t>
            </a:r>
            <a:endParaRPr lang="pt-BR" sz="2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D490CCE-DC43-46C2-B17A-6B38A999A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02" y="1781289"/>
            <a:ext cx="3526659" cy="300496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F98FA31-AE4E-4F0C-9A02-3D435E946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772" y="1781289"/>
            <a:ext cx="3394745" cy="303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9484</TotalTime>
  <Words>396</Words>
  <Application>Microsoft Office PowerPoint</Application>
  <PresentationFormat>Personalizar</PresentationFormat>
  <Paragraphs>49</Paragraphs>
  <Slides>13</Slides>
  <Notes>12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Cambria Math</vt:lpstr>
      <vt:lpstr>Gotham HTF</vt:lpstr>
      <vt:lpstr>Times New Roman</vt:lpstr>
      <vt:lpstr>Office Theme</vt:lpstr>
      <vt:lpstr>1_Personalizar design</vt:lpstr>
      <vt:lpstr>Personalizar design</vt:lpstr>
      <vt:lpstr>Equation</vt:lpstr>
      <vt:lpstr>Apresentação do PowerPoint</vt:lpstr>
      <vt:lpstr>Apresentação do PowerPoint</vt:lpstr>
      <vt:lpstr>EQUAÇÕES E FUNÇÕES LOGARÍTMICAS</vt:lpstr>
      <vt:lpstr>Logaritmo</vt:lpstr>
      <vt:lpstr>Apresentação do PowerPoint</vt:lpstr>
      <vt:lpstr>Resoluções de cálculos com logaritmos</vt:lpstr>
      <vt:lpstr>Propriedades Operatórias</vt:lpstr>
      <vt:lpstr>Equações logarítmicas</vt:lpstr>
      <vt:lpstr>Funções Logarítmicas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Adriano</dc:creator>
  <cp:lastModifiedBy>LUCIANO GALDINO</cp:lastModifiedBy>
  <cp:revision>124</cp:revision>
  <dcterms:created xsi:type="dcterms:W3CDTF">2019-02-15T12:16:11Z</dcterms:created>
  <dcterms:modified xsi:type="dcterms:W3CDTF">2024-04-22T00:07:29Z</dcterms:modified>
</cp:coreProperties>
</file>