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8" r:id="rId2"/>
    <p:sldId id="28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dfe10ab5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1dfe10ab5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fe10ab5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dfe10ab5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dfe10ab5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1dfe10ab5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f7b19d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1df7b19d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df7b19d0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df7b19d0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fe10ab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1dfe10ab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dfe10ab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1dfe10ab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82" y="211291"/>
            <a:ext cx="8724037" cy="4720920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80" y="2213453"/>
            <a:ext cx="2646241" cy="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440226" y="3001403"/>
            <a:ext cx="20169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2800" dirty="0">
                <a:solidFill>
                  <a:schemeClr val="dk1"/>
                </a:solidFill>
              </a:rPr>
              <a:t>y = x + 1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612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b="1" dirty="0"/>
              <a:t>Função Inversa</a:t>
            </a:r>
            <a:endParaRPr sz="2820" b="1" dirty="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76" y="807903"/>
            <a:ext cx="31051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326" y="807903"/>
            <a:ext cx="2851924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5677138" y="3001403"/>
            <a:ext cx="1924503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2800" dirty="0">
                <a:solidFill>
                  <a:schemeClr val="dk1"/>
                </a:solidFill>
              </a:rPr>
              <a:t>x = y - 1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81133"/>
            <a:ext cx="8520600" cy="26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 b="1" dirty="0"/>
              <a:t>Exemplos: </a:t>
            </a:r>
            <a:r>
              <a:rPr lang="pt-BR" sz="2500" dirty="0"/>
              <a:t>Calcular a inversa da função f(x)=2x+1.</a:t>
            </a:r>
            <a:endParaRPr sz="2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 dirty="0"/>
              <a:t>Procedimentos:</a:t>
            </a:r>
            <a:endParaRPr sz="2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 dirty="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pt-BR" sz="2500" dirty="0"/>
              <a:t>Trocar x por y e y por x</a:t>
            </a:r>
            <a:endParaRPr sz="2500" dirty="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pt-BR" sz="2500" dirty="0"/>
              <a:t>Isolar o y.</a:t>
            </a:r>
            <a:endParaRPr sz="2500" dirty="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750" y="2793998"/>
            <a:ext cx="1946500" cy="8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00" y="0"/>
            <a:ext cx="66893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33675"/>
            <a:ext cx="8520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00" b="1"/>
              <a:t>Aplicação: </a:t>
            </a:r>
            <a:r>
              <a:rPr lang="pt-BR" sz="2500"/>
              <a:t>Calcular a inversa da função: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438" y="1308900"/>
            <a:ext cx="13811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506900" y="577888"/>
            <a:ext cx="7858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5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Nunito"/>
                <a:cs typeface="Nunito"/>
                <a:sym typeface="Nunito"/>
              </a:rPr>
              <a:t>Formada por duas funções, f e g, onde o domínio da função g é igual ao contradomínio da função f. </a:t>
            </a:r>
            <a:endParaRPr sz="2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b="1" dirty="0"/>
              <a:t>Composição de Funções</a:t>
            </a:r>
            <a:endParaRPr sz="2820" b="1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698" y="1440833"/>
            <a:ext cx="4511550" cy="344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611" y="2277726"/>
            <a:ext cx="1485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261" y="2951936"/>
            <a:ext cx="15430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274075" y="7646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50" b="1" dirty="0">
                <a:solidFill>
                  <a:schemeClr val="dk1"/>
                </a:solidFill>
                <a:highlight>
                  <a:srgbClr val="FFFFFF"/>
                </a:highlight>
              </a:rPr>
              <a:t>Exemplo:</a:t>
            </a:r>
            <a:endParaRPr sz="24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2450" dirty="0">
                <a:solidFill>
                  <a:schemeClr val="dk1"/>
                </a:solidFill>
                <a:highlight>
                  <a:srgbClr val="FFFFFF"/>
                </a:highlight>
              </a:rPr>
              <a:t>Dadas as funções de </a:t>
            </a:r>
            <a:r>
              <a:rPr lang="pt-BR" sz="2450" i="1" dirty="0">
                <a:solidFill>
                  <a:schemeClr val="dk1"/>
                </a:solidFill>
                <a:highlight>
                  <a:srgbClr val="FFFFFF"/>
                </a:highlight>
              </a:rPr>
              <a:t>f </a:t>
            </a:r>
            <a:r>
              <a:rPr lang="pt-BR" sz="2450" dirty="0">
                <a:solidFill>
                  <a:schemeClr val="dk1"/>
                </a:solidFill>
                <a:highlight>
                  <a:srgbClr val="FFFFFF"/>
                </a:highlight>
              </a:rPr>
              <a:t>e </a:t>
            </a:r>
            <a:r>
              <a:rPr lang="pt-BR" sz="2450" i="1" dirty="0">
                <a:solidFill>
                  <a:schemeClr val="dk1"/>
                </a:solidFill>
                <a:highlight>
                  <a:srgbClr val="FFFFFF"/>
                </a:highlight>
              </a:rPr>
              <a:t>g</a:t>
            </a:r>
            <a:r>
              <a:rPr lang="pt-BR" sz="2450" dirty="0">
                <a:solidFill>
                  <a:schemeClr val="dk1"/>
                </a:solidFill>
                <a:highlight>
                  <a:srgbClr val="FFFFFF"/>
                </a:highlight>
              </a:rPr>
              <a:t> R → R,  </a:t>
            </a:r>
            <a:r>
              <a:rPr lang="pt-BR" sz="2450" i="1" dirty="0">
                <a:solidFill>
                  <a:schemeClr val="dk1"/>
                </a:solidFill>
                <a:highlight>
                  <a:srgbClr val="FFFFFF"/>
                </a:highlight>
              </a:rPr>
              <a:t>f</a:t>
            </a:r>
            <a:r>
              <a:rPr lang="pt-BR" sz="2450" dirty="0">
                <a:solidFill>
                  <a:schemeClr val="dk1"/>
                </a:solidFill>
                <a:highlight>
                  <a:srgbClr val="FFFFFF"/>
                </a:highlight>
              </a:rPr>
              <a:t>(x) = 3x + 2 e</a:t>
            </a:r>
            <a:endParaRPr sz="24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50" i="1" dirty="0">
                <a:solidFill>
                  <a:schemeClr val="dk1"/>
                </a:solidFill>
                <a:highlight>
                  <a:srgbClr val="FFFFFF"/>
                </a:highlight>
              </a:rPr>
              <a:t>g</a:t>
            </a:r>
            <a:r>
              <a:rPr lang="pt-BR" sz="2450" dirty="0">
                <a:solidFill>
                  <a:schemeClr val="dk1"/>
                </a:solidFill>
                <a:highlight>
                  <a:srgbClr val="FFFFFF"/>
                </a:highlight>
              </a:rPr>
              <a:t>(x) = x² - 2x + 1, determine:</a:t>
            </a:r>
            <a:endParaRPr sz="24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50" dirty="0">
                <a:solidFill>
                  <a:schemeClr val="dk1"/>
                </a:solidFill>
                <a:highlight>
                  <a:srgbClr val="FFFFFF"/>
                </a:highlight>
              </a:rPr>
              <a:t>a) </a:t>
            </a:r>
            <a:r>
              <a:rPr lang="pt-BR" sz="2450" i="1" dirty="0" err="1">
                <a:solidFill>
                  <a:schemeClr val="dk1"/>
                </a:solidFill>
                <a:highlight>
                  <a:schemeClr val="lt1"/>
                </a:highlight>
              </a:rPr>
              <a:t>g</a:t>
            </a:r>
            <a:r>
              <a:rPr lang="pt-BR" sz="1950" i="1" dirty="0" err="1">
                <a:solidFill>
                  <a:schemeClr val="dk1"/>
                </a:solidFill>
                <a:highlight>
                  <a:schemeClr val="lt1"/>
                </a:highlight>
              </a:rPr>
              <a:t>o</a:t>
            </a:r>
            <a:r>
              <a:rPr lang="pt-BR" sz="2450" i="1" dirty="0" err="1">
                <a:solidFill>
                  <a:schemeClr val="dk1"/>
                </a:solidFill>
                <a:highlight>
                  <a:schemeClr val="lt1"/>
                </a:highlight>
              </a:rPr>
              <a:t>f</a:t>
            </a:r>
            <a:r>
              <a:rPr lang="pt-BR" sz="2450" dirty="0">
                <a:solidFill>
                  <a:schemeClr val="dk1"/>
                </a:solidFill>
                <a:highlight>
                  <a:schemeClr val="lt1"/>
                </a:highlight>
              </a:rPr>
              <a:t>(x)</a:t>
            </a:r>
            <a:endParaRPr sz="2450"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50" dirty="0">
                <a:solidFill>
                  <a:schemeClr val="dk1"/>
                </a:solidFill>
                <a:highlight>
                  <a:srgbClr val="FFFFFF"/>
                </a:highlight>
              </a:rPr>
              <a:t>b) </a:t>
            </a:r>
            <a:r>
              <a:rPr lang="pt-BR" sz="2450" i="1" dirty="0">
                <a:solidFill>
                  <a:schemeClr val="dk1"/>
                </a:solidFill>
                <a:highlight>
                  <a:schemeClr val="lt1"/>
                </a:highlight>
              </a:rPr>
              <a:t>f</a:t>
            </a:r>
            <a:r>
              <a:rPr lang="pt-BR" sz="1950" i="1" dirty="0">
                <a:solidFill>
                  <a:schemeClr val="dk1"/>
                </a:solidFill>
                <a:highlight>
                  <a:schemeClr val="lt1"/>
                </a:highlight>
              </a:rPr>
              <a:t>o</a:t>
            </a:r>
            <a:r>
              <a:rPr lang="pt-BR" sz="2450" i="1" dirty="0">
                <a:solidFill>
                  <a:schemeClr val="dk1"/>
                </a:solidFill>
                <a:highlight>
                  <a:schemeClr val="lt1"/>
                </a:highlight>
              </a:rPr>
              <a:t>g</a:t>
            </a:r>
            <a:r>
              <a:rPr lang="pt-BR" sz="2450" dirty="0">
                <a:solidFill>
                  <a:schemeClr val="dk1"/>
                </a:solidFill>
                <a:highlight>
                  <a:schemeClr val="lt1"/>
                </a:highlight>
              </a:rPr>
              <a:t>(x)</a:t>
            </a:r>
            <a:endParaRPr sz="24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82" y="211291"/>
            <a:ext cx="8724037" cy="4720920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80" y="2213453"/>
            <a:ext cx="2646241" cy="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" y="739008"/>
            <a:ext cx="2044892" cy="239726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6521" y="2190750"/>
            <a:ext cx="2015488" cy="2379802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703416" y="1326221"/>
            <a:ext cx="7989958" cy="22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7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497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497" dirty="0">
                <a:latin typeface="Gotham HTF" pitchFamily="50" charset="0"/>
                <a:cs typeface="Gotham HTF Medium"/>
              </a:rPr>
              <a:t>(</a:t>
            </a:r>
            <a:r>
              <a:rPr lang="en-US" sz="3497" dirty="0" err="1">
                <a:latin typeface="Gotham HTF" pitchFamily="50" charset="0"/>
                <a:cs typeface="Gotham HTF Medium"/>
              </a:rPr>
              <a:t>Soluções</a:t>
            </a:r>
            <a:r>
              <a:rPr lang="en-US" sz="3497" dirty="0">
                <a:latin typeface="Gotham HTF" pitchFamily="50" charset="0"/>
                <a:cs typeface="Gotham HTF Medium"/>
              </a:rPr>
              <a:t> </a:t>
            </a:r>
            <a:r>
              <a:rPr lang="en-US" sz="3497" dirty="0" err="1">
                <a:latin typeface="Gotham HTF" pitchFamily="50" charset="0"/>
                <a:cs typeface="Gotham HTF Medium"/>
              </a:rPr>
              <a:t>Diferenciadas</a:t>
            </a:r>
            <a:r>
              <a:rPr lang="en-US" sz="3497" dirty="0">
                <a:latin typeface="Gotham HTF" pitchFamily="50" charset="0"/>
                <a:cs typeface="Gotham HTF Medium"/>
              </a:rPr>
              <a:t> de </a:t>
            </a:r>
            <a:r>
              <a:rPr lang="en-US" sz="3497" dirty="0" err="1">
                <a:latin typeface="Gotham HTF" pitchFamily="50" charset="0"/>
                <a:cs typeface="Gotham HTF Medium"/>
              </a:rPr>
              <a:t>Problemas</a:t>
            </a:r>
            <a:r>
              <a:rPr lang="en-US" sz="3497" dirty="0">
                <a:latin typeface="Gotham HTF" pitchFamily="50" charset="0"/>
                <a:cs typeface="Gotham HTF Light"/>
              </a:rPr>
              <a:t>- </a:t>
            </a:r>
            <a:r>
              <a:rPr lang="en-US" sz="3497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497" dirty="0">
                <a:latin typeface="Gotham HTF" pitchFamily="50" charset="0"/>
                <a:cs typeface="Gotham HTF Light"/>
              </a:rPr>
              <a:t> </a:t>
            </a:r>
            <a:r>
              <a:rPr lang="en-US" sz="3497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497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497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400"/>
              <a:t>FUNÇÕES ESPECIAIS</a:t>
            </a:r>
            <a:endParaRPr sz="4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>
                <a:solidFill>
                  <a:schemeClr val="dk1"/>
                </a:solidFill>
              </a:rPr>
              <a:t>Prof. Luciano Galdino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12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b="1"/>
              <a:t>Função Modular</a:t>
            </a:r>
            <a:endParaRPr sz="282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519402" y="700593"/>
            <a:ext cx="7743244" cy="64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Módulo: 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absoluto (somente valores positivos).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19402" y="1287362"/>
            <a:ext cx="5424999" cy="311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Representação: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|-9| = 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|-123| = 123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|34| = 34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68725" y="689178"/>
            <a:ext cx="8119336" cy="133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dk1"/>
                </a:solidFill>
              </a:rPr>
              <a:t>Função f, de R em R, tal que: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2400">
                <a:solidFill>
                  <a:schemeClr val="dk1"/>
                </a:solidFill>
              </a:rPr>
              <a:t>f(x) = |x|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5110" y="2954026"/>
            <a:ext cx="7858800" cy="7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f(x) = |2x|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09894" y="2170739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72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b="1"/>
              <a:t>Função Modular</a:t>
            </a:r>
            <a:endParaRPr sz="282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912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b="1"/>
              <a:t>Função Racional</a:t>
            </a:r>
            <a:endParaRPr sz="2820"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0419" y="708868"/>
            <a:ext cx="720180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dk1"/>
                </a:solidFill>
              </a:rPr>
              <a:t>Função expressa por razões de polinômios.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30419" y="1491913"/>
            <a:ext cx="2195528" cy="11841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18994" y="2837322"/>
            <a:ext cx="720180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Dada função: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533000" y="2732475"/>
            <a:ext cx="2195528" cy="11841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18994" y="3689387"/>
            <a:ext cx="7201804" cy="121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081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n &lt; m, o eixo x é a assíntota horizontal</a:t>
            </a:r>
            <a:endParaRPr dirty="0"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081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n &gt; m, não haverá assíntotas horizontais</a:t>
            </a:r>
            <a:endParaRPr dirty="0"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1081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n = m, a assíntota horizontal será a/b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9785" y="1385193"/>
            <a:ext cx="34194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30419" y="134437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75144" y="1511155"/>
            <a:ext cx="7858800" cy="11841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5144" y="2437362"/>
            <a:ext cx="7858800" cy="10667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75144" y="631780"/>
            <a:ext cx="7858800" cy="11841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09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b="1"/>
              <a:t>Características das Funções</a:t>
            </a:r>
            <a:endParaRPr sz="2820" b="1"/>
          </a:p>
        </p:txBody>
      </p:sp>
      <p:sp>
        <p:nvSpPr>
          <p:cNvPr id="95" name="Google Shape;95;p18"/>
          <p:cNvSpPr txBox="1"/>
          <p:nvPr/>
        </p:nvSpPr>
        <p:spPr>
          <a:xfrm>
            <a:off x="761547" y="746591"/>
            <a:ext cx="3693008" cy="136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sobrejetora: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 imagem igual ao contradomínio.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37516" y="2131238"/>
            <a:ext cx="4102932" cy="121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injetora: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 distintos do domínio possuem imagens distintas.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37516" y="3594248"/>
            <a:ext cx="3809317" cy="11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bijetora: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for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sobrejetora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injetora ao mesmo tempo.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8955" y="613655"/>
            <a:ext cx="2390863" cy="13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485" y="2113476"/>
            <a:ext cx="2307060" cy="132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34844" y="3594248"/>
            <a:ext cx="2350141" cy="135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554" y="1275127"/>
            <a:ext cx="805343" cy="2600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697836" y="2687160"/>
            <a:ext cx="805343" cy="2600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370663" y="4107480"/>
            <a:ext cx="805343" cy="2600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101" grpId="0" animBg="1"/>
      <p:bldP spid="102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506900" y="2629279"/>
            <a:ext cx="8119200" cy="178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Deve ser uma função bijetora.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</a:rPr>
              <a:t>Domínio da função inversa equivale ao contradomínio da função original.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06900" y="588908"/>
            <a:ext cx="7976088" cy="21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9600" dirty="0">
                <a:solidFill>
                  <a:schemeClr val="dk1"/>
                </a:solidFill>
                <a:highlight>
                  <a:srgbClr val="FFFFFF"/>
                </a:highlight>
              </a:rPr>
              <a:t>Função Inversa ou Invertível </a:t>
            </a:r>
            <a:r>
              <a:rPr lang="pt-BR" sz="9600" b="1" dirty="0">
                <a:solidFill>
                  <a:schemeClr val="dk1"/>
                </a:solidFill>
                <a:highlight>
                  <a:srgbClr val="FFFFFF"/>
                </a:highlight>
              </a:rPr>
              <a:t>é o inverso de uma função f(x)</a:t>
            </a:r>
            <a:r>
              <a:rPr lang="pt-BR" sz="9600" dirty="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9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9600" dirty="0">
                <a:solidFill>
                  <a:schemeClr val="dk1"/>
                </a:solidFill>
                <a:highlight>
                  <a:srgbClr val="FFFFFF"/>
                </a:highlight>
              </a:rPr>
              <a:t>Representação:</a:t>
            </a:r>
            <a:endParaRPr sz="9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9600" b="1" dirty="0">
                <a:solidFill>
                  <a:schemeClr val="dk1"/>
                </a:solidFill>
                <a:highlight>
                  <a:srgbClr val="FFFFFF"/>
                </a:highlight>
              </a:rPr>
              <a:t>f(x)</a:t>
            </a:r>
            <a:r>
              <a:rPr lang="pt-BR" sz="9600" b="1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-1</a:t>
            </a:r>
            <a:endParaRPr sz="9600" b="1" baseline="30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b="1"/>
              <a:t>Função Inversa</a:t>
            </a:r>
            <a:endParaRPr sz="282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331</Words>
  <Application>Microsoft Office PowerPoint</Application>
  <PresentationFormat>Apresentação na tela (16:9)</PresentationFormat>
  <Paragraphs>62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Gotham HTF</vt:lpstr>
      <vt:lpstr>Simple Light</vt:lpstr>
      <vt:lpstr>Apresentação do PowerPoint</vt:lpstr>
      <vt:lpstr>Apresentação do PowerPoint</vt:lpstr>
      <vt:lpstr>FUNÇÕES ESPECIAIS</vt:lpstr>
      <vt:lpstr>Função Modular</vt:lpstr>
      <vt:lpstr>Função Modular</vt:lpstr>
      <vt:lpstr>Função Racional</vt:lpstr>
      <vt:lpstr>Apresentação do PowerPoint</vt:lpstr>
      <vt:lpstr>Características das Funções</vt:lpstr>
      <vt:lpstr>Função Inversa</vt:lpstr>
      <vt:lpstr>Função Inversa</vt:lpstr>
      <vt:lpstr>Exemplos: Calcular a inversa da função f(x)=2x+1.  Procedimentos:  Trocar x por y e y por x Isolar o y.</vt:lpstr>
      <vt:lpstr>Apresentação do PowerPoint</vt:lpstr>
      <vt:lpstr>Aplicação: Calcular a inversa da função: </vt:lpstr>
      <vt:lpstr>Composição de Funções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ESPECIAIS</dc:title>
  <cp:lastModifiedBy>LUCIANO GALDINO</cp:lastModifiedBy>
  <cp:revision>5</cp:revision>
  <dcterms:modified xsi:type="dcterms:W3CDTF">2023-10-29T21:06:33Z</dcterms:modified>
</cp:coreProperties>
</file>