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65" r:id="rId11"/>
    <p:sldId id="268" r:id="rId12"/>
    <p:sldId id="261" r:id="rId13"/>
    <p:sldId id="269" r:id="rId14"/>
    <p:sldId id="266" r:id="rId15"/>
    <p:sldId id="267" r:id="rId16"/>
    <p:sldId id="28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477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cd0a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31cd0a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048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7d50a210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7d50a210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05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31cd0a1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231cd0a1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1cd0a13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231cd0a13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31cd0a13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231cd0a13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cd0a13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231cd0a13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28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682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76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limits.html" TargetMode="External"/><Relationship Id="rId7" Type="http://schemas.openxmlformats.org/officeDocument/2006/relationships/hyperlink" Target="https://www.mathsisfun.com/calculus/limits-formal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thsisfun.com/calculus/continuity.html" TargetMode="External"/><Relationship Id="rId5" Type="http://schemas.openxmlformats.org/officeDocument/2006/relationships/hyperlink" Target="https://www.mathsisfun.com/calculus/limits-evaluating.html" TargetMode="External"/><Relationship Id="rId4" Type="http://schemas.openxmlformats.org/officeDocument/2006/relationships/hyperlink" Target="https://www.mathsisfun.com/calculus/limits-infinity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LIMITES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06850" y="311400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Propriedade Fundamental do limite: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6850" y="1297654"/>
                <a:ext cx="317702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400" b="0" i="1" smtClean="0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1297654"/>
                <a:ext cx="3177024" cy="480773"/>
              </a:xfrm>
              <a:prstGeom prst="rect">
                <a:avLst/>
              </a:prstGeom>
              <a:blipFill>
                <a:blip r:embed="rId3"/>
                <a:stretch>
                  <a:fillRect l="-960" r="-384" b="-101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88;p19"/>
          <p:cNvSpPr txBox="1"/>
          <p:nvPr/>
        </p:nvSpPr>
        <p:spPr>
          <a:xfrm>
            <a:off x="606850" y="2326037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 6: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Encontre os limites a seguir: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606850" y="3121943"/>
                <a:ext cx="2739148" cy="488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21943"/>
                <a:ext cx="2739148" cy="488211"/>
              </a:xfrm>
              <a:prstGeom prst="rect">
                <a:avLst/>
              </a:prstGeom>
              <a:blipFill>
                <a:blip r:embed="rId4"/>
                <a:stretch>
                  <a:fillRect l="-891" b="-13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06850" y="3993507"/>
                <a:ext cx="210647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993507"/>
                <a:ext cx="2106474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567300" y="3021326"/>
                <a:ext cx="3154325" cy="558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→−2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ra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00" y="3021326"/>
                <a:ext cx="3154325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567300" y="3925752"/>
                <a:ext cx="2197653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00" y="3925752"/>
                <a:ext cx="2197653" cy="8373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611550" y="125032"/>
            <a:ext cx="79209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202124"/>
                </a:solidFill>
                <a:highlight>
                  <a:srgbClr val="FFFFFF"/>
                </a:highlight>
              </a:rPr>
              <a:t>Limites Laterais</a:t>
            </a:r>
            <a:endParaRPr sz="28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Definição: um número L é o limite à direita da função f quando x tende para a</a:t>
            </a:r>
            <a:r>
              <a:rPr lang="pt-BR" sz="2600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+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(valores de x sempre maiores que a).</a:t>
            </a:r>
            <a:endParaRPr sz="2800" dirty="0"/>
          </a:p>
        </p:txBody>
      </p:sp>
      <p:sp>
        <p:nvSpPr>
          <p:cNvPr id="6" name="Google Shape;67;p16">
            <a:extLst>
              <a:ext uri="{FF2B5EF4-FFF2-40B4-BE49-F238E27FC236}">
                <a16:creationId xmlns:a16="http://schemas.microsoft.com/office/drawing/2014/main" id="{1BEEE32F-7414-9E9E-B93A-623640151AE9}"/>
              </a:ext>
            </a:extLst>
          </p:cNvPr>
          <p:cNvSpPr txBox="1"/>
          <p:nvPr/>
        </p:nvSpPr>
        <p:spPr>
          <a:xfrm>
            <a:off x="611550" y="2732486"/>
            <a:ext cx="79209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Definição: um número L é o limite à esquerda da função f quando x tende para a</a:t>
            </a:r>
            <a:r>
              <a:rPr lang="pt-BR" sz="2600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-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(valores de x sempre menores que a.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8F5EB-9491-0B57-B5AA-C6205BD3D07E}"/>
                  </a:ext>
                </a:extLst>
              </p:cNvPr>
              <p:cNvSpPr txBox="1"/>
              <p:nvPr/>
            </p:nvSpPr>
            <p:spPr>
              <a:xfrm>
                <a:off x="3351313" y="2064768"/>
                <a:ext cx="1933863" cy="490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8F5EB-9491-0B57-B5AA-C6205BD3D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13" y="2064768"/>
                <a:ext cx="1933863" cy="490775"/>
              </a:xfrm>
              <a:prstGeom prst="rect">
                <a:avLst/>
              </a:prstGeom>
              <a:blipFill>
                <a:blip r:embed="rId3"/>
                <a:stretch>
                  <a:fillRect l="-631" r="-2524" b="-11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94CF62-7CE0-0BE6-121D-8DDABDCDDE65}"/>
                  </a:ext>
                </a:extLst>
              </p:cNvPr>
              <p:cNvSpPr txBox="1"/>
              <p:nvPr/>
            </p:nvSpPr>
            <p:spPr>
              <a:xfrm>
                <a:off x="3351442" y="4202050"/>
                <a:ext cx="193373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894CF62-7CE0-0BE6-121D-8DDABDCDD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442" y="4202050"/>
                <a:ext cx="1933734" cy="480773"/>
              </a:xfrm>
              <a:prstGeom prst="rect">
                <a:avLst/>
              </a:prstGeom>
              <a:blipFill>
                <a:blip r:embed="rId4"/>
                <a:stretch>
                  <a:fillRect l="-631" r="-2524" b="-11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6" name="Google Shape;96;p20"/>
              <p:cNvSpPr txBox="1"/>
              <p:nvPr/>
            </p:nvSpPr>
            <p:spPr>
              <a:xfrm>
                <a:off x="606850" y="311400"/>
                <a:ext cx="7920900" cy="1429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>
                  <a:buClr>
                    <a:schemeClr val="dk1"/>
                  </a:buClr>
                  <a:buSzPts val="2800"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7:</a:t>
                </a: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Dada a função </a:t>
                </a:r>
                <a14:m>
                  <m:oMath xmlns:m="http://schemas.openxmlformats.org/officeDocument/2006/math"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, </a:t>
                </a:r>
                <a:r>
                  <a:rPr lang="pt-BR" sz="2400" dirty="0"/>
                  <a:t>determine o limite.</a:t>
                </a:r>
              </a:p>
              <a:p>
                <a:pPr lvl="0" algn="just">
                  <a:buClr>
                    <a:schemeClr val="dk1"/>
                  </a:buClr>
                  <a:buSzPts val="2800"/>
                </a:pP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</a:t>
                </a:r>
                <a:endParaRPr sz="2800" dirty="0"/>
              </a:p>
            </p:txBody>
          </p:sp>
        </mc:Choice>
        <mc:Fallback>
          <p:sp>
            <p:nvSpPr>
              <p:cNvPr id="96" name="Google Shape;96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1400"/>
                <a:ext cx="7920900" cy="1429710"/>
              </a:xfrm>
              <a:prstGeom prst="rect">
                <a:avLst/>
              </a:prstGeom>
              <a:blipFill>
                <a:blip r:embed="rId3"/>
                <a:stretch>
                  <a:fillRect l="-1386" r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784" y="1560269"/>
            <a:ext cx="2416873" cy="2531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4755591" y="2120603"/>
                <a:ext cx="284270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91" y="2120603"/>
                <a:ext cx="2842701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755591" y="3158878"/>
                <a:ext cx="284270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91" y="3158878"/>
                <a:ext cx="284270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89;p19"/>
          <p:cNvSpPr txBox="1"/>
          <p:nvPr/>
        </p:nvSpPr>
        <p:spPr>
          <a:xfrm>
            <a:off x="2049755" y="4368214"/>
            <a:ext cx="6255345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Limite à direita e limite à esquerda.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755591" y="1048971"/>
                <a:ext cx="263995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→±∞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91" y="1048971"/>
                <a:ext cx="2639953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Google Shape;67;p16">
                <a:extLst>
                  <a:ext uri="{FF2B5EF4-FFF2-40B4-BE49-F238E27FC236}">
                    <a16:creationId xmlns:a16="http://schemas.microsoft.com/office/drawing/2014/main" id="{DB7E04E4-C8D5-AE53-C3DD-1208436CF03A}"/>
                  </a:ext>
                </a:extLst>
              </p:cNvPr>
              <p:cNvSpPr txBox="1"/>
              <p:nvPr/>
            </p:nvSpPr>
            <p:spPr>
              <a:xfrm>
                <a:off x="611548" y="967272"/>
                <a:ext cx="8257029" cy="994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pt-BR" sz="28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8</a:t>
                </a:r>
                <a:r>
                  <a:rPr lang="pt-BR" sz="28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) Dada a função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8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=(1+</m:t>
                    </m:r>
                    <m:rad>
                      <m:radPr>
                        <m:degHide m:val="on"/>
                        <m:ctrlPr>
                          <a:rPr lang="pt-BR" sz="280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8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8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rad>
                    <m:r>
                      <a:rPr lang="pt-BR" sz="28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, determinar:</a:t>
                </a:r>
                <a:endParaRPr sz="2800" dirty="0"/>
              </a:p>
            </p:txBody>
          </p:sp>
        </mc:Choice>
        <mc:Fallback>
          <p:sp>
            <p:nvSpPr>
              <p:cNvPr id="5" name="Google Shape;67;p16">
                <a:extLst>
                  <a:ext uri="{FF2B5EF4-FFF2-40B4-BE49-F238E27FC236}">
                    <a16:creationId xmlns:a16="http://schemas.microsoft.com/office/drawing/2014/main" id="{DB7E04E4-C8D5-AE53-C3DD-1208436C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8" y="967272"/>
                <a:ext cx="8257029" cy="994591"/>
              </a:xfrm>
              <a:prstGeom prst="rect">
                <a:avLst/>
              </a:prstGeom>
              <a:blipFill>
                <a:blip r:embed="rId3"/>
                <a:stretch>
                  <a:fillRect l="-1476" t="-3067" b="-159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DCD18A-380B-B872-A175-90FFF4E806C9}"/>
                  </a:ext>
                </a:extLst>
              </p:cNvPr>
              <p:cNvSpPr txBox="1"/>
              <p:nvPr/>
            </p:nvSpPr>
            <p:spPr>
              <a:xfrm>
                <a:off x="743751" y="2147508"/>
                <a:ext cx="1773499" cy="490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pt-BR" sz="2400" dirty="0"/>
                  <a:t>    e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ADCD18A-380B-B872-A175-90FFF4E8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51" y="2147508"/>
                <a:ext cx="1773499" cy="490775"/>
              </a:xfrm>
              <a:prstGeom prst="rect">
                <a:avLst/>
              </a:prstGeom>
              <a:blipFill>
                <a:blip r:embed="rId4"/>
                <a:stretch>
                  <a:fillRect l="-3093" t="-18519" r="-9622" b="-135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3AC6183-EC07-C69D-878F-7BD0C702BB9F}"/>
                  </a:ext>
                </a:extLst>
              </p:cNvPr>
              <p:cNvSpPr txBox="1"/>
              <p:nvPr/>
            </p:nvSpPr>
            <p:spPr>
              <a:xfrm>
                <a:off x="2769018" y="2147507"/>
                <a:ext cx="1347099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3AC6183-EC07-C69D-878F-7BD0C702B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18" y="2147507"/>
                <a:ext cx="1347099" cy="480773"/>
              </a:xfrm>
              <a:prstGeom prst="rect">
                <a:avLst/>
              </a:prstGeom>
              <a:blipFill>
                <a:blip r:embed="rId5"/>
                <a:stretch>
                  <a:fillRect l="-452" b="-13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22960" y="143620"/>
            <a:ext cx="79209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 9: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Através do gráfico, encontre intuitivamente os limites a seguir:</a:t>
            </a:r>
            <a:endParaRPr lang="pt-BR" sz="2400" dirty="0"/>
          </a:p>
          <a:p>
            <a:pPr lvl="0" algn="just">
              <a:buClr>
                <a:schemeClr val="dk1"/>
              </a:buClr>
              <a:buSzPts val="2800"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60" y="980579"/>
            <a:ext cx="3052118" cy="262112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9" y="3610093"/>
            <a:ext cx="9106905" cy="14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7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13" y="479658"/>
            <a:ext cx="2372871" cy="45705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035" y="479658"/>
            <a:ext cx="2118225" cy="3597392"/>
          </a:xfrm>
          <a:prstGeom prst="rect">
            <a:avLst/>
          </a:prstGeom>
        </p:spPr>
      </p:pic>
      <p:sp>
        <p:nvSpPr>
          <p:cNvPr id="6" name="Google Shape;96;p20"/>
          <p:cNvSpPr txBox="1"/>
          <p:nvPr/>
        </p:nvSpPr>
        <p:spPr>
          <a:xfrm>
            <a:off x="497793" y="0"/>
            <a:ext cx="7920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400" b="1" dirty="0">
                <a:solidFill>
                  <a:srgbClr val="202124"/>
                </a:solidFill>
                <a:highlight>
                  <a:srgbClr val="FFFFFF"/>
                </a:highlight>
              </a:rPr>
              <a:t>Exercícios:</a:t>
            </a:r>
            <a:r>
              <a:rPr lang="pt-BR" sz="2400" dirty="0">
                <a:solidFill>
                  <a:srgbClr val="202124"/>
                </a:solidFill>
                <a:highlight>
                  <a:srgbClr val="FFFFFF"/>
                </a:highlight>
              </a:rPr>
              <a:t> Encontre os limites</a:t>
            </a:r>
            <a:endParaRPr lang="pt-BR" sz="2400" dirty="0"/>
          </a:p>
        </p:txBody>
      </p:sp>
      <p:sp>
        <p:nvSpPr>
          <p:cNvPr id="7" name="Google Shape;96;p20"/>
          <p:cNvSpPr txBox="1"/>
          <p:nvPr/>
        </p:nvSpPr>
        <p:spPr>
          <a:xfrm>
            <a:off x="180240" y="467235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a)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8" name="Google Shape;96;p20"/>
          <p:cNvSpPr txBox="1"/>
          <p:nvPr/>
        </p:nvSpPr>
        <p:spPr>
          <a:xfrm>
            <a:off x="180240" y="1198475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c)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9" name="Google Shape;96;p20"/>
          <p:cNvSpPr txBox="1"/>
          <p:nvPr/>
        </p:nvSpPr>
        <p:spPr>
          <a:xfrm>
            <a:off x="180240" y="1909063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e)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0" name="Google Shape;96;p20"/>
          <p:cNvSpPr txBox="1"/>
          <p:nvPr/>
        </p:nvSpPr>
        <p:spPr>
          <a:xfrm>
            <a:off x="180240" y="2808346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g)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1" name="Google Shape;96;p20"/>
          <p:cNvSpPr txBox="1"/>
          <p:nvPr/>
        </p:nvSpPr>
        <p:spPr>
          <a:xfrm>
            <a:off x="180240" y="3719446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i)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2" name="Google Shape;96;p20"/>
          <p:cNvSpPr txBox="1"/>
          <p:nvPr/>
        </p:nvSpPr>
        <p:spPr>
          <a:xfrm>
            <a:off x="213795" y="4635507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k)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3" name="Google Shape;96;p20"/>
          <p:cNvSpPr txBox="1"/>
          <p:nvPr/>
        </p:nvSpPr>
        <p:spPr>
          <a:xfrm>
            <a:off x="5033489" y="457783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b)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4" name="Google Shape;96;p20"/>
          <p:cNvSpPr txBox="1"/>
          <p:nvPr/>
        </p:nvSpPr>
        <p:spPr>
          <a:xfrm>
            <a:off x="5033488" y="1207803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d)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5" name="Google Shape;96;p20"/>
          <p:cNvSpPr txBox="1"/>
          <p:nvPr/>
        </p:nvSpPr>
        <p:spPr>
          <a:xfrm>
            <a:off x="5096450" y="1916389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f)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6" name="Google Shape;96;p20"/>
          <p:cNvSpPr txBox="1"/>
          <p:nvPr/>
        </p:nvSpPr>
        <p:spPr>
          <a:xfrm>
            <a:off x="5113229" y="2757888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h)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7" name="Google Shape;96;p20"/>
          <p:cNvSpPr txBox="1"/>
          <p:nvPr/>
        </p:nvSpPr>
        <p:spPr>
          <a:xfrm>
            <a:off x="5083821" y="3635556"/>
            <a:ext cx="4279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1800" b="1" dirty="0">
                <a:solidFill>
                  <a:srgbClr val="202124"/>
                </a:solidFill>
                <a:highlight>
                  <a:srgbClr val="FFFFFF"/>
                </a:highlight>
              </a:rPr>
              <a:t>j)</a:t>
            </a:r>
            <a:endParaRPr lang="pt-BR" sz="1800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8303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118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 b="1" dirty="0"/>
              <a:t>Exercícios</a:t>
            </a:r>
            <a:endParaRPr sz="282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D1A435-5340-56C9-A40D-3A34710DAA6B}"/>
              </a:ext>
            </a:extLst>
          </p:cNvPr>
          <p:cNvSpPr txBox="1"/>
          <p:nvPr/>
        </p:nvSpPr>
        <p:spPr>
          <a:xfrm>
            <a:off x="0" y="584572"/>
            <a:ext cx="91440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Introdução a limites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https://www.mathsisfun.com/calculus/limits.html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2, 5, 7, 8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Limites no infinito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https://www.mathsisfun.com/calculus/limits-infinity.html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 1, 2, 3, 4, 5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Determinando o valor do limite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  <a:t>https://www.mathsisfun.com/calculus/limits-evaluating.html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Questões:  1, 4, 5, 6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Limites e continuidade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6"/>
              </a:rPr>
              <a:t>https://www.mathsisfun.com/calculus/continuity.html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Definição formal de limites</a:t>
            </a:r>
            <a:endParaRPr lang="pt-BR" b="0" dirty="0">
              <a:effectLst/>
            </a:endParaRPr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pt-BR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7"/>
              </a:rPr>
              <a:t>https://www.mathsisfun.com/calculus/limits-formal.html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606850" y="235200"/>
            <a:ext cx="7920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rgbClr val="202124"/>
                </a:solidFill>
                <a:highlight>
                  <a:srgbClr val="FFFFFF"/>
                </a:highlight>
              </a:rPr>
              <a:t>Limites</a:t>
            </a:r>
            <a:endParaRPr sz="28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Descrição do comportamento de uma função </a:t>
            </a: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perto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de um ponto estratégico (e </a:t>
            </a: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não naquele ponto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). </a:t>
            </a:r>
            <a:endParaRPr sz="2800" dirty="0"/>
          </a:p>
        </p:txBody>
      </p:sp>
      <p:sp>
        <p:nvSpPr>
          <p:cNvPr id="68" name="Google Shape;68;p16"/>
          <p:cNvSpPr txBox="1"/>
          <p:nvPr/>
        </p:nvSpPr>
        <p:spPr>
          <a:xfrm>
            <a:off x="606850" y="2064000"/>
            <a:ext cx="7920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x = 1, 2, 3, 4, 5, 6 …</a:t>
            </a: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x ➜ +∞   (x tende a mais infinito) </a:t>
            </a:r>
            <a:endParaRPr sz="2800" dirty="0"/>
          </a:p>
        </p:txBody>
      </p:sp>
      <p:sp>
        <p:nvSpPr>
          <p:cNvPr id="69" name="Google Shape;69;p16"/>
          <p:cNvSpPr txBox="1"/>
          <p:nvPr/>
        </p:nvSpPr>
        <p:spPr>
          <a:xfrm>
            <a:off x="626650" y="3583500"/>
            <a:ext cx="825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x = 0,85; 0,86; 0,87 … 0,97; 0,98; 0,99; 0,991; 0,992…</a:t>
            </a: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x ➜ 1    (x tende a 1)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606850" y="540000"/>
            <a:ext cx="7920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202124"/>
                </a:solidFill>
                <a:highlight>
                  <a:srgbClr val="FFFFFF"/>
                </a:highlight>
              </a:rPr>
              <a:t>x = 3, 2, 1, 0, -1, -2, -3 …</a:t>
            </a: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>
                <a:solidFill>
                  <a:srgbClr val="202124"/>
                </a:solidFill>
                <a:highlight>
                  <a:srgbClr val="FFFFFF"/>
                </a:highlight>
              </a:rPr>
              <a:t>x ➜ -∞    (x tende a menos infinito)</a:t>
            </a:r>
            <a:endParaRPr sz="2800"/>
          </a:p>
        </p:txBody>
      </p:sp>
      <p:sp>
        <p:nvSpPr>
          <p:cNvPr id="75" name="Google Shape;75;p17"/>
          <p:cNvSpPr txBox="1"/>
          <p:nvPr/>
        </p:nvSpPr>
        <p:spPr>
          <a:xfrm>
            <a:off x="560825" y="2522875"/>
            <a:ext cx="825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x = 1; 0,8; 2; 0,7; 1,5; 0,9; 3…</a:t>
            </a: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600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Não há tendência definida.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80;p18"/>
              <p:cNvSpPr txBox="1"/>
              <p:nvPr/>
            </p:nvSpPr>
            <p:spPr>
              <a:xfrm>
                <a:off x="606850" y="311400"/>
                <a:ext cx="7920900" cy="1090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1:</a:t>
                </a: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Dada a função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sz="2800" dirty="0"/>
                  <a:t>, determine o limite.</a:t>
                </a:r>
                <a:endParaRPr sz="2800" dirty="0"/>
              </a:p>
            </p:txBody>
          </p:sp>
        </mc:Choice>
        <mc:Fallback xmlns="">
          <p:sp>
            <p:nvSpPr>
              <p:cNvPr id="80" name="Google Shape;80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1400"/>
                <a:ext cx="7920900" cy="1090323"/>
              </a:xfrm>
              <a:prstGeom prst="rect">
                <a:avLst/>
              </a:prstGeom>
              <a:blipFill>
                <a:blip r:embed="rId3"/>
                <a:stretch>
                  <a:fillRect l="-1617" t="-24581" r="-1540" b="-145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195" y="1018061"/>
            <a:ext cx="2931825" cy="25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606850" y="3782125"/>
            <a:ext cx="8202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y ➜ 1 quando x ➜ ± </a:t>
            </a:r>
            <a:r>
              <a:rPr lang="pt-BR" sz="2800" dirty="0">
                <a:solidFill>
                  <a:srgbClr val="202124"/>
                </a:solidFill>
                <a:highlight>
                  <a:srgbClr val="FFFFFF"/>
                </a:highlight>
              </a:rPr>
              <a:t>∞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   (y tende a 1 quando x tende a mais ou menos infinito).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5599651" y="1878140"/>
                <a:ext cx="247003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→±∞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51" y="1878140"/>
                <a:ext cx="2470035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606850" y="311400"/>
            <a:ext cx="7920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 2: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Dada a função f(x) = x</a:t>
            </a:r>
            <a:r>
              <a:rPr lang="pt-BR" sz="2600" baseline="30000" dirty="0">
                <a:solidFill>
                  <a:srgbClr val="202124"/>
                </a:solidFill>
                <a:highlight>
                  <a:srgbClr val="FFFFFF"/>
                </a:highlight>
              </a:rPr>
              <a:t>2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+ 3x – 2, </a:t>
            </a:r>
            <a:r>
              <a:rPr lang="pt-BR" sz="2800" dirty="0"/>
              <a:t>determine o limite.</a:t>
            </a:r>
            <a:endParaRPr sz="2800" dirty="0"/>
          </a:p>
        </p:txBody>
      </p:sp>
      <p:sp>
        <p:nvSpPr>
          <p:cNvPr id="89" name="Google Shape;89;p19"/>
          <p:cNvSpPr txBox="1"/>
          <p:nvPr/>
        </p:nvSpPr>
        <p:spPr>
          <a:xfrm>
            <a:off x="1244413" y="4049080"/>
            <a:ext cx="3696702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y ➜ </a:t>
            </a:r>
            <a:r>
              <a:rPr lang="pt-BR" sz="2800" dirty="0">
                <a:solidFill>
                  <a:srgbClr val="202124"/>
                </a:solidFill>
                <a:highlight>
                  <a:srgbClr val="FFFFFF"/>
                </a:highlight>
              </a:rPr>
              <a:t>∞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quando x ➜ ± </a:t>
            </a:r>
            <a:r>
              <a:rPr lang="pt-BR" sz="2800" dirty="0">
                <a:solidFill>
                  <a:srgbClr val="202124"/>
                </a:solidFill>
                <a:highlight>
                  <a:srgbClr val="FFFFFF"/>
                </a:highlight>
              </a:rPr>
              <a:t>∞</a:t>
            </a: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800" dirty="0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044" y="1597297"/>
            <a:ext cx="2363175" cy="2350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9359" y="2387584"/>
                <a:ext cx="3500510" cy="508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→±∞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59" y="2387584"/>
                <a:ext cx="3500510" cy="508601"/>
              </a:xfrm>
              <a:prstGeom prst="rect">
                <a:avLst/>
              </a:prstGeom>
              <a:blipFill>
                <a:blip r:embed="rId4"/>
                <a:stretch>
                  <a:fillRect r="-522"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20"/>
              <p:cNvSpPr txBox="1"/>
              <p:nvPr/>
            </p:nvSpPr>
            <p:spPr>
              <a:xfrm>
                <a:off x="606850" y="311400"/>
                <a:ext cx="7920900" cy="148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>
                  <a:buClr>
                    <a:schemeClr val="dk1"/>
                  </a:buClr>
                  <a:buSzPts val="2800"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3:</a:t>
                </a: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Dada a função </a:t>
                </a:r>
                <a14:m>
                  <m:oMath xmlns:m="http://schemas.openxmlformats.org/officeDocument/2006/math"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  <m:sSup>
                          <m:sSupPr>
                            <m:ctrlP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, </a:t>
                </a:r>
                <a:r>
                  <a:rPr lang="pt-BR" sz="2400" dirty="0"/>
                  <a:t>determine o limite.</a:t>
                </a:r>
              </a:p>
              <a:p>
                <a:pPr lvl="0" algn="just">
                  <a:buClr>
                    <a:schemeClr val="dk1"/>
                  </a:buClr>
                  <a:buSzPts val="2800"/>
                </a:pP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</a:t>
                </a:r>
                <a:endParaRPr sz="2800" dirty="0"/>
              </a:p>
            </p:txBody>
          </p:sp>
        </mc:Choice>
        <mc:Fallback xmlns="">
          <p:sp>
            <p:nvSpPr>
              <p:cNvPr id="96" name="Google Shape;96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1400"/>
                <a:ext cx="7920900" cy="1480430"/>
              </a:xfrm>
              <a:prstGeom prst="rect">
                <a:avLst/>
              </a:prstGeom>
              <a:blipFill>
                <a:blip r:embed="rId3"/>
                <a:stretch>
                  <a:fillRect l="-1386" r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567300" y="2435782"/>
                <a:ext cx="3107967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00" y="2435782"/>
                <a:ext cx="3107967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234" y="1791830"/>
            <a:ext cx="2260921" cy="243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20"/>
              <p:cNvSpPr txBox="1"/>
              <p:nvPr/>
            </p:nvSpPr>
            <p:spPr>
              <a:xfrm>
                <a:off x="606850" y="311400"/>
                <a:ext cx="7920900" cy="148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>
                  <a:buClr>
                    <a:schemeClr val="dk1"/>
                  </a:buClr>
                  <a:buSzPts val="2800"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4:</a:t>
                </a: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Dada a função </a:t>
                </a:r>
                <a14:m>
                  <m:oMath xmlns:m="http://schemas.openxmlformats.org/officeDocument/2006/math"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rgbClr val="202124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, </a:t>
                </a:r>
                <a:r>
                  <a:rPr lang="pt-BR" sz="2400" dirty="0"/>
                  <a:t>determine o limite.</a:t>
                </a:r>
              </a:p>
              <a:p>
                <a:pPr lvl="0" algn="just">
                  <a:buClr>
                    <a:schemeClr val="dk1"/>
                  </a:buClr>
                  <a:buSzPts val="2800"/>
                </a:pP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</a:t>
                </a:r>
                <a:endParaRPr sz="2800" dirty="0"/>
              </a:p>
            </p:txBody>
          </p:sp>
        </mc:Choice>
        <mc:Fallback xmlns="">
          <p:sp>
            <p:nvSpPr>
              <p:cNvPr id="96" name="Google Shape;96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1400"/>
                <a:ext cx="7920900" cy="1480430"/>
              </a:xfrm>
              <a:prstGeom prst="rect">
                <a:avLst/>
              </a:prstGeom>
              <a:blipFill>
                <a:blip r:embed="rId3"/>
                <a:stretch>
                  <a:fillRect l="-1386" r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567300" y="2435782"/>
                <a:ext cx="29444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p>
                                    <m:sSupPr>
                                      <m:ctrlP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rgbClr val="202124"/>
                                          </a:solidFill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00" y="2435782"/>
                <a:ext cx="294446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848" y="1654510"/>
            <a:ext cx="2828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20"/>
              <p:cNvSpPr txBox="1"/>
              <p:nvPr/>
            </p:nvSpPr>
            <p:spPr>
              <a:xfrm>
                <a:off x="606850" y="311400"/>
                <a:ext cx="7920900" cy="1425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just">
                  <a:buClr>
                    <a:schemeClr val="dk1"/>
                  </a:buClr>
                  <a:buSzPts val="2800"/>
                </a:pPr>
                <a:r>
                  <a:rPr lang="pt-BR" sz="2600" b="1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Exemplo 5:</a:t>
                </a: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Dada a função </a:t>
                </a:r>
                <a14:m>
                  <m:oMath xmlns:m="http://schemas.openxmlformats.org/officeDocument/2006/math"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600" i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600" i="1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BR" sz="2600" b="0" i="1" smtClean="0">
                            <a:solidFill>
                              <a:srgbClr val="202124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2600" b="0" i="1" smtClean="0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, </a:t>
                </a:r>
                <a:r>
                  <a:rPr lang="pt-BR" sz="2400" dirty="0"/>
                  <a:t>determine o limite.</a:t>
                </a:r>
              </a:p>
              <a:p>
                <a:pPr lvl="0" algn="just">
                  <a:buClr>
                    <a:schemeClr val="dk1"/>
                  </a:buClr>
                  <a:buSzPts val="2800"/>
                </a:pPr>
                <a:r>
                  <a:rPr lang="pt-BR" sz="2600" dirty="0">
                    <a:solidFill>
                      <a:srgbClr val="202124"/>
                    </a:solidFill>
                    <a:highlight>
                      <a:srgbClr val="FFFFFF"/>
                    </a:highlight>
                  </a:rPr>
                  <a:t> </a:t>
                </a:r>
                <a:endParaRPr sz="2800" dirty="0"/>
              </a:p>
            </p:txBody>
          </p:sp>
        </mc:Choice>
        <mc:Fallback xmlns="">
          <p:sp>
            <p:nvSpPr>
              <p:cNvPr id="96" name="Google Shape;96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50" y="311400"/>
                <a:ext cx="7920900" cy="1425735"/>
              </a:xfrm>
              <a:prstGeom prst="rect">
                <a:avLst/>
              </a:prstGeom>
              <a:blipFill>
                <a:blip r:embed="rId3"/>
                <a:stretch>
                  <a:fillRect l="-1386" t="-1282" r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61463" y="2553227"/>
                <a:ext cx="2173352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→4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202124"/>
                                      </a:solidFill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sz="2400" i="1">
                                  <a:solidFill>
                                    <a:srgbClr val="202124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63" y="2553227"/>
                <a:ext cx="2173352" cy="63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8" y="1354289"/>
            <a:ext cx="4890065" cy="34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624239" y="68367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Cálculo dos limites</a:t>
            </a:r>
            <a:endParaRPr lang="pt-BR" sz="2400" dirty="0"/>
          </a:p>
        </p:txBody>
      </p:sp>
      <p:sp>
        <p:nvSpPr>
          <p:cNvPr id="11" name="Google Shape;96;p20">
            <a:extLst>
              <a:ext uri="{FF2B5EF4-FFF2-40B4-BE49-F238E27FC236}">
                <a16:creationId xmlns:a16="http://schemas.microsoft.com/office/drawing/2014/main" id="{43216DE7-228F-913F-0CB4-2C0A2C0B548B}"/>
              </a:ext>
            </a:extLst>
          </p:cNvPr>
          <p:cNvSpPr txBox="1"/>
          <p:nvPr/>
        </p:nvSpPr>
        <p:spPr>
          <a:xfrm>
            <a:off x="624239" y="825832"/>
            <a:ext cx="79209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Cuidado com as indeterminações e indefinições matemáticas.</a:t>
            </a:r>
          </a:p>
          <a:p>
            <a:pPr algn="just">
              <a:buClr>
                <a:schemeClr val="dk1"/>
              </a:buClr>
              <a:buSzPts val="2800"/>
            </a:pPr>
            <a:endParaRPr lang="pt-BR" sz="2600" b="1" dirty="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Indeterminações:</a:t>
            </a:r>
            <a:endParaRPr lang="pt-BR" sz="2400" dirty="0"/>
          </a:p>
          <a:p>
            <a:pPr lvl="0" algn="just">
              <a:buClr>
                <a:schemeClr val="dk1"/>
              </a:buClr>
              <a:buSzPts val="2800"/>
            </a:pPr>
            <a:r>
              <a:rPr lang="pt-BR" sz="2600" dirty="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D4518C-935B-E9DB-0EF8-62B7183FF2B9}"/>
                  </a:ext>
                </a:extLst>
              </p:cNvPr>
              <p:cNvSpPr txBox="1"/>
              <p:nvPr/>
            </p:nvSpPr>
            <p:spPr>
              <a:xfrm>
                <a:off x="624239" y="4001427"/>
                <a:ext cx="222599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4D4518C-935B-E9DB-0EF8-62B7183F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9" y="4001427"/>
                <a:ext cx="2225994" cy="632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5B54E1B-D0EF-E050-A961-6B5D473E20C3}"/>
                  </a:ext>
                </a:extLst>
              </p:cNvPr>
              <p:cNvSpPr txBox="1"/>
              <p:nvPr/>
            </p:nvSpPr>
            <p:spPr>
              <a:xfrm>
                <a:off x="490365" y="2571750"/>
                <a:ext cx="7769435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∞−∞,  0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∞,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5B54E1B-D0EF-E050-A961-6B5D473E2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5" y="2571750"/>
                <a:ext cx="7769435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96;p20">
            <a:extLst>
              <a:ext uri="{FF2B5EF4-FFF2-40B4-BE49-F238E27FC236}">
                <a16:creationId xmlns:a16="http://schemas.microsoft.com/office/drawing/2014/main" id="{E2A0D5DB-D916-A7F5-A7EA-20CE823883C8}"/>
              </a:ext>
            </a:extLst>
          </p:cNvPr>
          <p:cNvSpPr txBox="1"/>
          <p:nvPr/>
        </p:nvSpPr>
        <p:spPr>
          <a:xfrm>
            <a:off x="611550" y="3313537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Indefinições: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583</Words>
  <Application>Microsoft Office PowerPoint</Application>
  <PresentationFormat>Apresentação na tela (16:9)</PresentationFormat>
  <Paragraphs>90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Cambria Math</vt:lpstr>
      <vt:lpstr>Simple Light</vt:lpstr>
      <vt:lpstr>LIMITES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21</cp:revision>
  <dcterms:modified xsi:type="dcterms:W3CDTF">2023-08-02T23:47:12Z</dcterms:modified>
</cp:coreProperties>
</file>