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71" r:id="rId3"/>
    <p:sldId id="263" r:id="rId4"/>
    <p:sldId id="273" r:id="rId5"/>
    <p:sldId id="265" r:id="rId6"/>
    <p:sldId id="272" r:id="rId7"/>
    <p:sldId id="268" r:id="rId8"/>
    <p:sldId id="261" r:id="rId9"/>
    <p:sldId id="274" r:id="rId10"/>
    <p:sldId id="276" r:id="rId11"/>
    <p:sldId id="277" r:id="rId12"/>
    <p:sldId id="279" r:id="rId13"/>
    <p:sldId id="28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1cd0a1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231cd0a1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d50a210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d50a210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960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d50a210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d50a210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13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d50a210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d50a210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720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d50a210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d50a210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05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d50a210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d50a210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219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47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86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1cd0a1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231cd0a1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d50a210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d50a210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40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8117" y="1200506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58116" y="1200506"/>
            <a:ext cx="4026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4659959" y="1200506"/>
            <a:ext cx="40278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calculus/limits.html" TargetMode="External"/><Relationship Id="rId7" Type="http://schemas.openxmlformats.org/officeDocument/2006/relationships/hyperlink" Target="https://www.mathsisfun.com/calculus/limits-formal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athsisfun.com/calculus/continuity.html" TargetMode="External"/><Relationship Id="rId5" Type="http://schemas.openxmlformats.org/officeDocument/2006/relationships/hyperlink" Target="https://www.mathsisfun.com/calculus/limits-evaluating.html" TargetMode="External"/><Relationship Id="rId4" Type="http://schemas.openxmlformats.org/officeDocument/2006/relationships/hyperlink" Target="https://www.mathsisfun.com/calculus/limits-infinity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000" dirty="0"/>
              <a:t>LIMITES</a:t>
            </a:r>
            <a:endParaRPr sz="4000" dirty="0"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257975" y="4230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600" b="1" dirty="0">
                <a:solidFill>
                  <a:schemeClr val="dk1"/>
                </a:solidFill>
              </a:rPr>
              <a:t>Prof. Luciano Galdino</a:t>
            </a:r>
            <a:endParaRPr sz="2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23135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 b="1" dirty="0"/>
              <a:t>Limites no Infinito</a:t>
            </a:r>
            <a:endParaRPr sz="282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4E38F16-920A-3C4D-0767-94C2172B41DC}"/>
                  </a:ext>
                </a:extLst>
              </p:cNvPr>
              <p:cNvSpPr txBox="1"/>
              <p:nvPr/>
            </p:nvSpPr>
            <p:spPr>
              <a:xfrm>
                <a:off x="422564" y="1128475"/>
                <a:ext cx="273748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pt-BR" sz="2400" b="0" i="1" smtClean="0">
                              <a:solidFill>
                                <a:srgbClr val="202124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pt-BR" sz="2400" b="0" i="1" smtClean="0">
                              <a:solidFill>
                                <a:srgbClr val="202124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4E38F16-920A-3C4D-0767-94C2172B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4" y="1128475"/>
                <a:ext cx="2737481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3FE7983-F612-7AB1-16A1-AB0BFFC4DEBC}"/>
                  </a:ext>
                </a:extLst>
              </p:cNvPr>
              <p:cNvSpPr txBox="1"/>
              <p:nvPr/>
            </p:nvSpPr>
            <p:spPr>
              <a:xfrm>
                <a:off x="430580" y="2481048"/>
                <a:ext cx="2757422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pt-BR" sz="2400" b="0" i="1" smtClean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pt-BR" sz="2400" b="0" i="1" smtClean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3FE7983-F612-7AB1-16A1-AB0BFFC4D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80" y="2481048"/>
                <a:ext cx="2757422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6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23135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 b="1" dirty="0"/>
              <a:t>Limites no Infinito para função polinomial</a:t>
            </a:r>
            <a:endParaRPr sz="282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4E38F16-920A-3C4D-0767-94C2172B41DC}"/>
                  </a:ext>
                </a:extLst>
              </p:cNvPr>
              <p:cNvSpPr txBox="1"/>
              <p:nvPr/>
            </p:nvSpPr>
            <p:spPr>
              <a:xfrm>
                <a:off x="422564" y="1337798"/>
                <a:ext cx="3505062" cy="488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4E38F16-920A-3C4D-0767-94C2172B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4" y="1337798"/>
                <a:ext cx="3505062" cy="488211"/>
              </a:xfrm>
              <a:prstGeom prst="rect">
                <a:avLst/>
              </a:prstGeom>
              <a:blipFill>
                <a:blip r:embed="rId3"/>
                <a:stretch>
                  <a:fillRect l="-348"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8AFFC7E-7E8A-A015-56C9-FF44542C254C}"/>
                  </a:ext>
                </a:extLst>
              </p:cNvPr>
              <p:cNvSpPr txBox="1"/>
              <p:nvPr/>
            </p:nvSpPr>
            <p:spPr>
              <a:xfrm>
                <a:off x="422564" y="2257257"/>
                <a:ext cx="3292953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8AFFC7E-7E8A-A015-56C9-FF44542C2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4" y="2257257"/>
                <a:ext cx="3292953" cy="837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44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23135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 b="1" dirty="0"/>
              <a:t>Limites para funções especiais</a:t>
            </a:r>
            <a:endParaRPr sz="282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66291B2-E5AD-0277-7893-AEEEB4DF4211}"/>
                  </a:ext>
                </a:extLst>
              </p:cNvPr>
              <p:cNvSpPr txBox="1"/>
              <p:nvPr/>
            </p:nvSpPr>
            <p:spPr>
              <a:xfrm>
                <a:off x="829493" y="986054"/>
                <a:ext cx="2119298" cy="481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→8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240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66291B2-E5AD-0277-7893-AEEEB4DF4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93" y="986054"/>
                <a:ext cx="2119298" cy="481286"/>
              </a:xfrm>
              <a:prstGeom prst="rect">
                <a:avLst/>
              </a:prstGeom>
              <a:blipFill>
                <a:blip r:embed="rId3"/>
                <a:stretch>
                  <a:fillRect l="-1149" b="-13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89E50CF-4A39-F8DD-8782-F74DE2E13D9D}"/>
                  </a:ext>
                </a:extLst>
              </p:cNvPr>
              <p:cNvSpPr txBox="1"/>
              <p:nvPr/>
            </p:nvSpPr>
            <p:spPr>
              <a:xfrm>
                <a:off x="829493" y="2172834"/>
                <a:ext cx="1571712" cy="480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89E50CF-4A39-F8DD-8782-F74DE2E13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93" y="2172834"/>
                <a:ext cx="1571712" cy="480773"/>
              </a:xfrm>
              <a:prstGeom prst="rect">
                <a:avLst/>
              </a:prstGeom>
              <a:blipFill>
                <a:blip r:embed="rId4"/>
                <a:stretch>
                  <a:fillRect l="-3876" b="-113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8694EEC-5835-617C-46D1-21170C6C7956}"/>
                  </a:ext>
                </a:extLst>
              </p:cNvPr>
              <p:cNvSpPr txBox="1"/>
              <p:nvPr/>
            </p:nvSpPr>
            <p:spPr>
              <a:xfrm>
                <a:off x="829493" y="2922731"/>
                <a:ext cx="1698094" cy="872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240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8694EEC-5835-617C-46D1-21170C6C7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93" y="2922731"/>
                <a:ext cx="1698094" cy="872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65EE476-389D-6507-9912-88E813F3F408}"/>
                  </a:ext>
                </a:extLst>
              </p:cNvPr>
              <p:cNvSpPr txBox="1"/>
              <p:nvPr/>
            </p:nvSpPr>
            <p:spPr>
              <a:xfrm>
                <a:off x="4875683" y="1300095"/>
                <a:ext cx="1734962" cy="872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240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65EE476-389D-6507-9912-88E813F3F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683" y="1300095"/>
                <a:ext cx="1734962" cy="8727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967ECF6-1EFF-2D2E-6E40-C4D296559755}"/>
                  </a:ext>
                </a:extLst>
              </p:cNvPr>
              <p:cNvSpPr txBox="1"/>
              <p:nvPr/>
            </p:nvSpPr>
            <p:spPr>
              <a:xfrm>
                <a:off x="4875683" y="2355878"/>
                <a:ext cx="1869807" cy="872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240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967ECF6-1EFF-2D2E-6E40-C4D29655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683" y="2355878"/>
                <a:ext cx="1869807" cy="8727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1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1187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 b="1" dirty="0"/>
              <a:t>Exercícios</a:t>
            </a:r>
            <a:endParaRPr sz="282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D1A435-5340-56C9-A40D-3A34710DAA6B}"/>
              </a:ext>
            </a:extLst>
          </p:cNvPr>
          <p:cNvSpPr txBox="1"/>
          <p:nvPr/>
        </p:nvSpPr>
        <p:spPr>
          <a:xfrm>
            <a:off x="0" y="584572"/>
            <a:ext cx="9144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Introdução a limites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pt-BR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https://www.mathsisfun.com/calculus/limits.html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Questões: 2, 5, 7, 8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Limites no infinito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pt-BR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https://www.mathsisfun.com/calculus/limits-infinity.html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Questões: 1, 2, 3, 4, 5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Determinando o valor do limite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pt-BR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5"/>
              </a:rPr>
              <a:t>https://www.mathsisfun.com/calculus/limits-evaluating.html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Questões:  1, 4, 5, 6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Limites e continuidade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pt-BR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https://www.mathsisfun.com/calculus/continuity.html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Definição formal de limites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pt-BR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7"/>
              </a:rPr>
              <a:t>https://www.mathsisfun.com/calculus/limits-formal.html</a:t>
            </a:r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624239" y="68367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Cálculo dos limites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4D4518C-935B-E9DB-0EF8-62B7183FF2B9}"/>
                  </a:ext>
                </a:extLst>
              </p:cNvPr>
              <p:cNvSpPr txBox="1"/>
              <p:nvPr/>
            </p:nvSpPr>
            <p:spPr>
              <a:xfrm>
                <a:off x="624239" y="3692949"/>
                <a:ext cx="2225994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4D4518C-935B-E9DB-0EF8-62B7183FF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39" y="3692949"/>
                <a:ext cx="2225994" cy="632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5B54E1B-D0EF-E050-A961-6B5D473E20C3}"/>
                  </a:ext>
                </a:extLst>
              </p:cNvPr>
              <p:cNvSpPr txBox="1"/>
              <p:nvPr/>
            </p:nvSpPr>
            <p:spPr>
              <a:xfrm>
                <a:off x="490365" y="2296323"/>
                <a:ext cx="7769435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∞−∞,  0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∞, 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5B54E1B-D0EF-E050-A961-6B5D473E2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5" y="2296323"/>
                <a:ext cx="7769435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96;p20">
            <a:extLst>
              <a:ext uri="{FF2B5EF4-FFF2-40B4-BE49-F238E27FC236}">
                <a16:creationId xmlns:a16="http://schemas.microsoft.com/office/drawing/2014/main" id="{E2A0D5DB-D916-A7F5-A7EA-20CE823883C8}"/>
              </a:ext>
            </a:extLst>
          </p:cNvPr>
          <p:cNvSpPr txBox="1"/>
          <p:nvPr/>
        </p:nvSpPr>
        <p:spPr>
          <a:xfrm>
            <a:off x="490365" y="3166967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Indefinições:</a:t>
            </a:r>
            <a:endParaRPr lang="pt-BR" sz="2000" dirty="0"/>
          </a:p>
        </p:txBody>
      </p:sp>
      <p:sp>
        <p:nvSpPr>
          <p:cNvPr id="3" name="Google Shape;96;p20">
            <a:extLst>
              <a:ext uri="{FF2B5EF4-FFF2-40B4-BE49-F238E27FC236}">
                <a16:creationId xmlns:a16="http://schemas.microsoft.com/office/drawing/2014/main" id="{A2CED6B7-9ADD-95D4-F6B1-464F19E5E390}"/>
              </a:ext>
            </a:extLst>
          </p:cNvPr>
          <p:cNvSpPr txBox="1"/>
          <p:nvPr/>
        </p:nvSpPr>
        <p:spPr>
          <a:xfrm>
            <a:off x="490365" y="1850293"/>
            <a:ext cx="79209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2400" b="1" dirty="0">
                <a:solidFill>
                  <a:srgbClr val="202124"/>
                </a:solidFill>
                <a:highlight>
                  <a:srgbClr val="FFFFFF"/>
                </a:highlight>
              </a:rPr>
              <a:t>Indeterminações:</a:t>
            </a:r>
            <a:endParaRPr lang="pt-BR" sz="2000" dirty="0"/>
          </a:p>
        </p:txBody>
      </p:sp>
      <p:sp>
        <p:nvSpPr>
          <p:cNvPr id="6" name="Google Shape;96;p20">
            <a:extLst>
              <a:ext uri="{FF2B5EF4-FFF2-40B4-BE49-F238E27FC236}">
                <a16:creationId xmlns:a16="http://schemas.microsoft.com/office/drawing/2014/main" id="{0A00B868-85FA-AEBF-771C-CA14BEA717FA}"/>
              </a:ext>
            </a:extLst>
          </p:cNvPr>
          <p:cNvSpPr txBox="1"/>
          <p:nvPr/>
        </p:nvSpPr>
        <p:spPr>
          <a:xfrm>
            <a:off x="1737236" y="581381"/>
            <a:ext cx="6014287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Propriedade Fundamental do limite</a:t>
            </a: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20AB35A-8F7F-4D1B-07DC-836E4F416971}"/>
                  </a:ext>
                </a:extLst>
              </p:cNvPr>
              <p:cNvSpPr txBox="1"/>
              <p:nvPr/>
            </p:nvSpPr>
            <p:spPr>
              <a:xfrm>
                <a:off x="2595499" y="1168359"/>
                <a:ext cx="3710631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pt-BR" sz="2800" b="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20AB35A-8F7F-4D1B-07DC-836E4F416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99" y="1168359"/>
                <a:ext cx="3710631" cy="5609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 b="1" dirty="0"/>
              <a:t>Fatoração</a:t>
            </a:r>
            <a:endParaRPr sz="2820" b="1"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190514" y="517615"/>
            <a:ext cx="8520600" cy="3911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arenR"/>
            </a:pPr>
            <a:r>
              <a:rPr lang="pt-BR" sz="2500" b="1" dirty="0">
                <a:solidFill>
                  <a:schemeClr val="dk1"/>
                </a:solidFill>
              </a:rPr>
              <a:t>Fator comum em evidência:</a:t>
            </a:r>
            <a:endParaRPr sz="25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1"/>
                </a:solidFill>
              </a:rPr>
              <a:t>3x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+ x  =  x.(3x + 1)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BR" sz="800" dirty="0">
              <a:solidFill>
                <a:schemeClr val="dk1"/>
              </a:solidFill>
            </a:endParaRPr>
          </a:p>
          <a:p>
            <a:pPr marL="0" lvl="0" indent="0">
              <a:buNone/>
            </a:pPr>
            <a:r>
              <a:rPr lang="pt-BR" sz="2500" b="1" dirty="0">
                <a:solidFill>
                  <a:schemeClr val="dk1"/>
                </a:solidFill>
              </a:rPr>
              <a:t>2) Diferença de dois quadrados:</a:t>
            </a:r>
            <a:endParaRPr lang="pt-BR" sz="600" dirty="0">
              <a:solidFill>
                <a:schemeClr val="dk1"/>
              </a:solidFill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pt-BR" sz="2500" dirty="0">
                <a:solidFill>
                  <a:schemeClr val="dk1"/>
                </a:solidFill>
              </a:rPr>
              <a:t>9m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– 25 = (3m - 5)(3m + 5)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pt-BR" sz="2500" b="1" dirty="0">
                <a:solidFill>
                  <a:schemeClr val="dk1"/>
                </a:solidFill>
              </a:rPr>
              <a:t>3) Trinômios quadrados perfeitos:</a:t>
            </a:r>
          </a:p>
          <a:p>
            <a:pPr marL="69850" lvl="0" indent="0">
              <a:spcBef>
                <a:spcPts val="1200"/>
              </a:spcBef>
              <a:buClr>
                <a:schemeClr val="dk1"/>
              </a:buClr>
              <a:buSzPts val="2500"/>
              <a:buNone/>
            </a:pPr>
            <a:r>
              <a:rPr lang="pt-BR" sz="2500" dirty="0">
                <a:solidFill>
                  <a:schemeClr val="dk1"/>
                </a:solidFill>
              </a:rPr>
              <a:t>9a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– 6ab + b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  <a:r>
              <a:rPr lang="pt-BR" sz="2500" dirty="0">
                <a:solidFill>
                  <a:schemeClr val="dk1"/>
                </a:solidFill>
              </a:rPr>
              <a:t> =  (3a - b)</a:t>
            </a:r>
            <a:r>
              <a:rPr lang="pt-BR" sz="2500" baseline="30000" dirty="0">
                <a:solidFill>
                  <a:schemeClr val="dk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;p19"/>
          <p:cNvSpPr txBox="1"/>
          <p:nvPr/>
        </p:nvSpPr>
        <p:spPr>
          <a:xfrm>
            <a:off x="342445" y="45543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Exemplos:</a:t>
            </a:r>
            <a:endParaRPr lang="pt-BR" sz="26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41596" y="3269293"/>
                <a:ext cx="3218895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→5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+25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6" y="3269293"/>
                <a:ext cx="3218895" cy="837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FB03FDE-446B-9094-6F8A-78B23855887E}"/>
                  </a:ext>
                </a:extLst>
              </p:cNvPr>
              <p:cNvSpPr txBox="1"/>
              <p:nvPr/>
            </p:nvSpPr>
            <p:spPr>
              <a:xfrm>
                <a:off x="441596" y="970819"/>
                <a:ext cx="2439257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→−5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FB03FDE-446B-9094-6F8A-78B238558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6" y="970819"/>
                <a:ext cx="2439257" cy="837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3093794-B9C1-225E-33DF-5CD2010D2BE4}"/>
                  </a:ext>
                </a:extLst>
              </p:cNvPr>
              <p:cNvSpPr txBox="1"/>
              <p:nvPr/>
            </p:nvSpPr>
            <p:spPr>
              <a:xfrm>
                <a:off x="441596" y="2120056"/>
                <a:ext cx="2170273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→3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3093794-B9C1-225E-33DF-5CD2010D2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6" y="2120056"/>
                <a:ext cx="2170273" cy="837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0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;p19"/>
          <p:cNvSpPr txBox="1"/>
          <p:nvPr/>
        </p:nvSpPr>
        <p:spPr>
          <a:xfrm>
            <a:off x="441597" y="563338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Trinômio quadrado qualquer:</a:t>
            </a:r>
            <a:endParaRPr lang="pt-BR" sz="26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524912" y="1381866"/>
                <a:ext cx="2762679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2" y="1381866"/>
                <a:ext cx="2762679" cy="837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6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;p19"/>
          <p:cNvSpPr txBox="1"/>
          <p:nvPr/>
        </p:nvSpPr>
        <p:spPr>
          <a:xfrm>
            <a:off x="441597" y="563338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Polinômios de qualquer grau:</a:t>
            </a:r>
            <a:endParaRPr lang="pt-BR" sz="26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41597" y="1481017"/>
                <a:ext cx="2170273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5)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7" y="1481017"/>
                <a:ext cx="2170273" cy="837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9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">
            <a:extLst>
              <a:ext uri="{FF2B5EF4-FFF2-40B4-BE49-F238E27FC236}">
                <a16:creationId xmlns:a16="http://schemas.microsoft.com/office/drawing/2014/main" id="{8CFF79CC-2F8C-C239-AAD3-EF7D51629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99" y="304255"/>
            <a:ext cx="3639127" cy="4534990"/>
          </a:xfrm>
          <a:prstGeom prst="rect">
            <a:avLst/>
          </a:prstGeom>
        </p:spPr>
      </p:pic>
      <p:pic>
        <p:nvPicPr>
          <p:cNvPr id="5" name="Imagem 4" descr="Interface gráfica do usuário">
            <a:extLst>
              <a:ext uri="{FF2B5EF4-FFF2-40B4-BE49-F238E27FC236}">
                <a16:creationId xmlns:a16="http://schemas.microsoft.com/office/drawing/2014/main" id="{3744E64E-09B4-E5A6-0F5C-665A4BB4D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793" y="304255"/>
            <a:ext cx="3522808" cy="45901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96BCD72-23A3-000C-9A8A-9E85B25238EE}"/>
                  </a:ext>
                </a:extLst>
              </p:cNvPr>
              <p:cNvSpPr txBox="1"/>
              <p:nvPr/>
            </p:nvSpPr>
            <p:spPr>
              <a:xfrm>
                <a:off x="524912" y="808988"/>
                <a:ext cx="3195554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96BCD72-23A3-000C-9A8A-9E85B2523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2" y="808988"/>
                <a:ext cx="3195554" cy="837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23135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 b="1" dirty="0"/>
              <a:t>Limites no Infinito</a:t>
            </a:r>
            <a:endParaRPr sz="282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4E38F16-920A-3C4D-0767-94C2172B41DC}"/>
                  </a:ext>
                </a:extLst>
              </p:cNvPr>
              <p:cNvSpPr txBox="1"/>
              <p:nvPr/>
            </p:nvSpPr>
            <p:spPr>
              <a:xfrm>
                <a:off x="430580" y="1029327"/>
                <a:ext cx="2531142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pt-BR" sz="2400" b="0" i="1" smtClean="0">
                              <a:solidFill>
                                <a:srgbClr val="202124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=+</m:t>
                          </m:r>
                          <m:r>
                            <a:rPr lang="pt-BR" sz="2400" b="0" i="1" smtClean="0">
                              <a:solidFill>
                                <a:srgbClr val="202124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4E38F16-920A-3C4D-0767-94C2172B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80" y="1029327"/>
                <a:ext cx="2531142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3FE7983-F612-7AB1-16A1-AB0BFFC4DEBC}"/>
                  </a:ext>
                </a:extLst>
              </p:cNvPr>
              <p:cNvSpPr txBox="1"/>
              <p:nvPr/>
            </p:nvSpPr>
            <p:spPr>
              <a:xfrm>
                <a:off x="430580" y="2084443"/>
                <a:ext cx="2525563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pt-BR" sz="2400" b="0" i="1" smtClean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2400" b="0" i="1" smtClean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3FE7983-F612-7AB1-16A1-AB0BFFC4D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80" y="2084443"/>
                <a:ext cx="2525563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5156835-684F-19F8-5042-D418A5DADCC4}"/>
                  </a:ext>
                </a:extLst>
              </p:cNvPr>
              <p:cNvSpPr txBox="1"/>
              <p:nvPr/>
            </p:nvSpPr>
            <p:spPr>
              <a:xfrm>
                <a:off x="5044468" y="1029326"/>
                <a:ext cx="2275623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pt-BR" sz="2400" b="0" i="1" smtClean="0">
                              <a:solidFill>
                                <a:srgbClr val="202124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5156835-684F-19F8-5042-D418A5DAD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468" y="1029326"/>
                <a:ext cx="2275623" cy="829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1ACF03F-CAFB-DCD4-73AC-D61C0EE41013}"/>
                  </a:ext>
                </a:extLst>
              </p:cNvPr>
              <p:cNvSpPr txBox="1"/>
              <p:nvPr/>
            </p:nvSpPr>
            <p:spPr>
              <a:xfrm>
                <a:off x="5044468" y="2156828"/>
                <a:ext cx="2312493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pt-BR" sz="2400" b="0" i="1" smtClean="0">
                              <a:solidFill>
                                <a:srgbClr val="202124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1ACF03F-CAFB-DCD4-73AC-D61C0EE41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468" y="2156828"/>
                <a:ext cx="2312493" cy="829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99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274</Words>
  <Application>Microsoft Office PowerPoint</Application>
  <PresentationFormat>Apresentação na tela (16:9)</PresentationFormat>
  <Paragraphs>57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Cambria Math</vt:lpstr>
      <vt:lpstr>Simple Light</vt:lpstr>
      <vt:lpstr>LIMITES</vt:lpstr>
      <vt:lpstr>Apresentação do PowerPoint</vt:lpstr>
      <vt:lpstr>Fatoração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Limites no Infinito</vt:lpstr>
      <vt:lpstr>Limites no Infinito</vt:lpstr>
      <vt:lpstr>Limites no Infinito para função polinomial</vt:lpstr>
      <vt:lpstr>Limites para funções especiais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LIMITES</dc:title>
  <cp:lastModifiedBy>LUCIANO GALDINO</cp:lastModifiedBy>
  <cp:revision>30</cp:revision>
  <dcterms:modified xsi:type="dcterms:W3CDTF">2024-02-19T00:55:03Z</dcterms:modified>
</cp:coreProperties>
</file>