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59" r:id="rId6"/>
    <p:sldId id="260" r:id="rId7"/>
    <p:sldId id="273" r:id="rId8"/>
    <p:sldId id="276" r:id="rId9"/>
    <p:sldId id="274" r:id="rId10"/>
    <p:sldId id="262" r:id="rId11"/>
    <p:sldId id="27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1cd0a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231cd0a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28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54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1cd0a1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31cd0a1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1cd0a13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231cd0a13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1cd0a13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231cd0a13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13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1cd0a13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231cd0a13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1cd0a13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231cd0a13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820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46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07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8117" y="1200506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8116" y="1200506"/>
            <a:ext cx="4026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59959" y="1200506"/>
            <a:ext cx="40278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derivatives-introduction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athsisfun.com/calculus/second-derivative.html" TargetMode="External"/><Relationship Id="rId5" Type="http://schemas.openxmlformats.org/officeDocument/2006/relationships/hyperlink" Target="https://www.mathsisfun.com/calculus/derivatives-rules.html" TargetMode="External"/><Relationship Id="rId4" Type="http://schemas.openxmlformats.org/officeDocument/2006/relationships/hyperlink" Target="https://www.mathsisfun.com/calculus/power-rul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DERIVADAS</a:t>
            </a:r>
            <a:endParaRPr sz="4000"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31E36C25-7A70-93B7-033F-4988FA3D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255" y="572752"/>
            <a:ext cx="5379197" cy="4499905"/>
          </a:xfrm>
          <a:prstGeom prst="rect">
            <a:avLst/>
          </a:prstGeom>
        </p:spPr>
      </p:pic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42444" y="80350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Tabela completa de Derivadas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0104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42444" y="14248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Exercícios</a:t>
            </a:r>
            <a:endParaRPr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-5394" y="127533"/>
            <a:ext cx="838291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Introdução a derivadas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pt-BR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https://www.mathsisfun.com/calculus/derivatives-introduction.html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1, 3, 5, 10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Derivada da potência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pt-BR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https://www.mathsisfun.com/calculus/power-rule.html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1, 2, 3, 4, 5</a:t>
            </a:r>
            <a:endParaRPr lang="pt-BR" b="0" dirty="0">
              <a:effectLst/>
            </a:endParaRPr>
          </a:p>
          <a:p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02228-0226-BBE5-B61B-EDBE6928567C}"/>
              </a:ext>
            </a:extLst>
          </p:cNvPr>
          <p:cNvSpPr txBox="1"/>
          <p:nvPr/>
        </p:nvSpPr>
        <p:spPr>
          <a:xfrm>
            <a:off x="-5394" y="1938006"/>
            <a:ext cx="77549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Regras de derivação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pt-BR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https://www.mathsisfun.com/calculus/derivatives-rules.html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5, 6, 7, 9, 10</a:t>
            </a:r>
            <a:endParaRPr lang="pt-BR" b="0" dirty="0">
              <a:effectLst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FC9FAC-6224-D131-F7EC-86FB8BE293BC}"/>
              </a:ext>
            </a:extLst>
          </p:cNvPr>
          <p:cNvSpPr txBox="1"/>
          <p:nvPr/>
        </p:nvSpPr>
        <p:spPr>
          <a:xfrm>
            <a:off x="-5394" y="2480506"/>
            <a:ext cx="86913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1" dirty="0">
                <a:effectLst/>
              </a:rPr>
              <a:t>4.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Regras da cadeia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pt-BR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https://www.mathsisfun.com/calculus/derivatives-rules.html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11 e 12</a:t>
            </a:r>
            <a:endParaRPr lang="pt-BR" b="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23F701-DA0C-10F9-CDA6-57F87567F823}"/>
              </a:ext>
            </a:extLst>
          </p:cNvPr>
          <p:cNvSpPr txBox="1"/>
          <p:nvPr/>
        </p:nvSpPr>
        <p:spPr>
          <a:xfrm>
            <a:off x="-5394" y="3200085"/>
            <a:ext cx="88015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1" dirty="0">
                <a:latin typeface="Arial" panose="020B0604020202020204" pitchFamily="34" charset="0"/>
              </a:rPr>
              <a:t>5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Derivada segunda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pt-BR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https://www.mathsisfun.com/calculus/second-derivative.html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1, 2, 4, 5, 6, 9, 10, 11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1" dirty="0">
                <a:latin typeface="Arial" panose="020B0604020202020204" pitchFamily="34" charset="0"/>
              </a:rPr>
              <a:t>6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Derivada segunda: Regra da Cadeia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pt-BR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https://www.mathsisfun.com/calculus/second-derivative.html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16, 19, 20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352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503036" y="18470"/>
            <a:ext cx="818927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rgbClr val="202124"/>
                </a:solidFill>
                <a:highlight>
                  <a:srgbClr val="FFFFFF"/>
                </a:highlight>
              </a:rPr>
              <a:t>Derivadas</a:t>
            </a:r>
            <a:endParaRPr sz="28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r>
              <a:rPr lang="pt-BR" sz="2400" b="0" dirty="0">
                <a:solidFill>
                  <a:schemeClr val="tx1"/>
                </a:solidFill>
                <a:effectLst/>
                <a:latin typeface="+mj-lt"/>
              </a:rPr>
              <a:t>Representa a taxa de variação instantânea de y em relação a x num determinado ponto. É a inclinação da reta tangente neste ponto.</a:t>
            </a:r>
          </a:p>
        </p:txBody>
      </p:sp>
      <p:sp>
        <p:nvSpPr>
          <p:cNvPr id="2" name="Google Shape;67;p16">
            <a:extLst>
              <a:ext uri="{FF2B5EF4-FFF2-40B4-BE49-F238E27FC236}">
                <a16:creationId xmlns:a16="http://schemas.microsoft.com/office/drawing/2014/main" id="{6F50E215-EAAD-3D4B-22E1-45C931633BA4}"/>
              </a:ext>
            </a:extLst>
          </p:cNvPr>
          <p:cNvSpPr txBox="1"/>
          <p:nvPr/>
        </p:nvSpPr>
        <p:spPr>
          <a:xfrm>
            <a:off x="503036" y="2120052"/>
            <a:ext cx="83829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highlight>
                  <a:srgbClr val="FFFFFF"/>
                </a:highlight>
              </a:rPr>
              <a:t>Inclinação da reta (m):</a:t>
            </a:r>
            <a:endParaRPr sz="2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1CB9D5A-D79F-7ACC-1F51-E859018D3259}"/>
                  </a:ext>
                </a:extLst>
              </p:cNvPr>
              <p:cNvSpPr txBox="1"/>
              <p:nvPr/>
            </p:nvSpPr>
            <p:spPr>
              <a:xfrm>
                <a:off x="3953926" y="2581676"/>
                <a:ext cx="2172646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sz="24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1CB9D5A-D79F-7ACC-1F51-E859018D3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6" y="2581676"/>
                <a:ext cx="2172646" cy="693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5B7594-6AA4-810B-0BD0-22AAECC5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6" y="301809"/>
            <a:ext cx="6464195" cy="42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0;p18">
            <a:extLst>
              <a:ext uri="{FF2B5EF4-FFF2-40B4-BE49-F238E27FC236}">
                <a16:creationId xmlns:a16="http://schemas.microsoft.com/office/drawing/2014/main" id="{15396361-70C6-4BD6-E08E-C94B68779DE0}"/>
              </a:ext>
            </a:extLst>
          </p:cNvPr>
          <p:cNvSpPr txBox="1"/>
          <p:nvPr/>
        </p:nvSpPr>
        <p:spPr>
          <a:xfrm>
            <a:off x="154236" y="13943"/>
            <a:ext cx="89897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 b="1" dirty="0">
                <a:solidFill>
                  <a:srgbClr val="202124"/>
                </a:solidFill>
                <a:highlight>
                  <a:srgbClr val="FFFFFF"/>
                </a:highlight>
              </a:rPr>
              <a:t>Inclinação da reta tangente no ponto x=2 da função f(x)=x</a:t>
            </a:r>
            <a:r>
              <a:rPr lang="pt-BR" sz="2400" b="1" baseline="30000" dirty="0">
                <a:solidFill>
                  <a:srgbClr val="202124"/>
                </a:solidFill>
                <a:highlight>
                  <a:srgbClr val="FFFFFF"/>
                </a:highlight>
              </a:rPr>
              <a:t>2</a:t>
            </a:r>
            <a:r>
              <a:rPr lang="pt-BR" sz="2400" b="1" dirty="0">
                <a:solidFill>
                  <a:srgbClr val="202124"/>
                </a:solidFill>
                <a:highlight>
                  <a:srgbClr val="FFFFFF"/>
                </a:highlight>
              </a:rPr>
              <a:t>-4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0582724-98B3-422A-1D6B-3CA869B4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54" y="377647"/>
            <a:ext cx="6023729" cy="3918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5C781A-9645-ED26-5E40-A9E4402CE822}"/>
                  </a:ext>
                </a:extLst>
              </p:cNvPr>
              <p:cNvSpPr txBox="1"/>
              <p:nvPr/>
            </p:nvSpPr>
            <p:spPr>
              <a:xfrm>
                <a:off x="7628756" y="2150489"/>
                <a:ext cx="877356" cy="690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5C781A-9645-ED26-5E40-A9E4402CE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756" y="2150489"/>
                <a:ext cx="877356" cy="690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8AE57EB-D055-BF48-9EE2-2BCF6CDEB699}"/>
                  </a:ext>
                </a:extLst>
              </p:cNvPr>
              <p:cNvSpPr txBox="1"/>
              <p:nvPr/>
            </p:nvSpPr>
            <p:spPr>
              <a:xfrm>
                <a:off x="6900718" y="1267941"/>
                <a:ext cx="2172646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sz="24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pt-BR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num>
                            <m:den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8AE57EB-D055-BF48-9EE2-2BCF6CDEB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718" y="1267941"/>
                <a:ext cx="2172646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48346C9-7CEC-CC35-81E5-DA52575AD0D4}"/>
                  </a:ext>
                </a:extLst>
              </p:cNvPr>
              <p:cNvSpPr txBox="1"/>
              <p:nvPr/>
            </p:nvSpPr>
            <p:spPr>
              <a:xfrm>
                <a:off x="7628756" y="3029254"/>
                <a:ext cx="9183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48346C9-7CEC-CC35-81E5-DA52575A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756" y="3029254"/>
                <a:ext cx="918393" cy="369332"/>
              </a:xfrm>
              <a:prstGeom prst="rect">
                <a:avLst/>
              </a:prstGeom>
              <a:blipFill>
                <a:blip r:embed="rId6"/>
                <a:stretch>
                  <a:fillRect l="-2649" r="-6623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80;p18">
            <a:extLst>
              <a:ext uri="{FF2B5EF4-FFF2-40B4-BE49-F238E27FC236}">
                <a16:creationId xmlns:a16="http://schemas.microsoft.com/office/drawing/2014/main" id="{24426AB0-09E5-CD87-549B-D43B3AC7431F}"/>
              </a:ext>
            </a:extLst>
          </p:cNvPr>
          <p:cNvSpPr txBox="1"/>
          <p:nvPr/>
        </p:nvSpPr>
        <p:spPr>
          <a:xfrm>
            <a:off x="154236" y="13943"/>
            <a:ext cx="89897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 b="1" dirty="0">
                <a:solidFill>
                  <a:srgbClr val="202124"/>
                </a:solidFill>
                <a:highlight>
                  <a:srgbClr val="FFFFFF"/>
                </a:highlight>
              </a:rPr>
              <a:t>Inclinação da reta tangente no ponto x=2 da função f(x)=x</a:t>
            </a:r>
            <a:r>
              <a:rPr lang="pt-BR" sz="2400" b="1" baseline="30000" dirty="0">
                <a:solidFill>
                  <a:srgbClr val="202124"/>
                </a:solidFill>
                <a:highlight>
                  <a:srgbClr val="FFFFFF"/>
                </a:highlight>
              </a:rPr>
              <a:t>2</a:t>
            </a:r>
            <a:r>
              <a:rPr lang="pt-BR" sz="2400" b="1" dirty="0">
                <a:solidFill>
                  <a:srgbClr val="202124"/>
                </a:solidFill>
                <a:highlight>
                  <a:srgbClr val="FFFFFF"/>
                </a:highlight>
              </a:rPr>
              <a:t>-4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0537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80;p18"/>
              <p:cNvSpPr txBox="1"/>
              <p:nvPr/>
            </p:nvSpPr>
            <p:spPr>
              <a:xfrm>
                <a:off x="360528" y="17467"/>
                <a:ext cx="7920900" cy="693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rPr lang="pt-BR" sz="2600" b="1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Derivada (f´(x) = y´=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600" b="1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1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pt-BR" sz="2600" b="1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pt-BR" sz="2600" b="1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)</a:t>
                </a:r>
                <a:endParaRPr sz="2800" dirty="0"/>
              </a:p>
            </p:txBody>
          </p:sp>
        </mc:Choice>
        <mc:Fallback xmlns="">
          <p:sp>
            <p:nvSpPr>
              <p:cNvPr id="80" name="Google Shape;80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8" y="17467"/>
                <a:ext cx="7920900" cy="693547"/>
              </a:xfrm>
              <a:prstGeom prst="rect">
                <a:avLst/>
              </a:prstGeom>
              <a:blipFill>
                <a:blip r:embed="rId3"/>
                <a:stretch>
                  <a:fillRect l="-1385" b="-43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7DC903-B74C-0BA8-3AF5-EA0A0D41C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576" y="1474542"/>
            <a:ext cx="4274373" cy="827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2B7F28E-B250-19EC-D1F8-B433EF5F27D5}"/>
                  </a:ext>
                </a:extLst>
              </p:cNvPr>
              <p:cNvSpPr txBox="1"/>
              <p:nvPr/>
            </p:nvSpPr>
            <p:spPr>
              <a:xfrm>
                <a:off x="6108782" y="615255"/>
                <a:ext cx="2172646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sz="24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pt-BR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num>
                            <m:den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2B7F28E-B250-19EC-D1F8-B433EF5F2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2" y="615255"/>
                <a:ext cx="2172646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CD9543D-8922-1D2B-556B-C22B05E03220}"/>
                  </a:ext>
                </a:extLst>
              </p:cNvPr>
              <p:cNvSpPr txBox="1"/>
              <p:nvPr/>
            </p:nvSpPr>
            <p:spPr>
              <a:xfrm>
                <a:off x="4784344" y="2489249"/>
                <a:ext cx="4376005" cy="71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CD9543D-8922-1D2B-556B-C22B05E03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344" y="2489249"/>
                <a:ext cx="4376005" cy="716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06522DA6-3262-8A11-B3EF-D8DF56C99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61" y="665486"/>
            <a:ext cx="4657725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42444" y="80350"/>
            <a:ext cx="79209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Exemplo: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Determine a derivada da função f(x) = x</a:t>
            </a:r>
            <a:r>
              <a:rPr lang="pt-BR" sz="2600" baseline="30000" dirty="0">
                <a:solidFill>
                  <a:srgbClr val="202124"/>
                </a:solidFill>
                <a:highlight>
                  <a:srgbClr val="FFFFFF"/>
                </a:highlight>
              </a:rPr>
              <a:t>2</a:t>
            </a:r>
            <a:r>
              <a:rPr lang="pt-BR" sz="2800" dirty="0"/>
              <a:t>.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925393A-2076-128F-B646-2ABB81C31804}"/>
                  </a:ext>
                </a:extLst>
              </p:cNvPr>
              <p:cNvSpPr txBox="1"/>
              <p:nvPr/>
            </p:nvSpPr>
            <p:spPr>
              <a:xfrm>
                <a:off x="342444" y="1687478"/>
                <a:ext cx="6157455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925393A-2076-128F-B646-2ABB81C31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4" y="1687478"/>
                <a:ext cx="6157455" cy="376642"/>
              </a:xfrm>
              <a:prstGeom prst="rect">
                <a:avLst/>
              </a:prstGeom>
              <a:blipFill>
                <a:blip r:embed="rId3"/>
                <a:stretch>
                  <a:fillRect l="-1089" b="-35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C719321-0B9F-4525-FA99-83E4A24EEE7C}"/>
                  </a:ext>
                </a:extLst>
              </p:cNvPr>
              <p:cNvSpPr txBox="1"/>
              <p:nvPr/>
            </p:nvSpPr>
            <p:spPr>
              <a:xfrm>
                <a:off x="326352" y="2277345"/>
                <a:ext cx="4890505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C719321-0B9F-4525-FA99-83E4A24EE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52" y="2277345"/>
                <a:ext cx="4890505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BADDBB9-E3C8-D9B2-4F0F-0825793121A7}"/>
                  </a:ext>
                </a:extLst>
              </p:cNvPr>
              <p:cNvSpPr txBox="1"/>
              <p:nvPr/>
            </p:nvSpPr>
            <p:spPr>
              <a:xfrm>
                <a:off x="342444" y="655677"/>
                <a:ext cx="4376005" cy="71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BADDBB9-E3C8-D9B2-4F0F-08257931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4" y="655677"/>
                <a:ext cx="4376005" cy="716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EBAA53A-38D2-BE94-E86C-C318B3A31019}"/>
                  </a:ext>
                </a:extLst>
              </p:cNvPr>
              <p:cNvSpPr txBox="1"/>
              <p:nvPr/>
            </p:nvSpPr>
            <p:spPr>
              <a:xfrm>
                <a:off x="352688" y="3225624"/>
                <a:ext cx="373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EBAA53A-38D2-BE94-E86C-C318B3A31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88" y="3225624"/>
                <a:ext cx="3732753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EBA4E0C-B0D1-3D90-2624-4E5C4CAB3168}"/>
                  </a:ext>
                </a:extLst>
              </p:cNvPr>
              <p:cNvSpPr txBox="1"/>
              <p:nvPr/>
            </p:nvSpPr>
            <p:spPr>
              <a:xfrm>
                <a:off x="5058561" y="3237506"/>
                <a:ext cx="3854710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)+∆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EBA4E0C-B0D1-3D90-2624-4E5C4CAB3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61" y="3237506"/>
                <a:ext cx="3854710" cy="481094"/>
              </a:xfrm>
              <a:prstGeom prst="rect">
                <a:avLst/>
              </a:prstGeom>
              <a:blipFill>
                <a:blip r:embed="rId7"/>
                <a:stretch>
                  <a:fillRect l="-2215" r="-316" b="-15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736B97C-861D-4A87-B9E8-142F944112D0}"/>
                  </a:ext>
                </a:extLst>
              </p:cNvPr>
              <p:cNvSpPr txBox="1"/>
              <p:nvPr/>
            </p:nvSpPr>
            <p:spPr>
              <a:xfrm>
                <a:off x="6245905" y="3929150"/>
                <a:ext cx="1480021" cy="369332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736B97C-861D-4A87-B9E8-142F94411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05" y="3929150"/>
                <a:ext cx="1480021" cy="369332"/>
              </a:xfrm>
              <a:prstGeom prst="rect">
                <a:avLst/>
              </a:prstGeom>
              <a:blipFill>
                <a:blip r:embed="rId8"/>
                <a:stretch>
                  <a:fillRect l="-6612" r="-1653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E7F65A3-060F-A133-9F4B-E8097C0CC833}"/>
              </a:ext>
            </a:extLst>
          </p:cNvPr>
          <p:cNvSpPr/>
          <p:nvPr/>
        </p:nvSpPr>
        <p:spPr>
          <a:xfrm>
            <a:off x="4302894" y="3411951"/>
            <a:ext cx="632663" cy="24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42444" y="80350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Tabela das Principais Derivadas</a:t>
            </a:r>
            <a:endParaRPr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69CC1-649D-AE6E-B1F2-195B450E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188"/>
            <a:ext cx="9144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2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6AD10508-A031-5D51-1A72-46A1405C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5" y="258669"/>
            <a:ext cx="6869430" cy="46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3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A30BC67-E5B2-E5F7-F3BC-78CB577F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69" y="572751"/>
            <a:ext cx="6223652" cy="4253443"/>
          </a:xfrm>
          <a:prstGeom prst="rect">
            <a:avLst/>
          </a:prstGeom>
        </p:spPr>
      </p:pic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42444" y="80350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Tabela completa de Derivadas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699173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328</Words>
  <Application>Microsoft Office PowerPoint</Application>
  <PresentationFormat>Apresentação na tela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Simple Light</vt:lpstr>
      <vt:lpstr>DERIVADAS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</dc:title>
  <cp:lastModifiedBy>LUCIANO GALDINO</cp:lastModifiedBy>
  <cp:revision>30</cp:revision>
  <dcterms:modified xsi:type="dcterms:W3CDTF">2023-08-17T12:56:18Z</dcterms:modified>
</cp:coreProperties>
</file>