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11"/>
  </p:notesMasterIdLst>
  <p:sldIdLst>
    <p:sldId id="256" r:id="rId2"/>
    <p:sldId id="257" r:id="rId3"/>
    <p:sldId id="258" r:id="rId4"/>
    <p:sldId id="272" r:id="rId5"/>
    <p:sldId id="259" r:id="rId6"/>
    <p:sldId id="260" r:id="rId7"/>
    <p:sldId id="273" r:id="rId8"/>
    <p:sldId id="276" r:id="rId9"/>
    <p:sldId id="275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90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231cd0a13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" name="Google Shape;59;g1231cd0a13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231cd0a13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g1231cd0a13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231cd0a133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g1231cd0a133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231cd0a133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g1231cd0a133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491388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231cd0a133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g1231cd0a133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231cd0a133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g1231cd0a133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231cd0a133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g1231cd0a133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688200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231cd0a133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g1231cd0a133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624676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231cd0a133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g1231cd0a133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44545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8117" y="205420"/>
            <a:ext cx="8229600" cy="8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8117" y="1200506"/>
            <a:ext cx="8229600" cy="33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title"/>
          </p:nvPr>
        </p:nvSpPr>
        <p:spPr>
          <a:xfrm>
            <a:off x="458117" y="205420"/>
            <a:ext cx="8229600" cy="8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body" idx="1"/>
          </p:nvPr>
        </p:nvSpPr>
        <p:spPr>
          <a:xfrm>
            <a:off x="458116" y="1200506"/>
            <a:ext cx="4026000" cy="33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353"/>
            </a:lvl1pPr>
            <a:lvl2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016"/>
            </a:lvl2pPr>
            <a:lvl3pPr marL="137160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79"/>
            </a:lvl3pPr>
            <a:lvl4pPr marL="182880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512"/>
            </a:lvl4pPr>
            <a:lvl5pPr marL="228600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512"/>
            </a:lvl5pPr>
            <a:lvl6pPr marL="274320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512"/>
            </a:lvl6pPr>
            <a:lvl7pPr marL="320040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512"/>
            </a:lvl7pPr>
            <a:lvl8pPr marL="365760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512"/>
            </a:lvl8pPr>
            <a:lvl9pPr marL="411480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512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2"/>
          </p:nvPr>
        </p:nvSpPr>
        <p:spPr>
          <a:xfrm>
            <a:off x="4659959" y="1200506"/>
            <a:ext cx="4027800" cy="33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353"/>
            </a:lvl1pPr>
            <a:lvl2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016"/>
            </a:lvl2pPr>
            <a:lvl3pPr marL="137160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79"/>
            </a:lvl3pPr>
            <a:lvl4pPr marL="182880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512"/>
            </a:lvl4pPr>
            <a:lvl5pPr marL="228600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512"/>
            </a:lvl5pPr>
            <a:lvl6pPr marL="274320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512"/>
            </a:lvl6pPr>
            <a:lvl7pPr marL="320040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512"/>
            </a:lvl7pPr>
            <a:lvl8pPr marL="365760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512"/>
            </a:lvl8pPr>
            <a:lvl9pPr marL="411480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512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thsisfun.com/calculus/integration-rules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mathsisfun.com/calculus/integration-definite.html" TargetMode="External"/><Relationship Id="rId5" Type="http://schemas.openxmlformats.org/officeDocument/2006/relationships/hyperlink" Target="https://www.mathsisfun.com/calculus/integration-by-substitution.html" TargetMode="External"/><Relationship Id="rId4" Type="http://schemas.openxmlformats.org/officeDocument/2006/relationships/hyperlink" Target="https://www.mathsisfun.com/calculus/integration-by-parts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ctrTitle"/>
          </p:nvPr>
        </p:nvSpPr>
        <p:spPr>
          <a:xfrm>
            <a:off x="311700" y="519150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pt-BR" sz="4000" dirty="0"/>
              <a:t>INTEGRAL</a:t>
            </a:r>
            <a:endParaRPr sz="4000" dirty="0"/>
          </a:p>
        </p:txBody>
      </p:sp>
      <p:sp>
        <p:nvSpPr>
          <p:cNvPr id="62" name="Google Shape;62;p15"/>
          <p:cNvSpPr txBox="1">
            <a:spLocks noGrp="1"/>
          </p:cNvSpPr>
          <p:nvPr>
            <p:ph type="subTitle" idx="1"/>
          </p:nvPr>
        </p:nvSpPr>
        <p:spPr>
          <a:xfrm>
            <a:off x="257975" y="423080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2600" b="1" dirty="0">
                <a:solidFill>
                  <a:schemeClr val="dk1"/>
                </a:solidFill>
              </a:rPr>
              <a:t>Prof. Luciano Galdino</a:t>
            </a:r>
            <a:endParaRPr sz="2600" b="1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/>
        </p:nvSpPr>
        <p:spPr>
          <a:xfrm>
            <a:off x="503036" y="18470"/>
            <a:ext cx="8189272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 b="1" dirty="0">
                <a:solidFill>
                  <a:srgbClr val="202124"/>
                </a:solidFill>
                <a:highlight>
                  <a:srgbClr val="FFFFFF"/>
                </a:highlight>
              </a:rPr>
              <a:t>Integral</a:t>
            </a:r>
            <a:endParaRPr sz="2800" b="1" dirty="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000" b="1" dirty="0">
              <a:solidFill>
                <a:srgbClr val="202124"/>
              </a:solidFill>
              <a:highlight>
                <a:srgbClr val="FFFFFF"/>
              </a:highlight>
            </a:endParaRPr>
          </a:p>
          <a:p>
            <a:r>
              <a:rPr lang="pt-BR" sz="2400" b="0" dirty="0">
                <a:solidFill>
                  <a:schemeClr val="tx1"/>
                </a:solidFill>
                <a:effectLst/>
                <a:latin typeface="+mj-lt"/>
              </a:rPr>
              <a:t>Operação inversa da derivada.</a:t>
            </a:r>
          </a:p>
        </p:txBody>
      </p:sp>
      <p:sp>
        <p:nvSpPr>
          <p:cNvPr id="2" name="Google Shape;67;p16">
            <a:extLst>
              <a:ext uri="{FF2B5EF4-FFF2-40B4-BE49-F238E27FC236}">
                <a16:creationId xmlns:a16="http://schemas.microsoft.com/office/drawing/2014/main" id="{6F50E215-EAAD-3D4B-22E1-45C931633BA4}"/>
              </a:ext>
            </a:extLst>
          </p:cNvPr>
          <p:cNvSpPr txBox="1"/>
          <p:nvPr/>
        </p:nvSpPr>
        <p:spPr>
          <a:xfrm>
            <a:off x="503036" y="1437006"/>
            <a:ext cx="8382914" cy="286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  <a:highlight>
                  <a:srgbClr val="FFFFFF"/>
                </a:highlight>
              </a:rPr>
              <a:t>Integral indefinida.</a:t>
            </a:r>
          </a:p>
          <a:p>
            <a:pPr marL="342900" marR="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  <a:highlight>
                  <a:srgbClr val="FFFFFF"/>
                </a:highlight>
              </a:rPr>
              <a:t>Regras de integração.</a:t>
            </a:r>
          </a:p>
          <a:p>
            <a:pPr marL="342900" marR="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  <a:highlight>
                  <a:srgbClr val="FFFFFF"/>
                </a:highlight>
              </a:rPr>
              <a:t>Método da substituição.</a:t>
            </a:r>
          </a:p>
          <a:p>
            <a:pPr marL="342900" marR="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  <a:highlight>
                  <a:srgbClr val="FFFFFF"/>
                </a:highlight>
              </a:rPr>
              <a:t>Método da integral por partes</a:t>
            </a:r>
          </a:p>
          <a:p>
            <a:pPr marL="342900" marR="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  <a:highlight>
                  <a:srgbClr val="FFFFFF"/>
                </a:highlight>
              </a:rPr>
              <a:t>Aplicações.</a:t>
            </a:r>
            <a:endParaRPr sz="2400" dirty="0">
              <a:solidFill>
                <a:schemeClr val="tx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46;p41">
            <a:extLst>
              <a:ext uri="{FF2B5EF4-FFF2-40B4-BE49-F238E27FC236}">
                <a16:creationId xmlns:a16="http://schemas.microsoft.com/office/drawing/2014/main" id="{3DC25BCE-B26E-576D-03B6-B4D91E99FBAE}"/>
              </a:ext>
            </a:extLst>
          </p:cNvPr>
          <p:cNvSpPr/>
          <p:nvPr/>
        </p:nvSpPr>
        <p:spPr>
          <a:xfrm>
            <a:off x="428652" y="71212"/>
            <a:ext cx="8506028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0" i="0" strike="noStrike" cap="none" dirty="0">
                <a:solidFill>
                  <a:schemeClr val="tx1"/>
                </a:solidFill>
                <a:latin typeface="+mj-lt"/>
                <a:ea typeface="Lato"/>
                <a:cs typeface="Lato"/>
                <a:sym typeface="Lato"/>
              </a:rPr>
              <a:t>Dada uma função f, dizemos que a função </a:t>
            </a:r>
            <a:r>
              <a:rPr lang="pt-BR" sz="2800" b="0" i="1" strike="noStrike" cap="none" dirty="0">
                <a:solidFill>
                  <a:schemeClr val="tx1"/>
                </a:solidFill>
                <a:latin typeface="+mj-lt"/>
                <a:ea typeface="Lato"/>
                <a:cs typeface="Lato"/>
                <a:sym typeface="Lato"/>
              </a:rPr>
              <a:t>F</a:t>
            </a:r>
            <a:r>
              <a:rPr lang="pt-BR" sz="2800" b="0" i="0" strike="noStrike" cap="none" dirty="0">
                <a:solidFill>
                  <a:schemeClr val="tx1"/>
                </a:solidFill>
                <a:latin typeface="+mj-lt"/>
                <a:ea typeface="Lato"/>
                <a:cs typeface="Lato"/>
                <a:sym typeface="Lato"/>
              </a:rPr>
              <a:t> é a </a:t>
            </a:r>
            <a:r>
              <a:rPr lang="pt-BR" sz="2800" b="1" i="0" strike="noStrike" cap="none" dirty="0">
                <a:solidFill>
                  <a:schemeClr val="tx1"/>
                </a:solidFill>
                <a:latin typeface="+mj-lt"/>
                <a:ea typeface="Lato"/>
                <a:cs typeface="Lato"/>
                <a:sym typeface="Lato"/>
              </a:rPr>
              <a:t>primitiva</a:t>
            </a:r>
            <a:r>
              <a:rPr lang="pt-BR" sz="2800" b="0" i="0" strike="noStrike" cap="none" dirty="0">
                <a:solidFill>
                  <a:schemeClr val="tx1"/>
                </a:solidFill>
                <a:latin typeface="+mj-lt"/>
                <a:ea typeface="Lato"/>
                <a:cs typeface="Lato"/>
                <a:sym typeface="Lato"/>
              </a:rPr>
              <a:t> ou </a:t>
            </a:r>
            <a:r>
              <a:rPr lang="pt-BR" sz="2800" b="1" i="0" strike="noStrike" cap="none" dirty="0" err="1">
                <a:solidFill>
                  <a:schemeClr val="tx1"/>
                </a:solidFill>
                <a:latin typeface="+mj-lt"/>
                <a:ea typeface="Lato"/>
                <a:cs typeface="Lato"/>
                <a:sym typeface="Lato"/>
              </a:rPr>
              <a:t>antiderivada</a:t>
            </a:r>
            <a:r>
              <a:rPr lang="pt-BR" sz="2800" b="0" i="0" strike="noStrike" cap="none" dirty="0">
                <a:solidFill>
                  <a:schemeClr val="tx1"/>
                </a:solidFill>
                <a:latin typeface="+mj-lt"/>
                <a:ea typeface="Lato"/>
                <a:cs typeface="Lato"/>
                <a:sym typeface="Lato"/>
              </a:rPr>
              <a:t> de </a:t>
            </a:r>
            <a:r>
              <a:rPr lang="pt-BR" sz="2800" b="0" i="1" strike="noStrike" cap="none" dirty="0">
                <a:solidFill>
                  <a:schemeClr val="tx1"/>
                </a:solidFill>
                <a:latin typeface="+mj-lt"/>
                <a:ea typeface="Lato"/>
                <a:cs typeface="Lato"/>
                <a:sym typeface="Lato"/>
              </a:rPr>
              <a:t>f </a:t>
            </a:r>
            <a:r>
              <a:rPr lang="pt-BR" sz="2800" b="0" i="0" strike="noStrike" cap="none" dirty="0">
                <a:solidFill>
                  <a:schemeClr val="tx1"/>
                </a:solidFill>
                <a:latin typeface="+mj-lt"/>
                <a:ea typeface="Lato"/>
                <a:cs typeface="Lato"/>
                <a:sym typeface="Lato"/>
              </a:rPr>
              <a:t>se</a:t>
            </a:r>
            <a:r>
              <a:rPr lang="pt-BR" sz="2800" b="0" i="1" strike="noStrike" cap="none" dirty="0">
                <a:solidFill>
                  <a:schemeClr val="tx1"/>
                </a:solidFill>
                <a:latin typeface="+mj-lt"/>
                <a:ea typeface="Lato"/>
                <a:cs typeface="Lato"/>
                <a:sym typeface="Lato"/>
              </a:rPr>
              <a:t> F’ = f.</a:t>
            </a:r>
            <a:endParaRPr sz="2800" b="0" i="0" strike="noStrike" cap="none" dirty="0">
              <a:solidFill>
                <a:schemeClr val="tx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pic>
        <p:nvPicPr>
          <p:cNvPr id="4" name="Google Shape;257;p42">
            <a:extLst>
              <a:ext uri="{FF2B5EF4-FFF2-40B4-BE49-F238E27FC236}">
                <a16:creationId xmlns:a16="http://schemas.microsoft.com/office/drawing/2014/main" id="{395B4128-67A2-234B-C93B-6266067ACED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8810" y="1003245"/>
            <a:ext cx="7965195" cy="344756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268;p43">
            <a:extLst>
              <a:ext uri="{FF2B5EF4-FFF2-40B4-BE49-F238E27FC236}">
                <a16:creationId xmlns:a16="http://schemas.microsoft.com/office/drawing/2014/main" id="{3BD0971C-152A-C4BE-7170-058F8CCF630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6271" y="110169"/>
            <a:ext cx="8769426" cy="4417764"/>
          </a:xfrm>
          <a:prstGeom prst="rect">
            <a:avLst/>
          </a:prstGeom>
          <a:noFill/>
          <a:ln w="228600" cap="sq" cmpd="thickThin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3705379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278;p44">
            <a:extLst>
              <a:ext uri="{FF2B5EF4-FFF2-40B4-BE49-F238E27FC236}">
                <a16:creationId xmlns:a16="http://schemas.microsoft.com/office/drawing/2014/main" id="{E71F9594-BB73-32FE-319F-D72F9FFD1F0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1186" y="523180"/>
            <a:ext cx="8835527" cy="432424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pic>
      <p:sp>
        <p:nvSpPr>
          <p:cNvPr id="5" name="Google Shape;279;p44">
            <a:extLst>
              <a:ext uri="{FF2B5EF4-FFF2-40B4-BE49-F238E27FC236}">
                <a16:creationId xmlns:a16="http://schemas.microsoft.com/office/drawing/2014/main" id="{7769BA53-2944-DD6A-CB32-F7EDABC81C6E}"/>
              </a:ext>
            </a:extLst>
          </p:cNvPr>
          <p:cNvSpPr/>
          <p:nvPr/>
        </p:nvSpPr>
        <p:spPr>
          <a:xfrm>
            <a:off x="489543" y="0"/>
            <a:ext cx="6550235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 i="0" u="sng" strike="noStrike" cap="none" dirty="0">
                <a:solidFill>
                  <a:srgbClr val="002060"/>
                </a:solidFill>
                <a:latin typeface="Lato"/>
                <a:ea typeface="Lato"/>
                <a:cs typeface="Lato"/>
                <a:sym typeface="Lato"/>
              </a:rPr>
              <a:t>Integral  indefinida</a:t>
            </a:r>
            <a:endParaRPr sz="2800" b="1" i="0" u="sng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331;p49">
            <a:extLst>
              <a:ext uri="{FF2B5EF4-FFF2-40B4-BE49-F238E27FC236}">
                <a16:creationId xmlns:a16="http://schemas.microsoft.com/office/drawing/2014/main" id="{B9DA4166-6C7C-345A-126D-06F462A3BD0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0506" y="429658"/>
            <a:ext cx="8681291" cy="4616067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332;p49">
            <a:extLst>
              <a:ext uri="{FF2B5EF4-FFF2-40B4-BE49-F238E27FC236}">
                <a16:creationId xmlns:a16="http://schemas.microsoft.com/office/drawing/2014/main" id="{38F929C1-750B-9F5F-9B5A-85CBC159A8D9}"/>
              </a:ext>
            </a:extLst>
          </p:cNvPr>
          <p:cNvSpPr/>
          <p:nvPr/>
        </p:nvSpPr>
        <p:spPr>
          <a:xfrm>
            <a:off x="1172588" y="0"/>
            <a:ext cx="7167181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Regras de integração</a:t>
            </a:r>
            <a:endParaRPr sz="2800" b="1" i="0" u="none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B6B4C21B-EF29-AD58-8038-5D8AB32052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25" y="76200"/>
            <a:ext cx="8820150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521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E413EB44-E035-4174-90B8-41D0BBFA9F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1846"/>
            <a:ext cx="9144000" cy="469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538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88;p19">
            <a:extLst>
              <a:ext uri="{FF2B5EF4-FFF2-40B4-BE49-F238E27FC236}">
                <a16:creationId xmlns:a16="http://schemas.microsoft.com/office/drawing/2014/main" id="{07A9A808-50CD-C78D-705A-F460AA42C76C}"/>
              </a:ext>
            </a:extLst>
          </p:cNvPr>
          <p:cNvSpPr txBox="1"/>
          <p:nvPr/>
        </p:nvSpPr>
        <p:spPr>
          <a:xfrm>
            <a:off x="364477" y="18772"/>
            <a:ext cx="7920900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>
              <a:buClr>
                <a:schemeClr val="dk1"/>
              </a:buClr>
              <a:buSzPts val="2800"/>
            </a:pPr>
            <a:r>
              <a:rPr lang="pt-BR" sz="2600" b="1" dirty="0">
                <a:solidFill>
                  <a:srgbClr val="202124"/>
                </a:solidFill>
                <a:highlight>
                  <a:srgbClr val="FFFFFF"/>
                </a:highlight>
              </a:rPr>
              <a:t>Exercícios</a:t>
            </a:r>
            <a:endParaRPr sz="28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5CD8C70-2020-68BD-7A70-80E030CD999D}"/>
              </a:ext>
            </a:extLst>
          </p:cNvPr>
          <p:cNvSpPr txBox="1"/>
          <p:nvPr/>
        </p:nvSpPr>
        <p:spPr>
          <a:xfrm>
            <a:off x="0" y="401004"/>
            <a:ext cx="8382915" cy="4143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19988" algn="just" rtl="0">
              <a:spcBef>
                <a:spcPts val="0"/>
              </a:spcBef>
              <a:spcAft>
                <a:spcPts val="0"/>
              </a:spcAft>
            </a:pPr>
            <a:br>
              <a:rPr lang="pt-BR" b="0" dirty="0">
                <a:effectLst/>
              </a:rPr>
            </a:br>
            <a:r>
              <a:rPr lang="pt-BR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1.</a:t>
            </a:r>
            <a:r>
              <a:rPr lang="pt-B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t-BR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Regras de Integração </a:t>
            </a:r>
            <a:endParaRPr lang="pt-BR" dirty="0"/>
          </a:p>
          <a:p>
            <a:pPr marL="720000" marR="0" lvl="1" indent="0" algn="just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	</a:t>
            </a:r>
            <a:r>
              <a:rPr lang="pt-BR" sz="1400" b="0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https://www.mathsisfun.com/calculus/integration-rules.html</a:t>
            </a:r>
            <a:r>
              <a:rPr lang="pt-BR" sz="1400" b="0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lang="pt-BR"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20000" marR="0" lvl="1" indent="0" algn="just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Questões: 3, 4, 9, 10</a:t>
            </a:r>
            <a:endParaRPr lang="pt-BR" dirty="0"/>
          </a:p>
          <a:p>
            <a:pPr marL="719988" algn="just" rtl="0">
              <a:spcBef>
                <a:spcPts val="0"/>
              </a:spcBef>
              <a:spcAft>
                <a:spcPts val="0"/>
              </a:spcAft>
            </a:pPr>
            <a:br>
              <a:rPr lang="pt-BR" b="0" dirty="0">
                <a:effectLst/>
              </a:rPr>
            </a:br>
            <a:r>
              <a:rPr lang="pt-BR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2. </a:t>
            </a:r>
            <a:r>
              <a:rPr lang="pt-BR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Integração por Partes</a:t>
            </a:r>
            <a:endParaRPr lang="pt-BR" dirty="0"/>
          </a:p>
          <a:p>
            <a:pPr marL="720000" marR="0" lvl="1" indent="0" algn="just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pt-BR" sz="1400" b="0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https://www.mathsisfun.com/calculus/integration-by-parts.html</a:t>
            </a:r>
            <a:r>
              <a:rPr lang="pt-BR" sz="1400" b="0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lang="pt-BR"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20000" marR="0" lvl="1" indent="0" algn="just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Questões: 1, 3, 5, 10</a:t>
            </a:r>
            <a:endParaRPr lang="pt-BR" dirty="0"/>
          </a:p>
          <a:p>
            <a:pPr marL="720000" marR="0" lvl="1" indent="0" algn="just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3200"/>
              <a:buFont typeface="Arial"/>
              <a:buNone/>
            </a:pPr>
            <a:endParaRPr lang="pt-BR"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20000" marR="0" lvl="1" indent="0" algn="just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dirty="0">
                <a:solidFill>
                  <a:schemeClr val="dk1"/>
                </a:solidFill>
              </a:rPr>
              <a:t>3</a:t>
            </a:r>
            <a:r>
              <a:rPr lang="pt-BR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Integração por Substituição</a:t>
            </a:r>
            <a:endParaRPr lang="pt-BR" dirty="0"/>
          </a:p>
          <a:p>
            <a:pPr marL="720000" marR="0" lvl="1" indent="0" algn="just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pt-BR" sz="1400" b="0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https://www.mathsisfun.com/calculus/integration-by-substitution.html</a:t>
            </a:r>
            <a:r>
              <a:rPr lang="pt-BR" sz="1400" b="0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lang="pt-BR"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20000" marR="0" lvl="1" indent="0" algn="just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Questões: 2, 4, 6</a:t>
            </a:r>
          </a:p>
          <a:p>
            <a:pPr marL="720000" marR="0" lvl="1" indent="0" algn="just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1600" dirty="0">
              <a:solidFill>
                <a:schemeClr val="dk1"/>
              </a:solidFill>
            </a:endParaRPr>
          </a:p>
          <a:p>
            <a:pPr marL="720000" marR="0" lvl="1" indent="0" algn="just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4. Integral Definida</a:t>
            </a:r>
            <a:endParaRPr lang="pt-BR" dirty="0"/>
          </a:p>
          <a:p>
            <a:pPr marL="720000" marR="0" lvl="1" indent="0" algn="just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pt-BR" sz="1400" b="0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https://www.mathsisfun.com/calculus/integration-definite.html</a:t>
            </a:r>
            <a:endParaRPr lang="pt-BR"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20000" marR="0" lvl="1" indent="0" algn="just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Questões: 2, 3, 6, 7, 9, 11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8352606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637</TotalTime>
  <Words>178</Words>
  <Application>Microsoft Office PowerPoint</Application>
  <PresentationFormat>Apresentação na tela (16:9)</PresentationFormat>
  <Paragraphs>28</Paragraphs>
  <Slides>9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2" baseType="lpstr">
      <vt:lpstr>Arial</vt:lpstr>
      <vt:lpstr>Lato</vt:lpstr>
      <vt:lpstr>Simple Light</vt:lpstr>
      <vt:lpstr>INTEGRAL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LIMITES</dc:title>
  <cp:lastModifiedBy>LUCIANO GALDINO</cp:lastModifiedBy>
  <cp:revision>34</cp:revision>
  <dcterms:modified xsi:type="dcterms:W3CDTF">2023-09-21T16:54:14Z</dcterms:modified>
</cp:coreProperties>
</file>