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3"/>
  </p:notesMasterIdLst>
  <p:sldIdLst>
    <p:sldId id="256" r:id="rId2"/>
    <p:sldId id="260" r:id="rId3"/>
    <p:sldId id="273" r:id="rId4"/>
    <p:sldId id="276" r:id="rId5"/>
    <p:sldId id="277" r:id="rId6"/>
    <p:sldId id="281" r:id="rId7"/>
    <p:sldId id="278" r:id="rId8"/>
    <p:sldId id="280" r:id="rId9"/>
    <p:sldId id="279" r:id="rId10"/>
    <p:sldId id="282" r:id="rId11"/>
    <p:sldId id="275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31cd0a1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g1231cd0a13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31cd0a133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1231cd0a133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62710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31cd0a133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1231cd0a133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4545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31cd0a133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g1231cd0a133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31cd0a133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1231cd0a133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8820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31cd0a133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1231cd0a133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2467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31cd0a133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1231cd0a133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3867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31cd0a133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1231cd0a133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132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31cd0a133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1231cd0a133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90588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31cd0a133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1231cd0a133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5010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31cd0a133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1231cd0a133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3044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8117" y="205420"/>
            <a:ext cx="8229600" cy="8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8117" y="1200506"/>
            <a:ext cx="8229600" cy="3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458117" y="205420"/>
            <a:ext cx="8229600" cy="8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body" idx="1"/>
          </p:nvPr>
        </p:nvSpPr>
        <p:spPr>
          <a:xfrm>
            <a:off x="458116" y="1200506"/>
            <a:ext cx="4026000" cy="3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353"/>
            </a:lvl1pPr>
            <a:lvl2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016"/>
            </a:lvl2pPr>
            <a:lvl3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79"/>
            </a:lvl3pPr>
            <a:lvl4pPr marL="182880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12"/>
            </a:lvl4pPr>
            <a:lvl5pPr marL="228600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512"/>
            </a:lvl5pPr>
            <a:lvl6pPr marL="274320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512"/>
            </a:lvl6pPr>
            <a:lvl7pPr marL="320040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12"/>
            </a:lvl7pPr>
            <a:lvl8pPr marL="365760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512"/>
            </a:lvl8pPr>
            <a:lvl9pPr marL="411480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512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2"/>
          </p:nvPr>
        </p:nvSpPr>
        <p:spPr>
          <a:xfrm>
            <a:off x="4659959" y="1200506"/>
            <a:ext cx="4027800" cy="3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353"/>
            </a:lvl1pPr>
            <a:lvl2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016"/>
            </a:lvl2pPr>
            <a:lvl3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79"/>
            </a:lvl3pPr>
            <a:lvl4pPr marL="182880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12"/>
            </a:lvl4pPr>
            <a:lvl5pPr marL="228600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512"/>
            </a:lvl5pPr>
            <a:lvl6pPr marL="274320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512"/>
            </a:lvl6pPr>
            <a:lvl7pPr marL="320040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12"/>
            </a:lvl7pPr>
            <a:lvl8pPr marL="365760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512"/>
            </a:lvl8pPr>
            <a:lvl9pPr marL="411480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512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sisfun.com/calculus/integration-rules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mathsisfun.com/calculus/integration-definite.html" TargetMode="External"/><Relationship Id="rId5" Type="http://schemas.openxmlformats.org/officeDocument/2006/relationships/hyperlink" Target="https://www.mathsisfun.com/calculus/integration-by-substitution.html" TargetMode="External"/><Relationship Id="rId4" Type="http://schemas.openxmlformats.org/officeDocument/2006/relationships/hyperlink" Target="https://www.mathsisfun.com/calculus/integration-by-parts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ctrTitle"/>
          </p:nvPr>
        </p:nvSpPr>
        <p:spPr>
          <a:xfrm>
            <a:off x="311700" y="5191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pt-BR" sz="4000" dirty="0"/>
              <a:t>INTEGRAL</a:t>
            </a:r>
            <a:endParaRPr sz="4000" dirty="0"/>
          </a:p>
        </p:txBody>
      </p:sp>
      <p:sp>
        <p:nvSpPr>
          <p:cNvPr id="62" name="Google Shape;62;p15"/>
          <p:cNvSpPr txBox="1">
            <a:spLocks noGrp="1"/>
          </p:cNvSpPr>
          <p:nvPr>
            <p:ph type="subTitle" idx="1"/>
          </p:nvPr>
        </p:nvSpPr>
        <p:spPr>
          <a:xfrm>
            <a:off x="257975" y="42308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2600" b="1" dirty="0">
                <a:solidFill>
                  <a:schemeClr val="dk1"/>
                </a:solidFill>
              </a:rPr>
              <a:t>Prof. Luciano Galdino</a:t>
            </a:r>
            <a:endParaRPr sz="26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88;p19">
            <a:extLst>
              <a:ext uri="{FF2B5EF4-FFF2-40B4-BE49-F238E27FC236}">
                <a16:creationId xmlns:a16="http://schemas.microsoft.com/office/drawing/2014/main" id="{07A9A808-50CD-C78D-705A-F460AA42C76C}"/>
              </a:ext>
            </a:extLst>
          </p:cNvPr>
          <p:cNvSpPr txBox="1"/>
          <p:nvPr/>
        </p:nvSpPr>
        <p:spPr>
          <a:xfrm>
            <a:off x="353461" y="228093"/>
            <a:ext cx="792090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Clr>
                <a:schemeClr val="dk1"/>
              </a:buClr>
              <a:buSzPts val="2800"/>
            </a:pPr>
            <a:r>
              <a:rPr lang="pt-BR" sz="2600" b="1" dirty="0">
                <a:solidFill>
                  <a:srgbClr val="202124"/>
                </a:solidFill>
                <a:highlight>
                  <a:srgbClr val="FFFFFF"/>
                </a:highlight>
              </a:rPr>
              <a:t>Exemplos</a:t>
            </a:r>
            <a:endParaRPr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18653E82-2875-BC80-E4E8-39602E5618CC}"/>
                  </a:ext>
                </a:extLst>
              </p:cNvPr>
              <p:cNvSpPr txBox="1"/>
              <p:nvPr/>
            </p:nvSpPr>
            <p:spPr>
              <a:xfrm>
                <a:off x="776689" y="1013551"/>
                <a:ext cx="1549783" cy="9660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1)</m:t>
                      </m:r>
                      <m:nary>
                        <m:nary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𝑥𝑑𝑥</m:t>
                          </m:r>
                        </m:e>
                      </m:nary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18653E82-2875-BC80-E4E8-39602E561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689" y="1013551"/>
                <a:ext cx="1549783" cy="9660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2B24824E-648F-751E-1CCA-5F346581AAE7}"/>
                  </a:ext>
                </a:extLst>
              </p:cNvPr>
              <p:cNvSpPr txBox="1"/>
              <p:nvPr/>
            </p:nvSpPr>
            <p:spPr>
              <a:xfrm>
                <a:off x="776689" y="2374024"/>
                <a:ext cx="3664401" cy="9678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pt-BR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  <m:sSup>
                            <m:sSup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2B24824E-648F-751E-1CCA-5F346581AA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689" y="2374024"/>
                <a:ext cx="3664401" cy="9678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184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88;p19">
            <a:extLst>
              <a:ext uri="{FF2B5EF4-FFF2-40B4-BE49-F238E27FC236}">
                <a16:creationId xmlns:a16="http://schemas.microsoft.com/office/drawing/2014/main" id="{07A9A808-50CD-C78D-705A-F460AA42C76C}"/>
              </a:ext>
            </a:extLst>
          </p:cNvPr>
          <p:cNvSpPr txBox="1"/>
          <p:nvPr/>
        </p:nvSpPr>
        <p:spPr>
          <a:xfrm>
            <a:off x="364477" y="18772"/>
            <a:ext cx="792090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Clr>
                <a:schemeClr val="dk1"/>
              </a:buClr>
              <a:buSzPts val="2800"/>
            </a:pPr>
            <a:r>
              <a:rPr lang="pt-BR" sz="2600" b="1" dirty="0">
                <a:solidFill>
                  <a:srgbClr val="202124"/>
                </a:solidFill>
                <a:highlight>
                  <a:srgbClr val="FFFFFF"/>
                </a:highlight>
              </a:rPr>
              <a:t>Exercícios</a:t>
            </a:r>
            <a:endParaRPr sz="28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5CD8C70-2020-68BD-7A70-80E030CD999D}"/>
              </a:ext>
            </a:extLst>
          </p:cNvPr>
          <p:cNvSpPr txBox="1"/>
          <p:nvPr/>
        </p:nvSpPr>
        <p:spPr>
          <a:xfrm>
            <a:off x="0" y="401004"/>
            <a:ext cx="8382915" cy="4143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19988" algn="just" rtl="0">
              <a:spcBef>
                <a:spcPts val="0"/>
              </a:spcBef>
              <a:spcAft>
                <a:spcPts val="0"/>
              </a:spcAft>
            </a:pPr>
            <a:br>
              <a:rPr lang="pt-BR" b="0" dirty="0">
                <a:effectLst/>
              </a:rPr>
            </a:br>
            <a:r>
              <a:rPr lang="pt-BR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1.</a:t>
            </a:r>
            <a:r>
              <a:rPr lang="pt-B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Regras de Integração </a:t>
            </a:r>
            <a:endParaRPr lang="pt-BR" dirty="0"/>
          </a:p>
          <a:p>
            <a:pPr marL="720000" marR="0" lvl="1" indent="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	</a:t>
            </a:r>
            <a:r>
              <a:rPr lang="pt-BR" sz="14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https://www.mathsisfun.com/calculus/integration-rules.html</a:t>
            </a:r>
            <a:r>
              <a:rPr lang="pt-BR" sz="14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pt-BR"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20000" marR="0" lvl="1" indent="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Questões: 3, 4, 9, 10</a:t>
            </a:r>
            <a:endParaRPr lang="pt-BR" dirty="0"/>
          </a:p>
          <a:p>
            <a:pPr marL="719988" algn="just" rtl="0">
              <a:spcBef>
                <a:spcPts val="0"/>
              </a:spcBef>
              <a:spcAft>
                <a:spcPts val="0"/>
              </a:spcAft>
            </a:pPr>
            <a:br>
              <a:rPr lang="pt-BR" b="0" dirty="0">
                <a:effectLst/>
              </a:rPr>
            </a:br>
            <a:r>
              <a:rPr lang="pt-BR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2. </a:t>
            </a:r>
            <a:r>
              <a:rPr lang="pt-BR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Integração por Partes</a:t>
            </a:r>
            <a:endParaRPr lang="pt-BR" dirty="0"/>
          </a:p>
          <a:p>
            <a:pPr marL="720000" marR="0" lvl="1" indent="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pt-BR" sz="14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https://www.mathsisfun.com/calculus/integration-by-parts.html</a:t>
            </a:r>
            <a:r>
              <a:rPr lang="pt-BR" sz="14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pt-BR"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20000" marR="0" lvl="1" indent="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Questões: 1, 3, 5, 10</a:t>
            </a:r>
            <a:endParaRPr lang="pt-BR" dirty="0"/>
          </a:p>
          <a:p>
            <a:pPr marL="720000" marR="0" lvl="1" indent="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3200"/>
              <a:buFont typeface="Arial"/>
              <a:buNone/>
            </a:pPr>
            <a:endParaRPr lang="pt-BR"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20000" marR="0" lvl="1" indent="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solidFill>
                  <a:schemeClr val="dk1"/>
                </a:solidFill>
              </a:rPr>
              <a:t>3</a:t>
            </a:r>
            <a:r>
              <a:rPr lang="pt-BR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Integração por Substituição</a:t>
            </a:r>
            <a:endParaRPr lang="pt-BR" dirty="0"/>
          </a:p>
          <a:p>
            <a:pPr marL="720000" marR="0" lvl="1" indent="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pt-BR" sz="14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https://www.mathsisfun.com/calculus/integration-by-substitution.html</a:t>
            </a:r>
            <a:r>
              <a:rPr lang="pt-BR" sz="14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pt-BR"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20000" marR="0" lvl="1" indent="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Questões: 2, 4, 6</a:t>
            </a:r>
          </a:p>
          <a:p>
            <a:pPr marL="720000" marR="0" lvl="1" indent="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1600" dirty="0">
              <a:solidFill>
                <a:schemeClr val="dk1"/>
              </a:solidFill>
            </a:endParaRPr>
          </a:p>
          <a:p>
            <a:pPr marL="720000" marR="0" lvl="1" indent="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4. Integral Definida</a:t>
            </a:r>
            <a:endParaRPr lang="pt-BR" dirty="0"/>
          </a:p>
          <a:p>
            <a:pPr marL="720000" marR="0" lvl="1" indent="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pt-BR" sz="14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https://www.mathsisfun.com/calculus/integration-definite.html</a:t>
            </a:r>
            <a:endParaRPr lang="pt-BR"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20000" marR="0" lvl="1" indent="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Questões: 2, 3, 6, 7, 9, 11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3526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331;p49">
            <a:extLst>
              <a:ext uri="{FF2B5EF4-FFF2-40B4-BE49-F238E27FC236}">
                <a16:creationId xmlns:a16="http://schemas.microsoft.com/office/drawing/2014/main" id="{B9DA4166-6C7C-345A-126D-06F462A3BD0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0506" y="429658"/>
            <a:ext cx="8681291" cy="461606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332;p49">
            <a:extLst>
              <a:ext uri="{FF2B5EF4-FFF2-40B4-BE49-F238E27FC236}">
                <a16:creationId xmlns:a16="http://schemas.microsoft.com/office/drawing/2014/main" id="{38F929C1-750B-9F5F-9B5A-85CBC159A8D9}"/>
              </a:ext>
            </a:extLst>
          </p:cNvPr>
          <p:cNvSpPr/>
          <p:nvPr/>
        </p:nvSpPr>
        <p:spPr>
          <a:xfrm>
            <a:off x="1172588" y="0"/>
            <a:ext cx="7167181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Regras de integração</a:t>
            </a:r>
            <a:endParaRPr sz="2800" b="1" i="0" u="none" strike="noStrike" cap="none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6B4C21B-EF29-AD58-8038-5D8AB3205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5" y="76200"/>
            <a:ext cx="882015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521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413EB44-E035-4174-90B8-41D0BBFA9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1846"/>
            <a:ext cx="9144000" cy="469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538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88;p19">
            <a:extLst>
              <a:ext uri="{FF2B5EF4-FFF2-40B4-BE49-F238E27FC236}">
                <a16:creationId xmlns:a16="http://schemas.microsoft.com/office/drawing/2014/main" id="{07A9A808-50CD-C78D-705A-F460AA42C76C}"/>
              </a:ext>
            </a:extLst>
          </p:cNvPr>
          <p:cNvSpPr txBox="1"/>
          <p:nvPr/>
        </p:nvSpPr>
        <p:spPr>
          <a:xfrm>
            <a:off x="364477" y="18772"/>
            <a:ext cx="792090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Clr>
                <a:schemeClr val="dk1"/>
              </a:buClr>
              <a:buSzPts val="2800"/>
            </a:pPr>
            <a:r>
              <a:rPr lang="pt-BR" sz="2600" b="1" dirty="0">
                <a:solidFill>
                  <a:srgbClr val="202124"/>
                </a:solidFill>
                <a:highlight>
                  <a:srgbClr val="FFFFFF"/>
                </a:highlight>
              </a:rPr>
              <a:t>Método da substituição</a:t>
            </a:r>
            <a:endParaRPr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25CD8C70-2020-68BD-7A70-80E030CD999D}"/>
                  </a:ext>
                </a:extLst>
              </p:cNvPr>
              <p:cNvSpPr txBox="1"/>
              <p:nvPr/>
            </p:nvSpPr>
            <p:spPr>
              <a:xfrm>
                <a:off x="462014" y="753543"/>
                <a:ext cx="8219277" cy="35789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 algn="just" rtl="0">
                  <a:spcBef>
                    <a:spcPts val="0"/>
                  </a:spcBef>
                  <a:spcAft>
                    <a:spcPts val="0"/>
                  </a:spcAft>
                  <a:buAutoNum type="arabicParenR"/>
                </a:pPr>
                <a:r>
                  <a:rPr lang="pt-BR" sz="2400" i="0" u="none" strike="noStrike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Nomeie parte da função de u (pense na simplificação).</a:t>
                </a:r>
              </a:p>
              <a:p>
                <a:pPr algn="just" rtl="0">
                  <a:spcBef>
                    <a:spcPts val="0"/>
                  </a:spcBef>
                  <a:spcAft>
                    <a:spcPts val="0"/>
                  </a:spcAft>
                </a:pPr>
                <a:endParaRPr lang="pt-BR" sz="240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pPr algn="just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pt-BR" sz="2400" dirty="0">
                    <a:latin typeface="Arial" panose="020B0604020202020204" pitchFamily="34" charset="0"/>
                  </a:rPr>
                  <a:t>2) Derive u em relação a variável: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𝑑𝑢</m:t>
                        </m:r>
                      </m:num>
                      <m:den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endParaRPr lang="pt-BR" sz="2400" dirty="0"/>
              </a:p>
              <a:p>
                <a:pPr algn="just" rtl="0">
                  <a:spcBef>
                    <a:spcPts val="0"/>
                  </a:spcBef>
                  <a:spcAft>
                    <a:spcPts val="0"/>
                  </a:spcAft>
                </a:pPr>
                <a:endParaRPr lang="pt-BR" sz="2400" dirty="0"/>
              </a:p>
              <a:p>
                <a:pPr algn="just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pt-BR" sz="2400" dirty="0"/>
                  <a:t>3) Substitua na integral a nova variável u e o </a:t>
                </a:r>
                <a:r>
                  <a:rPr lang="pt-BR" sz="2400" dirty="0" err="1"/>
                  <a:t>dx</a:t>
                </a:r>
                <a:r>
                  <a:rPr lang="pt-BR" sz="2400" dirty="0"/>
                  <a:t>.</a:t>
                </a:r>
              </a:p>
              <a:p>
                <a:pPr algn="just" rtl="0">
                  <a:spcBef>
                    <a:spcPts val="0"/>
                  </a:spcBef>
                  <a:spcAft>
                    <a:spcPts val="0"/>
                  </a:spcAft>
                </a:pPr>
                <a:endParaRPr lang="pt-BR" sz="2400" dirty="0"/>
              </a:p>
              <a:p>
                <a:pPr algn="just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pt-BR" sz="2400" dirty="0"/>
                  <a:t>4) Resolva a integral.</a:t>
                </a:r>
              </a:p>
              <a:p>
                <a:pPr algn="just" rtl="0">
                  <a:spcBef>
                    <a:spcPts val="0"/>
                  </a:spcBef>
                  <a:spcAft>
                    <a:spcPts val="0"/>
                  </a:spcAft>
                </a:pPr>
                <a:endParaRPr lang="pt-BR" sz="2400" dirty="0"/>
              </a:p>
              <a:p>
                <a:pPr algn="just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pt-BR" sz="2400" dirty="0"/>
                  <a:t>5) Retorne com a variável original.</a:t>
                </a:r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25CD8C70-2020-68BD-7A70-80E030CD9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014" y="753543"/>
                <a:ext cx="8219277" cy="3578928"/>
              </a:xfrm>
              <a:prstGeom prst="rect">
                <a:avLst/>
              </a:prstGeom>
              <a:blipFill>
                <a:blip r:embed="rId3"/>
                <a:stretch>
                  <a:fillRect l="-1187" t="-1193" b="-306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7446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88;p19">
            <a:extLst>
              <a:ext uri="{FF2B5EF4-FFF2-40B4-BE49-F238E27FC236}">
                <a16:creationId xmlns:a16="http://schemas.microsoft.com/office/drawing/2014/main" id="{07A9A808-50CD-C78D-705A-F460AA42C76C}"/>
              </a:ext>
            </a:extLst>
          </p:cNvPr>
          <p:cNvSpPr txBox="1"/>
          <p:nvPr/>
        </p:nvSpPr>
        <p:spPr>
          <a:xfrm>
            <a:off x="353461" y="228093"/>
            <a:ext cx="792090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Clr>
                <a:schemeClr val="dk1"/>
              </a:buClr>
              <a:buSzPts val="2800"/>
            </a:pPr>
            <a:r>
              <a:rPr lang="pt-BR" sz="2600" b="1" dirty="0">
                <a:solidFill>
                  <a:srgbClr val="202124"/>
                </a:solidFill>
                <a:highlight>
                  <a:srgbClr val="FFFFFF"/>
                </a:highlight>
              </a:rPr>
              <a:t>Exemplos</a:t>
            </a:r>
            <a:endParaRPr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25CD8C70-2020-68BD-7A70-80E030CD999D}"/>
                  </a:ext>
                </a:extLst>
              </p:cNvPr>
              <p:cNvSpPr txBox="1"/>
              <p:nvPr/>
            </p:nvSpPr>
            <p:spPr>
              <a:xfrm>
                <a:off x="505856" y="802900"/>
                <a:ext cx="6731653" cy="12149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 rtl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1) 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pt-BR" sz="240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2400" b="0" i="1" u="none" strike="noStrike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b="0" i="1" u="none" strike="noStrike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2400" b="0" i="1" u="none" strike="noStrike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pt-BR" sz="2400" b="0" i="1" u="none" strike="noStrike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b="0" i="1" u="none" strike="noStrike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pt-BR" sz="2400" b="0" i="1" u="none" strike="noStrike" dirty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400" b="0" i="1" u="none" strike="noStrike" dirty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pt-BR" sz="2400" b="0" i="1" u="none" strike="noStrike" dirty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sup>
                          </m:sSup>
                          <m:r>
                            <a:rPr lang="pt-BR" sz="24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pt-BR" sz="100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pPr algn="just" rtl="0">
                  <a:spcBef>
                    <a:spcPts val="0"/>
                  </a:spcBef>
                  <a:spcAft>
                    <a:spcPts val="0"/>
                  </a:spcAft>
                </a:pPr>
                <a:endParaRPr lang="pt-BR" sz="1000" dirty="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25CD8C70-2020-68BD-7A70-80E030CD9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856" y="802900"/>
                <a:ext cx="6731653" cy="12149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7CA12B8-C575-F5A9-3A46-0FBC7096E7F8}"/>
                  </a:ext>
                </a:extLst>
              </p:cNvPr>
              <p:cNvSpPr txBox="1"/>
              <p:nvPr/>
            </p:nvSpPr>
            <p:spPr>
              <a:xfrm>
                <a:off x="505855" y="1906736"/>
                <a:ext cx="6731653" cy="12149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 rtl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pt-BR" sz="2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) 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pt-BR" sz="240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2400" b="0" i="1" u="none" strike="noStrike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b="0" i="1" u="none" strike="noStrike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𝑠𝑒𝑛</m:t>
                              </m:r>
                            </m:e>
                            <m:sup>
                              <m:r>
                                <a:rPr lang="pt-BR" sz="2400" b="0" i="1" u="none" strike="noStrike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pt-BR" sz="24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4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pt-BR" sz="24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𝑐𝑜𝑠𝑡𝑑𝑡</m:t>
                          </m:r>
                        </m:e>
                      </m:nary>
                    </m:oMath>
                  </m:oMathPara>
                </a14:m>
                <a:endParaRPr lang="pt-BR" sz="100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pPr algn="just" rtl="0">
                  <a:spcBef>
                    <a:spcPts val="0"/>
                  </a:spcBef>
                  <a:spcAft>
                    <a:spcPts val="0"/>
                  </a:spcAft>
                </a:pPr>
                <a:endParaRPr lang="pt-BR" sz="1000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7CA12B8-C575-F5A9-3A46-0FBC7096E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855" y="1906736"/>
                <a:ext cx="6731653" cy="12149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FFD8F1B0-1DFF-5E77-8C62-6ED6239CAF4F}"/>
                  </a:ext>
                </a:extLst>
              </p:cNvPr>
              <p:cNvSpPr txBox="1"/>
              <p:nvPr/>
            </p:nvSpPr>
            <p:spPr>
              <a:xfrm>
                <a:off x="505855" y="3092977"/>
                <a:ext cx="6731653" cy="12149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 rtl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sz="2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) 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pt-BR" sz="240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sz="2400" i="1" u="none" strike="noStrike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b="0" i="1" u="none" strike="noStrike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2400" b="0" i="1" u="none" strike="noStrike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pt-BR" sz="24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.(</m:t>
                          </m:r>
                          <m:sSup>
                            <m:sSupPr>
                              <m:ctrlPr>
                                <a:rPr lang="pt-BR" sz="2400" b="0" i="1" u="none" strike="noStrike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b="0" i="1" u="none" strike="noStrike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2400" b="0" i="1" u="none" strike="noStrike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pt-BR" sz="24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  <m:sSup>
                            <m:sSupPr>
                              <m:ctrlPr>
                                <a:rPr lang="pt-BR" sz="2400" b="0" i="1" u="none" strike="noStrike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b="0" i="1" u="none" strike="noStrike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sz="2400" b="0" i="1" u="none" strike="noStrike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  <m:r>
                            <a:rPr lang="pt-BR" sz="24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pt-BR" sz="100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pPr algn="just" rtl="0">
                  <a:spcBef>
                    <a:spcPts val="0"/>
                  </a:spcBef>
                  <a:spcAft>
                    <a:spcPts val="0"/>
                  </a:spcAft>
                </a:pPr>
                <a:endParaRPr lang="pt-BR" sz="10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FFD8F1B0-1DFF-5E77-8C62-6ED6239CAF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855" y="3092977"/>
                <a:ext cx="6731653" cy="12149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171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88;p19">
            <a:extLst>
              <a:ext uri="{FF2B5EF4-FFF2-40B4-BE49-F238E27FC236}">
                <a16:creationId xmlns:a16="http://schemas.microsoft.com/office/drawing/2014/main" id="{07A9A808-50CD-C78D-705A-F460AA42C76C}"/>
              </a:ext>
            </a:extLst>
          </p:cNvPr>
          <p:cNvSpPr txBox="1"/>
          <p:nvPr/>
        </p:nvSpPr>
        <p:spPr>
          <a:xfrm>
            <a:off x="364477" y="18772"/>
            <a:ext cx="792090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Clr>
                <a:schemeClr val="dk1"/>
              </a:buClr>
              <a:buSzPts val="2800"/>
            </a:pPr>
            <a:r>
              <a:rPr lang="pt-BR" sz="2600" b="1" dirty="0">
                <a:solidFill>
                  <a:srgbClr val="202124"/>
                </a:solidFill>
                <a:highlight>
                  <a:srgbClr val="FFFFFF"/>
                </a:highlight>
              </a:rPr>
              <a:t>Método da integração por partes</a:t>
            </a:r>
            <a:endParaRPr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25CD8C70-2020-68BD-7A70-80E030CD999D}"/>
                  </a:ext>
                </a:extLst>
              </p:cNvPr>
              <p:cNvSpPr txBox="1"/>
              <p:nvPr/>
            </p:nvSpPr>
            <p:spPr>
              <a:xfrm>
                <a:off x="364477" y="2201244"/>
                <a:ext cx="6731653" cy="20437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pt-BR" sz="2000" i="0" u="none" strike="noStrike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1) Nomeie parte da função de u e a outra parte de </a:t>
                </a:r>
                <a:r>
                  <a:rPr lang="pt-BR" sz="2000" i="0" u="none" strike="noStrike" dirty="0" err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dv</a:t>
                </a:r>
                <a:r>
                  <a:rPr lang="pt-BR" sz="2000" i="0" u="none" strike="noStrike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.</a:t>
                </a:r>
              </a:p>
              <a:p>
                <a:pPr algn="just" rtl="0">
                  <a:spcBef>
                    <a:spcPts val="0"/>
                  </a:spcBef>
                  <a:spcAft>
                    <a:spcPts val="0"/>
                  </a:spcAft>
                </a:pPr>
                <a:endParaRPr lang="pt-BR" sz="100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pPr algn="just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pt-BR" sz="2000" dirty="0">
                    <a:latin typeface="Arial" panose="020B0604020202020204" pitchFamily="34" charset="0"/>
                  </a:rPr>
                  <a:t>2) Derive u em relação a variável: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𝑑𝑢</m:t>
                        </m:r>
                      </m:num>
                      <m:den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endParaRPr lang="pt-BR" sz="2000" dirty="0"/>
              </a:p>
              <a:p>
                <a:pPr algn="just" rtl="0">
                  <a:spcBef>
                    <a:spcPts val="0"/>
                  </a:spcBef>
                  <a:spcAft>
                    <a:spcPts val="0"/>
                  </a:spcAft>
                </a:pPr>
                <a:endParaRPr lang="pt-BR" sz="800" dirty="0"/>
              </a:p>
              <a:p>
                <a:pPr algn="just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pt-BR" sz="2000" dirty="0"/>
                  <a:t>3) Integre </a:t>
                </a:r>
                <a:r>
                  <a:rPr lang="pt-BR" sz="2000" dirty="0" err="1"/>
                  <a:t>dv</a:t>
                </a:r>
                <a:r>
                  <a:rPr lang="pt-BR" sz="2000" dirty="0"/>
                  <a:t> para encontrar v.</a:t>
                </a:r>
              </a:p>
              <a:p>
                <a:pPr algn="just" rtl="0">
                  <a:spcBef>
                    <a:spcPts val="0"/>
                  </a:spcBef>
                  <a:spcAft>
                    <a:spcPts val="0"/>
                  </a:spcAft>
                </a:pPr>
                <a:endParaRPr lang="pt-BR" sz="1000" dirty="0"/>
              </a:p>
              <a:p>
                <a:pPr algn="just"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pt-BR" sz="2000" dirty="0"/>
                  <a:t>4) Substitua e resolva a integral.</a:t>
                </a:r>
              </a:p>
              <a:p>
                <a:pPr algn="just" rtl="0">
                  <a:spcBef>
                    <a:spcPts val="0"/>
                  </a:spcBef>
                  <a:spcAft>
                    <a:spcPts val="0"/>
                  </a:spcAft>
                </a:pPr>
                <a:endParaRPr lang="pt-BR" sz="1000" dirty="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25CD8C70-2020-68BD-7A70-80E030CD9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477" y="2201244"/>
                <a:ext cx="6731653" cy="2043765"/>
              </a:xfrm>
              <a:prstGeom prst="rect">
                <a:avLst/>
              </a:prstGeom>
              <a:blipFill>
                <a:blip r:embed="rId3"/>
                <a:stretch>
                  <a:fillRect l="-996" t="-11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Integração por Partes | Resumo e Exercícios Resolvidos">
            <a:extLst>
              <a:ext uri="{FF2B5EF4-FFF2-40B4-BE49-F238E27FC236}">
                <a16:creationId xmlns:a16="http://schemas.microsoft.com/office/drawing/2014/main" id="{71BC754E-BBD2-E5B5-B553-BBD572AAF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430" y="511174"/>
            <a:ext cx="4531779" cy="1690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853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88;p19">
            <a:extLst>
              <a:ext uri="{FF2B5EF4-FFF2-40B4-BE49-F238E27FC236}">
                <a16:creationId xmlns:a16="http://schemas.microsoft.com/office/drawing/2014/main" id="{07A9A808-50CD-C78D-705A-F460AA42C76C}"/>
              </a:ext>
            </a:extLst>
          </p:cNvPr>
          <p:cNvSpPr txBox="1"/>
          <p:nvPr/>
        </p:nvSpPr>
        <p:spPr>
          <a:xfrm>
            <a:off x="353461" y="228093"/>
            <a:ext cx="792090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Clr>
                <a:schemeClr val="dk1"/>
              </a:buClr>
              <a:buSzPts val="2800"/>
            </a:pPr>
            <a:r>
              <a:rPr lang="pt-BR" sz="2600" b="1" dirty="0">
                <a:solidFill>
                  <a:srgbClr val="202124"/>
                </a:solidFill>
                <a:highlight>
                  <a:srgbClr val="FFFFFF"/>
                </a:highlight>
              </a:rPr>
              <a:t>Exemplo</a:t>
            </a:r>
            <a:endParaRPr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25CD8C70-2020-68BD-7A70-80E030CD999D}"/>
                  </a:ext>
                </a:extLst>
              </p:cNvPr>
              <p:cNvSpPr txBox="1"/>
              <p:nvPr/>
            </p:nvSpPr>
            <p:spPr>
              <a:xfrm>
                <a:off x="474646" y="1077524"/>
                <a:ext cx="6731653" cy="13688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 rtl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1) 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pt-BR" sz="240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pt-BR" sz="24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4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pt-BR" sz="24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𝑐𝑜𝑠𝑥𝑑𝑥</m:t>
                          </m:r>
                        </m:e>
                      </m:nary>
                    </m:oMath>
                  </m:oMathPara>
                </a14:m>
                <a:endParaRPr lang="pt-BR" sz="240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pPr algn="just" rtl="0">
                  <a:spcBef>
                    <a:spcPts val="0"/>
                  </a:spcBef>
                  <a:spcAft>
                    <a:spcPts val="0"/>
                  </a:spcAft>
                </a:pPr>
                <a:endParaRPr lang="pt-BR" sz="100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pPr algn="just" rtl="0">
                  <a:spcBef>
                    <a:spcPts val="0"/>
                  </a:spcBef>
                  <a:spcAft>
                    <a:spcPts val="0"/>
                  </a:spcAft>
                </a:pPr>
                <a:endParaRPr lang="pt-BR" sz="1000" dirty="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25CD8C70-2020-68BD-7A70-80E030CD9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646" y="1077524"/>
                <a:ext cx="6731653" cy="13688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0353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88;p19">
            <a:extLst>
              <a:ext uri="{FF2B5EF4-FFF2-40B4-BE49-F238E27FC236}">
                <a16:creationId xmlns:a16="http://schemas.microsoft.com/office/drawing/2014/main" id="{07A9A808-50CD-C78D-705A-F460AA42C76C}"/>
              </a:ext>
            </a:extLst>
          </p:cNvPr>
          <p:cNvSpPr txBox="1"/>
          <p:nvPr/>
        </p:nvSpPr>
        <p:spPr>
          <a:xfrm>
            <a:off x="0" y="18772"/>
            <a:ext cx="914400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Clr>
                <a:schemeClr val="dk1"/>
              </a:buClr>
              <a:buSzPts val="2800"/>
            </a:pPr>
            <a:r>
              <a:rPr lang="pt-BR" sz="2600" b="1" dirty="0">
                <a:solidFill>
                  <a:srgbClr val="202124"/>
                </a:solidFill>
                <a:highlight>
                  <a:srgbClr val="FFFFFF"/>
                </a:highlight>
              </a:rPr>
              <a:t>Integral Definida (Teorema Fundamental do Cálculo)</a:t>
            </a:r>
            <a:endParaRPr sz="2800" dirty="0"/>
          </a:p>
        </p:txBody>
      </p:sp>
      <p:pic>
        <p:nvPicPr>
          <p:cNvPr id="2050" name="Picture 2" descr="Integral definida - Exercícios resolvidos - Neurochispas">
            <a:extLst>
              <a:ext uri="{FF2B5EF4-FFF2-40B4-BE49-F238E27FC236}">
                <a16:creationId xmlns:a16="http://schemas.microsoft.com/office/drawing/2014/main" id="{3E658A9C-B12E-4F51-731B-3C0A64F9E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969" y="541821"/>
            <a:ext cx="4728981" cy="274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66382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</TotalTime>
  <Words>255</Words>
  <Application>Microsoft Office PowerPoint</Application>
  <PresentationFormat>Apresentação na tela (16:9)</PresentationFormat>
  <Paragraphs>46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4" baseType="lpstr">
      <vt:lpstr>Arial</vt:lpstr>
      <vt:lpstr>Cambria Math</vt:lpstr>
      <vt:lpstr>Simple Light</vt:lpstr>
      <vt:lpstr>INTEGRAL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LIMITES</dc:title>
  <cp:lastModifiedBy>LUCIANO GALDINO</cp:lastModifiedBy>
  <cp:revision>44</cp:revision>
  <dcterms:modified xsi:type="dcterms:W3CDTF">2023-10-05T16:58:26Z</dcterms:modified>
</cp:coreProperties>
</file>