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77" r:id="rId3"/>
    <p:sldId id="284" r:id="rId4"/>
    <p:sldId id="285" r:id="rId5"/>
    <p:sldId id="283" r:id="rId6"/>
    <p:sldId id="260" r:id="rId7"/>
    <p:sldId id="273" r:id="rId8"/>
    <p:sldId id="27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1cd0a1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231cd0a1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3867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2425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906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744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31cd0a13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1231cd0a13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820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246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8117" y="205420"/>
            <a:ext cx="8229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8117" y="1200506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8117" y="205420"/>
            <a:ext cx="8229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458116" y="1200506"/>
            <a:ext cx="40260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53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16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79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2"/>
          </p:nvPr>
        </p:nvSpPr>
        <p:spPr>
          <a:xfrm>
            <a:off x="4659959" y="1200506"/>
            <a:ext cx="40278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53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16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79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11700" y="519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000" dirty="0"/>
              <a:t>INTEGRAL</a:t>
            </a:r>
            <a:endParaRPr sz="4000" dirty="0"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257975" y="4230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600" b="1" dirty="0">
                <a:solidFill>
                  <a:schemeClr val="dk1"/>
                </a:solidFill>
              </a:rPr>
              <a:t>Prof. Luciano Galdino</a:t>
            </a:r>
            <a:endParaRPr sz="26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9">
            <a:extLst>
              <a:ext uri="{FF2B5EF4-FFF2-40B4-BE49-F238E27FC236}">
                <a16:creationId xmlns:a16="http://schemas.microsoft.com/office/drawing/2014/main" id="{07A9A808-50CD-C78D-705A-F460AA42C76C}"/>
              </a:ext>
            </a:extLst>
          </p:cNvPr>
          <p:cNvSpPr txBox="1"/>
          <p:nvPr/>
        </p:nvSpPr>
        <p:spPr>
          <a:xfrm>
            <a:off x="364477" y="18772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FF0000"/>
                </a:solidFill>
                <a:highlight>
                  <a:srgbClr val="FFFFFF"/>
                </a:highlight>
              </a:rPr>
              <a:t>Aplicações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CD8C70-2020-68BD-7A70-80E030CD999D}"/>
              </a:ext>
            </a:extLst>
          </p:cNvPr>
          <p:cNvSpPr txBox="1"/>
          <p:nvPr/>
        </p:nvSpPr>
        <p:spPr>
          <a:xfrm>
            <a:off x="364477" y="665408"/>
            <a:ext cx="82192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pt-BR" sz="2800" b="0" i="0" u="none" strike="noStrike" baseline="0" dirty="0">
                <a:latin typeface="+mj-lt"/>
              </a:rPr>
              <a:t>Determinar a área da região sob a reta </a:t>
            </a:r>
            <a:r>
              <a:rPr lang="pt-BR" sz="2800" b="0" i="1" u="none" strike="noStrike" baseline="0" dirty="0">
                <a:latin typeface="+mj-lt"/>
              </a:rPr>
              <a:t>y</a:t>
            </a:r>
            <a:r>
              <a:rPr lang="pt-BR" sz="2800" b="0" i="0" u="none" strike="noStrike" baseline="0" dirty="0">
                <a:latin typeface="+mj-lt"/>
              </a:rPr>
              <a:t>=2</a:t>
            </a:r>
            <a:r>
              <a:rPr lang="pt-BR" sz="2800" b="0" i="1" u="none" strike="noStrike" baseline="0" dirty="0">
                <a:latin typeface="+mj-lt"/>
              </a:rPr>
              <a:t>x</a:t>
            </a:r>
            <a:r>
              <a:rPr lang="pt-BR" sz="2800" b="0" i="0" u="none" strike="noStrike" baseline="0" dirty="0">
                <a:latin typeface="+mj-lt"/>
              </a:rPr>
              <a:t>+1 no intervalo 1 ≤ </a:t>
            </a:r>
            <a:r>
              <a:rPr lang="pt-BR" sz="2800" b="0" i="1" u="none" strike="noStrike" baseline="0" dirty="0">
                <a:latin typeface="+mj-lt"/>
              </a:rPr>
              <a:t>x </a:t>
            </a:r>
            <a:r>
              <a:rPr lang="pt-BR" sz="2800" b="0" i="0" u="none" strike="noStrike" baseline="0" dirty="0">
                <a:latin typeface="+mj-lt"/>
              </a:rPr>
              <a:t>≤ 3 e y = 0.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E30FFC7-24AF-90D4-7B0A-854915DB6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77" y="1773749"/>
            <a:ext cx="8426983" cy="2235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239" tIns="40119" rIns="80239" bIns="40119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2) Para um breve intervalo de tempo, a velocidade do carro que se move em linha reta é dada por v=(3t</a:t>
            </a:r>
            <a:r>
              <a:rPr lang="pt-BR" altLang="pt-BR" sz="28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+ 2t) pés/s, onde t é expresso em segundos. Determine a posição e a aceleração do carro para t=3 s. Quando t = 0, s = 0.</a:t>
            </a:r>
          </a:p>
        </p:txBody>
      </p:sp>
    </p:spTree>
    <p:extLst>
      <p:ext uri="{BB962C8B-B14F-4D97-AF65-F5344CB8AC3E}">
        <p14:creationId xmlns:p14="http://schemas.microsoft.com/office/powerpoint/2010/main" val="423744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5CD8C70-2020-68BD-7A70-80E030CD999D}"/>
              </a:ext>
            </a:extLst>
          </p:cNvPr>
          <p:cNvSpPr txBox="1"/>
          <p:nvPr/>
        </p:nvSpPr>
        <p:spPr>
          <a:xfrm>
            <a:off x="298375" y="103548"/>
            <a:ext cx="82192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latin typeface="TimesNewRomanPSMT"/>
              </a:rPr>
              <a:t>3) </a:t>
            </a:r>
            <a:r>
              <a:rPr lang="pt-BR" sz="2400" b="0" i="0" u="none" strike="noStrike" baseline="0" dirty="0">
                <a:latin typeface="TimesNewRomanPSMT"/>
              </a:rPr>
              <a:t>Um vazamento de petróleo no oceano produziu uma mancha de forma aproximadamente circular de raio </a:t>
            </a:r>
            <a:r>
              <a:rPr lang="pt-BR" sz="2400" b="0" i="1" u="none" strike="noStrike" baseline="0" dirty="0">
                <a:latin typeface="TimesNewRomanPS-ItalicMT"/>
              </a:rPr>
              <a:t>R</a:t>
            </a:r>
            <a:r>
              <a:rPr lang="pt-BR" sz="2400" b="0" i="0" u="none" strike="noStrike" baseline="0" dirty="0">
                <a:latin typeface="TimesNewRomanPSMT"/>
              </a:rPr>
              <a:t>(</a:t>
            </a:r>
            <a:r>
              <a:rPr lang="pt-BR" sz="2400" b="0" i="1" u="none" strike="noStrike" baseline="0" dirty="0">
                <a:latin typeface="TimesNewRomanPS-ItalicMT"/>
              </a:rPr>
              <a:t>t</a:t>
            </a:r>
            <a:r>
              <a:rPr lang="pt-BR" sz="2400" b="0" i="0" u="none" strike="noStrike" baseline="0" dirty="0">
                <a:latin typeface="TimesNewRomanPSMT"/>
              </a:rPr>
              <a:t>) metros, em que </a:t>
            </a:r>
            <a:r>
              <a:rPr lang="pt-BR" sz="2400" b="0" i="1" u="none" strike="noStrike" baseline="0" dirty="0">
                <a:latin typeface="TimesNewRomanPS-ItalicMT"/>
              </a:rPr>
              <a:t>t </a:t>
            </a:r>
            <a:r>
              <a:rPr lang="pt-BR" sz="2400" b="0" i="0" u="none" strike="noStrike" baseline="0" dirty="0">
                <a:latin typeface="TimesNewRomanPSMT"/>
              </a:rPr>
              <a:t>é o tempo em minutos após o início do vazamento. O raio está aumentando a uma taxa: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pt-BR" sz="2400" dirty="0">
              <a:latin typeface="TimesNewRomanPSMT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pt-BR" sz="2400" b="0" i="0" u="none" strike="noStrike" baseline="0" dirty="0">
              <a:latin typeface="TimesNewRomanPSMT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pt-BR" sz="2400" dirty="0">
              <a:latin typeface="TimesNewRomanPSMT"/>
            </a:endParaRPr>
          </a:p>
          <a:p>
            <a:pPr algn="l"/>
            <a:r>
              <a:rPr lang="pt-BR" sz="2400" b="0" i="0" u="none" strike="noStrike" baseline="0" dirty="0">
                <a:latin typeface="TimesNewRomanPSMT"/>
              </a:rPr>
              <a:t>a) Escreva uma expressão para o raio </a:t>
            </a:r>
            <a:r>
              <a:rPr lang="pt-BR" sz="2400" b="0" i="1" u="none" strike="noStrike" baseline="0" dirty="0">
                <a:latin typeface="TimesNewRomanPS-ItalicMT"/>
              </a:rPr>
              <a:t>R</a:t>
            </a:r>
            <a:r>
              <a:rPr lang="pt-BR" sz="2400" b="0" i="0" u="none" strike="noStrike" baseline="0" dirty="0">
                <a:latin typeface="TimesNewRomanPSMT"/>
              </a:rPr>
              <a:t>(</a:t>
            </a:r>
            <a:r>
              <a:rPr lang="pt-BR" sz="2400" b="0" i="1" u="none" strike="noStrike" baseline="0" dirty="0">
                <a:latin typeface="TimesNewRomanPS-ItalicMT"/>
              </a:rPr>
              <a:t>t</a:t>
            </a:r>
            <a:r>
              <a:rPr lang="pt-BR" sz="2400" b="0" i="0" u="none" strike="noStrike" baseline="0" dirty="0">
                <a:latin typeface="TimesNewRomanPSMT"/>
              </a:rPr>
              <a:t>), supondo que </a:t>
            </a:r>
            <a:r>
              <a:rPr lang="pt-BR" sz="2400" b="0" i="1" u="none" strike="noStrike" baseline="0" dirty="0">
                <a:latin typeface="TimesNewRomanPS-ItalicMT"/>
              </a:rPr>
              <a:t>R </a:t>
            </a:r>
            <a:r>
              <a:rPr lang="pt-BR" sz="2400" b="0" i="0" u="none" strike="noStrike" baseline="0" dirty="0">
                <a:latin typeface="TimesNewRomanPSMT"/>
              </a:rPr>
              <a:t>= 0 para </a:t>
            </a:r>
            <a:r>
              <a:rPr lang="pt-BR" sz="2400" b="0" i="1" u="none" strike="noStrike" baseline="0" dirty="0">
                <a:latin typeface="TimesNewRomanPS-ItalicMT"/>
              </a:rPr>
              <a:t>t</a:t>
            </a:r>
            <a:r>
              <a:rPr lang="pt-BR" sz="2400" b="0" i="0" u="none" strike="noStrike" baseline="0" dirty="0">
                <a:latin typeface="TimesNewRomanPSMT"/>
              </a:rPr>
              <a:t>=0.</a:t>
            </a:r>
          </a:p>
          <a:p>
            <a:pPr algn="l"/>
            <a:r>
              <a:rPr lang="pt-BR" sz="2400" b="0" i="0" u="none" strike="noStrike" baseline="0" dirty="0">
                <a:latin typeface="TimesNewRomanPSMT"/>
              </a:rPr>
              <a:t>b) Qual é a área </a:t>
            </a:r>
            <a:r>
              <a:rPr lang="pt-BR" sz="2400" b="0" i="1" u="none" strike="noStrike" baseline="0" dirty="0">
                <a:latin typeface="TimesNewRomanPS-ItalicMT"/>
              </a:rPr>
              <a:t>A </a:t>
            </a:r>
            <a:r>
              <a:rPr lang="pt-BR" sz="2400" b="0" i="0" u="none" strike="noStrike" baseline="0" dirty="0">
                <a:latin typeface="TimesNewRomanPSMT"/>
              </a:rPr>
              <a:t>= </a:t>
            </a:r>
            <a:r>
              <a:rPr lang="pt-BR" sz="2400" b="0" i="1" u="none" strike="noStrike" baseline="0" dirty="0">
                <a:latin typeface="TimesNewRomanPS-ItalicMT"/>
              </a:rPr>
              <a:t>πR</a:t>
            </a:r>
            <a:r>
              <a:rPr lang="pt-BR" sz="2400" b="0" i="0" u="none" strike="noStrike" baseline="0" dirty="0">
                <a:latin typeface="TimesNewRomanPSMT"/>
              </a:rPr>
              <a:t>2 da mancha após 1 hora?</a:t>
            </a: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4F589C-C1E3-173C-2507-EA1101869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873" y="1740665"/>
            <a:ext cx="3339320" cy="8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1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5CD8C70-2020-68BD-7A70-80E030CD999D}"/>
              </a:ext>
            </a:extLst>
          </p:cNvPr>
          <p:cNvSpPr txBox="1"/>
          <p:nvPr/>
        </p:nvSpPr>
        <p:spPr>
          <a:xfrm>
            <a:off x="298375" y="103548"/>
            <a:ext cx="82192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dirty="0">
                <a:latin typeface="+mj-lt"/>
              </a:rPr>
              <a:t>4) </a:t>
            </a:r>
            <a:r>
              <a:rPr lang="pt-BR" sz="2800" b="0" i="0" u="none" strike="noStrike" baseline="0" dirty="0">
                <a:latin typeface="+mj-lt"/>
              </a:rPr>
              <a:t>Em uma cidade do sul do Brasil, </a:t>
            </a:r>
            <a:r>
              <a:rPr lang="pt-BR" sz="2800" b="0" i="1" u="none" strike="noStrike" baseline="0" dirty="0">
                <a:latin typeface="+mj-lt"/>
              </a:rPr>
              <a:t>t </a:t>
            </a:r>
            <a:r>
              <a:rPr lang="pt-BR" sz="2800" b="0" i="0" u="none" strike="noStrike" baseline="0" dirty="0">
                <a:latin typeface="+mj-lt"/>
              </a:rPr>
              <a:t>horas após a meia-noite a temperatura </a:t>
            </a:r>
            <a:r>
              <a:rPr lang="pt-BR" sz="2800" b="0" i="1" u="none" strike="noStrike" baseline="0" dirty="0">
                <a:latin typeface="+mj-lt"/>
              </a:rPr>
              <a:t>T </a:t>
            </a:r>
            <a:r>
              <a:rPr lang="pt-BR" sz="2800" b="0" i="0" u="none" strike="noStrike" baseline="0" dirty="0">
                <a:latin typeface="+mj-lt"/>
              </a:rPr>
              <a:t>está variando a uma taxa dada por:</a:t>
            </a:r>
          </a:p>
          <a:p>
            <a:pPr algn="l"/>
            <a:endParaRPr lang="pt-BR" sz="2800" dirty="0">
              <a:latin typeface="+mj-lt"/>
            </a:endParaRPr>
          </a:p>
          <a:p>
            <a:pPr algn="l"/>
            <a:endParaRPr lang="pt-BR" sz="2800" b="0" i="0" u="none" strike="noStrike" baseline="0" dirty="0">
              <a:latin typeface="+mj-lt"/>
            </a:endParaRPr>
          </a:p>
          <a:p>
            <a:pPr algn="l"/>
            <a:r>
              <a:rPr lang="pt-BR" sz="2800" b="0" i="0" u="none" strike="noStrike" baseline="0" dirty="0">
                <a:latin typeface="+mj-lt"/>
              </a:rPr>
              <a:t>Qual é a variação de temperatura entre às 8 e às 20 h?</a:t>
            </a:r>
            <a:endParaRPr lang="pt-BR" sz="2800" dirty="0"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2B569F-5F78-75D2-AC74-7784DD37B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822" y="1681197"/>
            <a:ext cx="5428355" cy="46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9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5CD8C70-2020-68BD-7A70-80E030CD999D}"/>
              </a:ext>
            </a:extLst>
          </p:cNvPr>
          <p:cNvSpPr txBox="1"/>
          <p:nvPr/>
        </p:nvSpPr>
        <p:spPr>
          <a:xfrm>
            <a:off x="247879" y="176270"/>
            <a:ext cx="86482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u="none" strike="noStrike" baseline="0" dirty="0">
                <a:solidFill>
                  <a:srgbClr val="000000"/>
                </a:solidFill>
                <a:latin typeface="+mj-lt"/>
              </a:rPr>
              <a:t>5) Um corretor de imóveis está interessado em avaliar um terreno com 100 metros de largura, limitado por ruas em três lados e por um rio no quarto lado. O corretor verifica que, em um sistema de coordenadas no qual as ruas são representadas pelas retas </a:t>
            </a:r>
            <a:r>
              <a:rPr lang="pt-BR" sz="2400" b="0" i="1" u="none" strike="noStrike" baseline="0" dirty="0">
                <a:solidFill>
                  <a:srgbClr val="000000"/>
                </a:solidFill>
                <a:latin typeface="+mj-lt"/>
              </a:rPr>
              <a:t>y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+mj-lt"/>
              </a:rPr>
              <a:t>= 0, </a:t>
            </a:r>
            <a:r>
              <a:rPr lang="pt-BR" sz="2400" b="0" i="1" u="none" strike="noStrike" baseline="0" dirty="0">
                <a:solidFill>
                  <a:srgbClr val="000000"/>
                </a:solidFill>
                <a:latin typeface="+mj-lt"/>
              </a:rPr>
              <a:t>x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+mj-lt"/>
              </a:rPr>
              <a:t>= 0 e </a:t>
            </a:r>
            <a:r>
              <a:rPr lang="pt-BR" sz="2400" b="0" i="1" u="none" strike="noStrike" baseline="0" dirty="0">
                <a:solidFill>
                  <a:srgbClr val="000000"/>
                </a:solidFill>
                <a:latin typeface="+mj-lt"/>
              </a:rPr>
              <a:t>x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+mj-lt"/>
              </a:rPr>
              <a:t>= 1, o rio é descrito pela curva </a:t>
            </a:r>
            <a:r>
              <a:rPr lang="pt-BR" sz="2400" b="0" i="1" u="none" strike="noStrike" baseline="0" dirty="0">
                <a:solidFill>
                  <a:srgbClr val="000000"/>
                </a:solidFill>
                <a:latin typeface="+mj-lt"/>
              </a:rPr>
              <a:t>y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+mj-lt"/>
              </a:rPr>
              <a:t>= </a:t>
            </a:r>
            <a:r>
              <a:rPr lang="pt-BR" sz="2400" b="0" i="1" u="none" strike="noStrike" baseline="0" dirty="0">
                <a:solidFill>
                  <a:srgbClr val="000000"/>
                </a:solidFill>
                <a:latin typeface="+mj-lt"/>
              </a:rPr>
              <a:t>x</a:t>
            </a:r>
            <a:r>
              <a:rPr lang="pt-BR" sz="2400" b="0" i="0" u="none" strike="noStrike" baseline="30000" dirty="0">
                <a:solidFill>
                  <a:srgbClr val="000000"/>
                </a:solidFill>
                <a:latin typeface="+mj-lt"/>
              </a:rPr>
              <a:t>3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+mj-lt"/>
              </a:rPr>
              <a:t> + 1, em que </a:t>
            </a:r>
            <a:r>
              <a:rPr lang="pt-BR" sz="2400" b="0" i="1" u="none" strike="noStrike" baseline="0" dirty="0">
                <a:solidFill>
                  <a:srgbClr val="000000"/>
                </a:solidFill>
                <a:latin typeface="+mj-lt"/>
              </a:rPr>
              <a:t>x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+mj-lt"/>
              </a:rPr>
              <a:t>e </a:t>
            </a:r>
            <a:r>
              <a:rPr lang="pt-BR" sz="2400" b="0" i="1" u="none" strike="noStrike" baseline="0" dirty="0">
                <a:solidFill>
                  <a:srgbClr val="000000"/>
                </a:solidFill>
                <a:latin typeface="+mj-lt"/>
              </a:rPr>
              <a:t>y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+mj-lt"/>
              </a:rPr>
              <a:t>são medidos em centenas de metros. Se o corretor estima que o preço do metro quadrado de terra na região é R$ 12,00, quanto vale o terreno?</a:t>
            </a: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571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331;p49">
            <a:extLst>
              <a:ext uri="{FF2B5EF4-FFF2-40B4-BE49-F238E27FC236}">
                <a16:creationId xmlns:a16="http://schemas.microsoft.com/office/drawing/2014/main" id="{B9DA4166-6C7C-345A-126D-06F462A3BD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506" y="429658"/>
            <a:ext cx="8681291" cy="46160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32;p49">
            <a:extLst>
              <a:ext uri="{FF2B5EF4-FFF2-40B4-BE49-F238E27FC236}">
                <a16:creationId xmlns:a16="http://schemas.microsoft.com/office/drawing/2014/main" id="{38F929C1-750B-9F5F-9B5A-85CBC159A8D9}"/>
              </a:ext>
            </a:extLst>
          </p:cNvPr>
          <p:cNvSpPr/>
          <p:nvPr/>
        </p:nvSpPr>
        <p:spPr>
          <a:xfrm>
            <a:off x="1172588" y="0"/>
            <a:ext cx="716718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Regras de integração</a:t>
            </a:r>
            <a:endParaRPr sz="2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B4C21B-EF29-AD58-8038-5D8AB3205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76200"/>
            <a:ext cx="88201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2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13EB44-E035-4174-90B8-41D0BBFA9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846"/>
            <a:ext cx="9144000" cy="46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380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328</Words>
  <Application>Microsoft Office PowerPoint</Application>
  <PresentationFormat>Apresentação na tela (16:9)</PresentationFormat>
  <Paragraphs>17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TimesNewRomanPS-ItalicMT</vt:lpstr>
      <vt:lpstr>TimesNewRomanPSMT</vt:lpstr>
      <vt:lpstr>Simple Light</vt:lpstr>
      <vt:lpstr>INTEGRAL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LIMITES</dc:title>
  <cp:lastModifiedBy>LUCIANO GALDINO</cp:lastModifiedBy>
  <cp:revision>60</cp:revision>
  <dcterms:modified xsi:type="dcterms:W3CDTF">2024-04-28T12:42:38Z</dcterms:modified>
</cp:coreProperties>
</file>