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77" r:id="rId3"/>
    <p:sldId id="284" r:id="rId4"/>
    <p:sldId id="285" r:id="rId5"/>
    <p:sldId id="286" r:id="rId6"/>
    <p:sldId id="287" r:id="rId7"/>
    <p:sldId id="28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1cd0a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231cd0a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867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2425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0012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1248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984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674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8117" y="1200506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8116" y="1200506"/>
            <a:ext cx="4026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59959" y="1200506"/>
            <a:ext cx="40278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INTEGRAL MÚLTIPLA</a:t>
            </a:r>
            <a:endParaRPr sz="4000"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64477" y="18772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FF0000"/>
                </a:solidFill>
                <a:highlight>
                  <a:srgbClr val="FFFFFF"/>
                </a:highlight>
              </a:rPr>
              <a:t>Integral Dupla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364477" y="665408"/>
            <a:ext cx="82192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800" dirty="0">
                <a:latin typeface="+mj-lt"/>
              </a:rPr>
              <a:t>Maneira de integrar em uma região bidimensional. </a:t>
            </a:r>
            <a:r>
              <a:rPr lang="pt-BR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Uma 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integral dupla de </a:t>
            </a:r>
            <a:r>
              <a:rPr lang="pt-BR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uma função f(</a:t>
            </a:r>
            <a:r>
              <a:rPr lang="pt-BR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x,y</a:t>
            </a:r>
            <a:r>
              <a:rPr lang="pt-BR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) é definida numa região fechada finita R do plano </a:t>
            </a:r>
            <a:r>
              <a:rPr lang="pt-BR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xy</a:t>
            </a:r>
            <a:r>
              <a:rPr lang="pt-BR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2800" u="none" strike="noStrike" baseline="0" dirty="0">
              <a:solidFill>
                <a:schemeClr val="tx1"/>
              </a:solidFill>
              <a:highlight>
                <a:srgbClr val="FFFFFF"/>
              </a:highlight>
              <a:latin typeface="+mj-l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800" b="1" i="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Aplicações: </a:t>
            </a:r>
            <a:r>
              <a:rPr lang="pt-BR" sz="2800" b="0" i="0" dirty="0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Cálculo de volume, momento, centro de massa, probabilidade, valores esperados (médias), sistemas de coordenadas polares...</a:t>
            </a:r>
            <a:endParaRPr lang="pt-BR" sz="2800" b="0" i="0" u="none" strike="noStrike" baseline="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744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353000" y="180666"/>
            <a:ext cx="8438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800" b="1" i="0" u="none" strike="noStrike" baseline="0" dirty="0">
                <a:solidFill>
                  <a:srgbClr val="FF0000"/>
                </a:solidFill>
                <a:latin typeface="+mj-lt"/>
              </a:rPr>
              <a:t>Regiões retangulares: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1000" b="0" i="0" u="none" strike="noStrike" baseline="0" dirty="0">
              <a:latin typeface="TimesNewRomanPSMT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800" b="0" i="0" u="none" strike="noStrike" baseline="0" dirty="0">
                <a:latin typeface="+mj-lt"/>
              </a:rPr>
              <a:t>Função real z</a:t>
            </a:r>
            <a:r>
              <a:rPr lang="pt-BR" sz="2800" b="0" i="1" u="none" strike="noStrike" baseline="0" dirty="0">
                <a:latin typeface="+mj-lt"/>
              </a:rPr>
              <a:t> </a:t>
            </a:r>
            <a:r>
              <a:rPr lang="pt-BR" sz="2800" b="0" i="0" u="none" strike="noStrike" baseline="0" dirty="0">
                <a:latin typeface="+mj-lt"/>
              </a:rPr>
              <a:t>= </a:t>
            </a:r>
            <a:r>
              <a:rPr lang="pt-BR" sz="2800" b="0" i="1" u="none" strike="noStrike" baseline="0" dirty="0">
                <a:latin typeface="+mj-lt"/>
              </a:rPr>
              <a:t>f </a:t>
            </a:r>
            <a:r>
              <a:rPr lang="pt-BR" sz="2800" b="0" i="0" u="none" strike="noStrike" baseline="0" dirty="0">
                <a:latin typeface="+mj-lt"/>
              </a:rPr>
              <a:t>(</a:t>
            </a:r>
            <a:r>
              <a:rPr lang="pt-BR" sz="2800" b="0" i="1" u="none" strike="noStrike" baseline="0" dirty="0">
                <a:latin typeface="+mj-lt"/>
              </a:rPr>
              <a:t>x</a:t>
            </a:r>
            <a:r>
              <a:rPr lang="pt-BR" sz="2800" b="0" i="0" u="none" strike="noStrike" baseline="0" dirty="0">
                <a:latin typeface="+mj-lt"/>
              </a:rPr>
              <a:t>, </a:t>
            </a:r>
            <a:r>
              <a:rPr lang="pt-BR" sz="2800" b="0" i="1" u="none" strike="noStrike" baseline="0" dirty="0">
                <a:latin typeface="+mj-lt"/>
              </a:rPr>
              <a:t>y</a:t>
            </a:r>
            <a:r>
              <a:rPr lang="pt-BR" sz="2800" b="0" i="0" u="none" strike="noStrike" baseline="0" dirty="0">
                <a:latin typeface="+mj-lt"/>
              </a:rPr>
              <a:t>) limitada em uma região retangular </a:t>
            </a:r>
            <a:r>
              <a:rPr lang="pt-BR" sz="2800" b="0" i="1" u="none" strike="noStrike" baseline="0" dirty="0">
                <a:latin typeface="+mj-lt"/>
              </a:rPr>
              <a:t>R </a:t>
            </a:r>
            <a:r>
              <a:rPr lang="pt-BR" sz="2800" b="0" i="0" u="none" strike="noStrike" baseline="0" dirty="0">
                <a:latin typeface="+mj-lt"/>
              </a:rPr>
              <a:t>= [</a:t>
            </a:r>
            <a:r>
              <a:rPr lang="pt-BR" sz="2800" b="0" i="1" u="none" strike="noStrike" baseline="0" dirty="0" err="1">
                <a:latin typeface="+mj-lt"/>
              </a:rPr>
              <a:t>a</a:t>
            </a:r>
            <a:r>
              <a:rPr lang="pt-BR" sz="2800" b="0" i="0" u="none" strike="noStrike" baseline="0" dirty="0" err="1">
                <a:latin typeface="+mj-lt"/>
              </a:rPr>
              <a:t>,</a:t>
            </a:r>
            <a:r>
              <a:rPr lang="pt-BR" sz="2800" b="0" i="1" u="none" strike="noStrike" baseline="0" dirty="0" err="1">
                <a:latin typeface="+mj-lt"/>
              </a:rPr>
              <a:t>b</a:t>
            </a:r>
            <a:r>
              <a:rPr lang="pt-BR" sz="2800" b="0" i="0" u="none" strike="noStrike" baseline="0" dirty="0">
                <a:latin typeface="+mj-lt"/>
              </a:rPr>
              <a:t>]×[</a:t>
            </a:r>
            <a:r>
              <a:rPr lang="pt-BR" sz="2800" b="0" i="1" u="none" strike="noStrike" baseline="0" dirty="0">
                <a:latin typeface="+mj-lt"/>
              </a:rPr>
              <a:t>c</a:t>
            </a:r>
            <a:r>
              <a:rPr lang="pt-BR" sz="2800" b="0" i="0" u="none" strike="noStrike" baseline="0" dirty="0">
                <a:latin typeface="+mj-lt"/>
              </a:rPr>
              <a:t>, </a:t>
            </a:r>
            <a:r>
              <a:rPr lang="pt-BR" sz="2800" b="0" i="1" u="none" strike="noStrike" baseline="0" dirty="0">
                <a:latin typeface="+mj-lt"/>
              </a:rPr>
              <a:t>d</a:t>
            </a:r>
            <a:r>
              <a:rPr lang="pt-BR" sz="2800" b="0" i="0" u="none" strike="noStrike" baseline="0" dirty="0">
                <a:latin typeface="+mj-lt"/>
              </a:rPr>
              <a:t>].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pt-BR" sz="2800" dirty="0">
              <a:latin typeface="+mj-lt"/>
            </a:endParaRPr>
          </a:p>
          <a:p>
            <a:pPr algn="l"/>
            <a:r>
              <a:rPr lang="pt-BR" sz="3000" b="1" i="0" u="none" strike="noStrike" baseline="0" dirty="0">
                <a:solidFill>
                  <a:srgbClr val="FF0000"/>
                </a:solidFill>
                <a:latin typeface="+mj-lt"/>
              </a:rPr>
              <a:t>Exemplo 1: </a:t>
            </a:r>
            <a:r>
              <a:rPr lang="pt-BR" sz="3000" b="0" i="0" u="none" strike="noStrike" baseline="0" dirty="0">
                <a:latin typeface="+mj-lt"/>
              </a:rPr>
              <a:t>Calcular ∫∫</a:t>
            </a:r>
            <a:r>
              <a:rPr lang="pt-BR" sz="3000" b="0" i="1" u="none" strike="noStrike" baseline="-25000" dirty="0">
                <a:latin typeface="+mj-lt"/>
              </a:rPr>
              <a:t>R</a:t>
            </a:r>
            <a:r>
              <a:rPr lang="pt-BR" sz="3000" b="0" i="1" u="none" strike="noStrike" baseline="0" dirty="0">
                <a:latin typeface="+mj-lt"/>
              </a:rPr>
              <a:t> f </a:t>
            </a:r>
            <a:r>
              <a:rPr lang="pt-BR" sz="3000" b="0" i="0" u="none" strike="noStrike" baseline="0" dirty="0">
                <a:latin typeface="+mj-lt"/>
              </a:rPr>
              <a:t>(</a:t>
            </a:r>
            <a:r>
              <a:rPr lang="pt-BR" sz="3000" b="0" i="1" u="none" strike="noStrike" baseline="0" dirty="0">
                <a:latin typeface="+mj-lt"/>
              </a:rPr>
              <a:t>x</a:t>
            </a:r>
            <a:r>
              <a:rPr lang="pt-BR" sz="3000" b="0" i="0" u="none" strike="noStrike" baseline="0" dirty="0">
                <a:latin typeface="+mj-lt"/>
              </a:rPr>
              <a:t>, </a:t>
            </a:r>
            <a:r>
              <a:rPr lang="pt-BR" sz="3000" b="0" i="1" u="none" strike="noStrike" baseline="0" dirty="0">
                <a:latin typeface="+mj-lt"/>
              </a:rPr>
              <a:t>y</a:t>
            </a:r>
            <a:r>
              <a:rPr lang="pt-BR" sz="3000" b="0" i="0" u="none" strike="noStrike" baseline="0" dirty="0">
                <a:latin typeface="+mj-lt"/>
              </a:rPr>
              <a:t>)</a:t>
            </a:r>
            <a:r>
              <a:rPr lang="pt-BR" sz="3000" b="0" i="1" u="none" strike="noStrike" baseline="0" dirty="0" err="1">
                <a:latin typeface="+mj-lt"/>
              </a:rPr>
              <a:t>dxdy</a:t>
            </a:r>
            <a:r>
              <a:rPr lang="pt-BR" sz="3000" b="0" i="0" u="none" strike="noStrike" baseline="0" dirty="0">
                <a:latin typeface="+mj-lt"/>
              </a:rPr>
              <a:t>, sendo </a:t>
            </a:r>
            <a:r>
              <a:rPr lang="pt-BR" sz="3000" b="0" i="1" u="none" strike="noStrike" baseline="0" dirty="0">
                <a:latin typeface="+mj-lt"/>
              </a:rPr>
              <a:t>f</a:t>
            </a:r>
            <a:r>
              <a:rPr lang="pt-BR" sz="3000" b="0" i="0" u="none" strike="noStrike" baseline="0" dirty="0">
                <a:latin typeface="+mj-lt"/>
              </a:rPr>
              <a:t>(</a:t>
            </a:r>
            <a:r>
              <a:rPr lang="pt-BR" sz="3000" b="0" i="1" u="none" strike="noStrike" baseline="0" dirty="0" err="1">
                <a:latin typeface="+mj-lt"/>
              </a:rPr>
              <a:t>x</a:t>
            </a:r>
            <a:r>
              <a:rPr lang="pt-BR" sz="3000" b="0" i="0" u="none" strike="noStrike" baseline="0" dirty="0" err="1">
                <a:latin typeface="+mj-lt"/>
              </a:rPr>
              <a:t>,</a:t>
            </a:r>
            <a:r>
              <a:rPr lang="pt-BR" sz="3000" b="0" i="1" u="none" strike="noStrike" baseline="0" dirty="0" err="1">
                <a:latin typeface="+mj-lt"/>
              </a:rPr>
              <a:t>y</a:t>
            </a:r>
            <a:r>
              <a:rPr lang="pt-BR" sz="3000" b="0" i="0" u="none" strike="noStrike" baseline="0" dirty="0">
                <a:latin typeface="+mj-lt"/>
              </a:rPr>
              <a:t>)= </a:t>
            </a:r>
            <a:r>
              <a:rPr lang="pt-BR" sz="3000" b="0" i="1" u="none" strike="noStrike" baseline="0" dirty="0">
                <a:latin typeface="+mj-lt"/>
              </a:rPr>
              <a:t>x</a:t>
            </a:r>
            <a:r>
              <a:rPr lang="pt-BR" sz="3000" b="0" i="0" u="none" strike="noStrike" baseline="30000" dirty="0">
                <a:latin typeface="+mj-lt"/>
              </a:rPr>
              <a:t>2</a:t>
            </a:r>
            <a:r>
              <a:rPr lang="pt-BR" sz="3000" b="0" i="0" u="none" strike="noStrike" baseline="0" dirty="0">
                <a:latin typeface="+mj-lt"/>
              </a:rPr>
              <a:t> + </a:t>
            </a:r>
            <a:r>
              <a:rPr lang="pt-BR" sz="3000" b="0" i="1" u="none" strike="noStrike" baseline="0" dirty="0">
                <a:latin typeface="+mj-lt"/>
              </a:rPr>
              <a:t>y</a:t>
            </a:r>
            <a:r>
              <a:rPr lang="pt-BR" sz="3000" b="0" i="0" u="none" strike="noStrike" baseline="30000" dirty="0">
                <a:latin typeface="+mj-lt"/>
              </a:rPr>
              <a:t>2</a:t>
            </a:r>
            <a:r>
              <a:rPr lang="pt-BR" sz="3000" b="0" i="0" u="none" strike="noStrike" baseline="0" dirty="0">
                <a:latin typeface="+mj-lt"/>
              </a:rPr>
              <a:t> definida na região retangular</a:t>
            </a:r>
          </a:p>
          <a:p>
            <a:pPr algn="l"/>
            <a:r>
              <a:rPr lang="pt-BR" sz="3000" b="0" i="1" u="none" strike="noStrike" baseline="0" dirty="0">
                <a:latin typeface="+mj-lt"/>
              </a:rPr>
              <a:t>R </a:t>
            </a:r>
            <a:r>
              <a:rPr lang="pt-BR" sz="3000" b="0" i="0" u="none" strike="noStrike" baseline="0" dirty="0">
                <a:latin typeface="+mj-lt"/>
              </a:rPr>
              <a:t>= [0,1]×[0,1].</a:t>
            </a:r>
          </a:p>
        </p:txBody>
      </p:sp>
    </p:spTree>
    <p:extLst>
      <p:ext uri="{BB962C8B-B14F-4D97-AF65-F5344CB8AC3E}">
        <p14:creationId xmlns:p14="http://schemas.microsoft.com/office/powerpoint/2010/main" val="183591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353000" y="224733"/>
            <a:ext cx="8438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0" u="none" strike="noStrike" baseline="0" dirty="0">
                <a:solidFill>
                  <a:srgbClr val="FF0000"/>
                </a:solidFill>
                <a:latin typeface="+mj-lt"/>
              </a:rPr>
              <a:t>Exemplo 2: </a:t>
            </a:r>
            <a:r>
              <a:rPr lang="pt-BR" sz="3200" b="0" i="0" u="none" strike="noStrike" baseline="0" dirty="0">
                <a:solidFill>
                  <a:schemeClr val="tx1"/>
                </a:solidFill>
                <a:latin typeface="+mj-lt"/>
              </a:rPr>
              <a:t>Calcular o volume do prisma triangular limitado superiormente por              </a:t>
            </a:r>
            <a:r>
              <a:rPr lang="pt-BR" sz="3200" b="0" i="1" u="none" strike="noStrike" baseline="0" dirty="0">
                <a:solidFill>
                  <a:schemeClr val="tx1"/>
                </a:solidFill>
                <a:latin typeface="+mj-lt"/>
              </a:rPr>
              <a:t>f </a:t>
            </a:r>
            <a:r>
              <a:rPr lang="pt-BR" sz="3200" b="0" i="0" u="none" strike="noStrike" baseline="0" dirty="0">
                <a:solidFill>
                  <a:schemeClr val="tx1"/>
                </a:solidFill>
                <a:latin typeface="+mj-lt"/>
              </a:rPr>
              <a:t>(</a:t>
            </a:r>
            <a:r>
              <a:rPr lang="pt-BR" sz="3200" b="0" i="1" u="none" strike="noStrike" baseline="0" dirty="0">
                <a:solidFill>
                  <a:schemeClr val="tx1"/>
                </a:solidFill>
                <a:latin typeface="+mj-lt"/>
              </a:rPr>
              <a:t>x</a:t>
            </a:r>
            <a:r>
              <a:rPr lang="pt-BR" sz="3200" b="0" i="0" u="none" strike="noStrike" baseline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pt-BR" sz="3200" b="0" i="1" u="none" strike="noStrike" baseline="0" dirty="0">
                <a:solidFill>
                  <a:schemeClr val="tx1"/>
                </a:solidFill>
                <a:latin typeface="+mj-lt"/>
              </a:rPr>
              <a:t>y</a:t>
            </a:r>
            <a:r>
              <a:rPr lang="pt-BR" sz="3200" b="0" i="0" u="none" strike="noStrike" baseline="0" dirty="0">
                <a:solidFill>
                  <a:schemeClr val="tx1"/>
                </a:solidFill>
                <a:latin typeface="+mj-lt"/>
              </a:rPr>
              <a:t>) = 1− </a:t>
            </a:r>
            <a:r>
              <a:rPr lang="pt-BR" sz="3200" b="0" i="1" u="none" strike="noStrike" baseline="0" dirty="0">
                <a:solidFill>
                  <a:schemeClr val="tx1"/>
                </a:solidFill>
                <a:latin typeface="+mj-lt"/>
              </a:rPr>
              <a:t>y </a:t>
            </a:r>
            <a:r>
              <a:rPr lang="pt-BR" sz="3200" b="0" i="0" u="none" strike="noStrike" baseline="0" dirty="0">
                <a:solidFill>
                  <a:schemeClr val="tx1"/>
                </a:solidFill>
                <a:latin typeface="+mj-lt"/>
              </a:rPr>
              <a:t>e inferiormente pela região retangular </a:t>
            </a:r>
            <a:r>
              <a:rPr lang="pt-BR" sz="3200" b="0" i="1" u="none" strike="noStrike" baseline="0" dirty="0">
                <a:solidFill>
                  <a:schemeClr val="tx1"/>
                </a:solidFill>
                <a:latin typeface="+mj-lt"/>
              </a:rPr>
              <a:t>R</a:t>
            </a:r>
            <a:r>
              <a:rPr lang="pt-BR" sz="3200" b="0" i="0" u="none" strike="noStrike" baseline="0" dirty="0">
                <a:solidFill>
                  <a:schemeClr val="tx1"/>
                </a:solidFill>
                <a:latin typeface="+mj-lt"/>
              </a:rPr>
              <a:t>= [0,1]×[0,1] .</a:t>
            </a:r>
          </a:p>
        </p:txBody>
      </p:sp>
    </p:spTree>
    <p:extLst>
      <p:ext uri="{BB962C8B-B14F-4D97-AF65-F5344CB8AC3E}">
        <p14:creationId xmlns:p14="http://schemas.microsoft.com/office/powerpoint/2010/main" val="234053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64477" y="173006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FF0000"/>
                </a:solidFill>
                <a:highlight>
                  <a:srgbClr val="FFFFFF"/>
                </a:highlight>
              </a:rPr>
              <a:t>Integral Tripla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364477" y="826789"/>
            <a:ext cx="82192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2800" dirty="0">
                <a:latin typeface="+mj-lt"/>
              </a:rPr>
              <a:t>Maneira de integrar em uma região tridimensional. </a:t>
            </a:r>
            <a:r>
              <a:rPr lang="pt-BR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Uma </a:t>
            </a:r>
            <a:r>
              <a:rPr lang="pt-BR" sz="2800" b="0" i="0" dirty="0">
                <a:solidFill>
                  <a:schemeClr val="tx1"/>
                </a:solidFill>
                <a:effectLst/>
                <a:latin typeface="+mj-lt"/>
              </a:rPr>
              <a:t>integral tripla de </a:t>
            </a:r>
            <a:r>
              <a:rPr lang="pt-BR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uma função f(</a:t>
            </a:r>
            <a:r>
              <a:rPr lang="pt-BR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x,y,z</a:t>
            </a:r>
            <a:r>
              <a:rPr lang="pt-BR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) é definida num sólido fechado do sistema de coordenadas </a:t>
            </a:r>
            <a:r>
              <a:rPr lang="pt-BR" sz="28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xyz</a:t>
            </a:r>
            <a:r>
              <a:rPr lang="pt-BR" sz="28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311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247879" y="176270"/>
            <a:ext cx="8648241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000" b="1" i="0" u="none" strike="noStrike" baseline="0" dirty="0">
                <a:solidFill>
                  <a:srgbClr val="FF0000"/>
                </a:solidFill>
                <a:latin typeface="+mj-lt"/>
              </a:rPr>
              <a:t>Exemplo 3: </a:t>
            </a:r>
            <a:r>
              <a:rPr lang="pt-BR" sz="3000" b="0" i="0" u="none" strike="noStrike" baseline="0" dirty="0">
                <a:latin typeface="+mj-lt"/>
              </a:rPr>
              <a:t>Calcular </a:t>
            </a:r>
            <a:r>
              <a:rPr lang="pt-BR" sz="2800" b="0" i="0" u="none" strike="noStrike" baseline="0" dirty="0">
                <a:solidFill>
                  <a:schemeClr val="tx1"/>
                </a:solidFill>
                <a:latin typeface="+mj-lt"/>
              </a:rPr>
              <a:t>o volume do </a:t>
            </a:r>
            <a:r>
              <a:rPr lang="pt-BR" sz="2800" dirty="0">
                <a:latin typeface="+mj-lt"/>
              </a:rPr>
              <a:t>sólido delimitado </a:t>
            </a:r>
            <a:r>
              <a:rPr lang="pt-BR" sz="2800" b="0" i="0" u="none" strike="noStrike" baseline="0" dirty="0">
                <a:solidFill>
                  <a:schemeClr val="tx1"/>
                </a:solidFill>
                <a:latin typeface="+mj-lt"/>
              </a:rPr>
              <a:t>superiormente por f</a:t>
            </a:r>
            <a:r>
              <a:rPr lang="pt-BR" sz="2800" b="0" i="1" u="none" strike="noStrike" baseline="0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sz="2800" b="0" i="0" u="none" strike="noStrike" baseline="0" dirty="0">
                <a:solidFill>
                  <a:schemeClr val="tx1"/>
                </a:solidFill>
                <a:latin typeface="+mj-lt"/>
              </a:rPr>
              <a:t>(</a:t>
            </a:r>
            <a:r>
              <a:rPr lang="pt-BR" sz="2800" b="0" i="1" u="none" strike="noStrike" baseline="0" dirty="0">
                <a:solidFill>
                  <a:schemeClr val="tx1"/>
                </a:solidFill>
                <a:latin typeface="+mj-lt"/>
              </a:rPr>
              <a:t>x</a:t>
            </a:r>
            <a:r>
              <a:rPr lang="pt-BR" sz="2800" b="0" i="0" u="none" strike="noStrike" baseline="0" dirty="0">
                <a:solidFill>
                  <a:schemeClr val="tx1"/>
                </a:solidFill>
                <a:latin typeface="+mj-lt"/>
              </a:rPr>
              <a:t>, </a:t>
            </a:r>
            <a:r>
              <a:rPr lang="pt-BR" sz="2800" b="0" i="1" u="none" strike="noStrike" baseline="0" dirty="0">
                <a:solidFill>
                  <a:schemeClr val="tx1"/>
                </a:solidFill>
                <a:latin typeface="+mj-lt"/>
              </a:rPr>
              <a:t>y, z</a:t>
            </a:r>
            <a:r>
              <a:rPr lang="pt-BR" sz="2800" b="0" i="0" u="none" strike="noStrike" baseline="0" dirty="0">
                <a:solidFill>
                  <a:schemeClr val="tx1"/>
                </a:solidFill>
                <a:latin typeface="+mj-lt"/>
              </a:rPr>
              <a:t>) = </a:t>
            </a:r>
            <a:r>
              <a:rPr lang="pt-BR" sz="2800" b="0" i="1" u="none" strike="noStrike" baseline="0" dirty="0">
                <a:latin typeface="+mj-lt"/>
              </a:rPr>
              <a:t>x</a:t>
            </a:r>
            <a:r>
              <a:rPr lang="pt-BR" sz="2800" b="0" i="0" u="none" strike="noStrike" baseline="30000" dirty="0">
                <a:latin typeface="+mj-lt"/>
              </a:rPr>
              <a:t>2 </a:t>
            </a:r>
            <a:r>
              <a:rPr lang="pt-BR" sz="2800" dirty="0">
                <a:solidFill>
                  <a:schemeClr val="tx1"/>
                </a:solidFill>
                <a:latin typeface="+mj-lt"/>
              </a:rPr>
              <a:t>+</a:t>
            </a:r>
            <a:r>
              <a:rPr lang="pt-BR" sz="2800" b="0" i="1" u="none" strike="noStrike" baseline="0" dirty="0">
                <a:latin typeface="+mj-lt"/>
              </a:rPr>
              <a:t> y</a:t>
            </a:r>
            <a:r>
              <a:rPr lang="pt-BR" sz="2800" b="0" i="0" u="none" strike="noStrike" baseline="30000" dirty="0">
                <a:latin typeface="+mj-lt"/>
              </a:rPr>
              <a:t>2 </a:t>
            </a:r>
            <a:r>
              <a:rPr lang="pt-BR" sz="2800" dirty="0">
                <a:solidFill>
                  <a:schemeClr val="tx1"/>
                </a:solidFill>
                <a:latin typeface="+mj-lt"/>
              </a:rPr>
              <a:t>+</a:t>
            </a:r>
            <a:r>
              <a:rPr lang="pt-BR" sz="2800" b="0" i="1" u="none" strike="noStrike" baseline="0" dirty="0">
                <a:latin typeface="+mj-lt"/>
              </a:rPr>
              <a:t> z</a:t>
            </a:r>
            <a:r>
              <a:rPr lang="pt-BR" sz="2800" b="0" i="0" u="none" strike="noStrike" baseline="30000" dirty="0">
                <a:latin typeface="+mj-lt"/>
              </a:rPr>
              <a:t>2</a:t>
            </a:r>
            <a:r>
              <a:rPr lang="pt-BR" sz="2800" b="0" i="0" u="none" strike="noStrike" baseline="0" dirty="0">
                <a:solidFill>
                  <a:schemeClr val="tx1"/>
                </a:solidFill>
                <a:latin typeface="+mj-lt"/>
              </a:rPr>
              <a:t> e inferiormente pela região </a:t>
            </a:r>
            <a:r>
              <a:rPr lang="pt-BR" sz="2800" b="0" i="1" u="none" strike="noStrike" baseline="0" dirty="0">
                <a:solidFill>
                  <a:schemeClr val="tx1"/>
                </a:solidFill>
                <a:latin typeface="+mj-lt"/>
              </a:rPr>
              <a:t>R</a:t>
            </a:r>
            <a:r>
              <a:rPr lang="pt-BR" sz="2800" b="0" i="0" u="none" strike="noStrike" baseline="0" dirty="0">
                <a:solidFill>
                  <a:schemeClr val="tx1"/>
                </a:solidFill>
                <a:latin typeface="+mj-lt"/>
              </a:rPr>
              <a:t>= [0,1]×[0,1]x[0,1].</a:t>
            </a:r>
            <a:endParaRPr lang="pt-BR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279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247879" y="176270"/>
            <a:ext cx="864824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000" b="1" i="0" u="none" strike="noStrike" baseline="0" dirty="0">
                <a:solidFill>
                  <a:srgbClr val="FF0000"/>
                </a:solidFill>
                <a:latin typeface="+mj-lt"/>
              </a:rPr>
              <a:t>Exemplo 4: </a:t>
            </a:r>
            <a:r>
              <a:rPr lang="pt-BR" sz="3000" b="0" i="0" u="none" strike="noStrike" baseline="0" dirty="0">
                <a:latin typeface="+mj-lt"/>
              </a:rPr>
              <a:t>Calcular o volume do sólido delimitado pelas superfícies de equações </a:t>
            </a:r>
            <a:r>
              <a:rPr lang="pt-BR" sz="3000" b="0" i="1" u="none" strike="noStrike" baseline="0" dirty="0">
                <a:latin typeface="+mj-lt"/>
              </a:rPr>
              <a:t>z</a:t>
            </a:r>
            <a:r>
              <a:rPr lang="pt-BR" sz="3000" b="0" i="0" u="none" strike="noStrike" baseline="0" dirty="0">
                <a:latin typeface="+mj-lt"/>
              </a:rPr>
              <a:t>=9−</a:t>
            </a:r>
            <a:r>
              <a:rPr lang="pt-BR" sz="3000" b="0" i="1" u="none" strike="noStrike" baseline="0" dirty="0">
                <a:latin typeface="+mj-lt"/>
              </a:rPr>
              <a:t>x</a:t>
            </a:r>
            <a:r>
              <a:rPr lang="pt-BR" sz="3000" b="0" i="0" u="none" strike="noStrike" baseline="30000" dirty="0">
                <a:latin typeface="+mj-lt"/>
              </a:rPr>
              <a:t>2</a:t>
            </a:r>
            <a:r>
              <a:rPr lang="pt-BR" sz="3000" b="0" i="0" u="none" strike="noStrike" baseline="0" dirty="0">
                <a:latin typeface="+mj-lt"/>
              </a:rPr>
              <a:t>, </a:t>
            </a:r>
            <a:r>
              <a:rPr lang="pt-BR" sz="3000" b="0" i="1" u="none" strike="noStrike" baseline="0" dirty="0">
                <a:latin typeface="+mj-lt"/>
              </a:rPr>
              <a:t>z </a:t>
            </a:r>
            <a:r>
              <a:rPr lang="pt-BR" sz="3000" b="0" i="0" u="none" strike="noStrike" baseline="0" dirty="0">
                <a:latin typeface="+mj-lt"/>
              </a:rPr>
              <a:t>= 4 − </a:t>
            </a:r>
            <a:r>
              <a:rPr lang="pt-BR" sz="3000" b="0" i="1" u="none" strike="noStrike" baseline="0" dirty="0">
                <a:latin typeface="+mj-lt"/>
              </a:rPr>
              <a:t>y </a:t>
            </a:r>
            <a:r>
              <a:rPr lang="pt-BR" sz="3000" b="0" i="0" u="none" strike="noStrike" baseline="0" dirty="0">
                <a:latin typeface="+mj-lt"/>
              </a:rPr>
              <a:t>, </a:t>
            </a:r>
            <a:r>
              <a:rPr lang="pt-BR" sz="3000" b="0" i="1" u="none" strike="noStrike" baseline="0" dirty="0">
                <a:latin typeface="+mj-lt"/>
              </a:rPr>
              <a:t>y </a:t>
            </a:r>
            <a:r>
              <a:rPr lang="pt-BR" sz="3000" b="0" i="0" u="none" strike="noStrike" baseline="0" dirty="0">
                <a:latin typeface="+mj-lt"/>
              </a:rPr>
              <a:t>= 0 e </a:t>
            </a:r>
            <a:r>
              <a:rPr lang="pt-BR" sz="3000" b="0" i="1" u="none" strike="noStrike" baseline="0" dirty="0">
                <a:latin typeface="+mj-lt"/>
              </a:rPr>
              <a:t>y </a:t>
            </a:r>
            <a:r>
              <a:rPr lang="pt-BR" sz="3000" b="0" i="0" u="none" strike="noStrike" baseline="0" dirty="0">
                <a:latin typeface="+mj-lt"/>
              </a:rPr>
              <a:t>= 4.</a:t>
            </a:r>
            <a:endParaRPr lang="pt-BR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5712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270</Words>
  <Application>Microsoft Office PowerPoint</Application>
  <PresentationFormat>Apresentação na tela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TimesNewRomanPSMT</vt:lpstr>
      <vt:lpstr>Simple Light</vt:lpstr>
      <vt:lpstr>INTEGRAL MÚLTIPLA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</dc:title>
  <cp:lastModifiedBy>LUCIANO GALDINO</cp:lastModifiedBy>
  <cp:revision>69</cp:revision>
  <dcterms:modified xsi:type="dcterms:W3CDTF">2024-05-03T15:23:34Z</dcterms:modified>
</cp:coreProperties>
</file>