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1"/>
  </p:notesMasterIdLst>
  <p:sldIdLst>
    <p:sldId id="294" r:id="rId2"/>
    <p:sldId id="265" r:id="rId3"/>
    <p:sldId id="267" r:id="rId4"/>
    <p:sldId id="266" r:id="rId5"/>
    <p:sldId id="563" r:id="rId6"/>
    <p:sldId id="268" r:id="rId7"/>
    <p:sldId id="269" r:id="rId8"/>
    <p:sldId id="270" r:id="rId9"/>
    <p:sldId id="271" r:id="rId10"/>
    <p:sldId id="272" r:id="rId11"/>
    <p:sldId id="565" r:id="rId12"/>
    <p:sldId id="564" r:id="rId13"/>
    <p:sldId id="274" r:id="rId14"/>
    <p:sldId id="275" r:id="rId15"/>
    <p:sldId id="566" r:id="rId16"/>
    <p:sldId id="561" r:id="rId17"/>
    <p:sldId id="567" r:id="rId18"/>
    <p:sldId id="362" r:id="rId19"/>
    <p:sldId id="32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45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3E8C-F892-4084-B8DB-C2A70542D1A9}" type="datetimeFigureOut">
              <a:rPr lang="pt-BR" smtClean="0"/>
              <a:t>19/05/2024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B04F-7FFE-40CC-BCE1-84915818F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2976-B9DB-280D-CADC-53E457EE8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AA9C91-1161-1E32-1424-88D7AF692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EA0CA7-851F-3B97-BD32-213D11143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90379B-8DDD-2D66-7703-B842C5F97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8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2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8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35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8404" y="630890"/>
            <a:ext cx="604012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ts val="1810"/>
              </a:lnSpc>
            </a:pPr>
            <a:fld id="{81D60167-4931-47E6-BA6A-407CBD079E47}" type="slidenum">
              <a:rPr lang="pt-BR" spc="-50" smtClean="0"/>
              <a:pPr marL="153670">
                <a:lnSpc>
                  <a:spcPts val="1810"/>
                </a:lnSpc>
              </a:pPr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9925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3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5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8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7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7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  <p:sldLayoutId id="2147483752" r:id="rId12"/>
    <p:sldLayoutId id="214748375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52167"/>
            <a:ext cx="11588600" cy="6272437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6" y="1233383"/>
            <a:ext cx="4269268" cy="114843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5CF21A-FC13-1282-0775-33F185412BD8}"/>
              </a:ext>
            </a:extLst>
          </p:cNvPr>
          <p:cNvSpPr txBox="1"/>
          <p:nvPr/>
        </p:nvSpPr>
        <p:spPr>
          <a:xfrm flipH="1">
            <a:off x="1334180" y="3147966"/>
            <a:ext cx="97150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Engenharia de Software</a:t>
            </a:r>
          </a:p>
          <a:p>
            <a:pPr algn="ctr"/>
            <a:r>
              <a:rPr lang="pt-BR" sz="4000" dirty="0" err="1">
                <a:solidFill>
                  <a:schemeClr val="bg1"/>
                </a:solidFill>
              </a:rPr>
              <a:t>Computational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Thinking</a:t>
            </a:r>
            <a:r>
              <a:rPr lang="pt-BR" sz="4000" dirty="0">
                <a:solidFill>
                  <a:schemeClr val="bg1"/>
                </a:solidFill>
              </a:rPr>
              <a:t> </a:t>
            </a:r>
            <a:r>
              <a:rPr lang="pt-BR" sz="4000" dirty="0" err="1">
                <a:solidFill>
                  <a:schemeClr val="bg1"/>
                </a:solidFill>
              </a:rPr>
              <a:t>with</a:t>
            </a:r>
            <a:r>
              <a:rPr lang="pt-BR" sz="4000" dirty="0">
                <a:solidFill>
                  <a:schemeClr val="bg1"/>
                </a:solidFill>
              </a:rPr>
              <a:t> Python</a:t>
            </a:r>
          </a:p>
          <a:p>
            <a:pPr algn="ctr"/>
            <a:r>
              <a:rPr lang="pt-BR" sz="4000" dirty="0">
                <a:solidFill>
                  <a:schemeClr val="bg1"/>
                </a:solidFill>
              </a:rPr>
              <a:t>Aula 15 – Busca linear, Busca binária, largura </a:t>
            </a:r>
          </a:p>
          <a:p>
            <a:pPr algn="ctr"/>
            <a:r>
              <a:rPr lang="pt-BR" sz="4000" dirty="0">
                <a:solidFill>
                  <a:schemeClr val="bg1"/>
                </a:solidFill>
              </a:rPr>
              <a:t>e profundidade</a:t>
            </a:r>
          </a:p>
          <a:p>
            <a:pPr algn="ctr"/>
            <a:endParaRPr lang="pt-BR" sz="4000" dirty="0">
              <a:solidFill>
                <a:schemeClr val="bg1"/>
              </a:solidFill>
            </a:endParaRP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Prof. Dr. Francisco Elânio</a:t>
            </a:r>
          </a:p>
        </p:txBody>
      </p:sp>
    </p:spTree>
    <p:extLst>
      <p:ext uri="{BB962C8B-B14F-4D97-AF65-F5344CB8AC3E}">
        <p14:creationId xmlns:p14="http://schemas.microsoft.com/office/powerpoint/2010/main" val="196077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8E973AC3-7DC0-EBAB-495F-1EE2A188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1FFF8B93-4273-F163-D8EB-0726D82C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743" y="176683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Algoritmo - Busca em largura (4-4)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8131" y="1297736"/>
            <a:ext cx="9487624" cy="4062266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dirty="0"/>
              <a:t>Comece colocando qualquer um dos vértices do gráfico no final de uma fila.</a:t>
            </a:r>
          </a:p>
          <a:p>
            <a:r>
              <a:rPr dirty="0"/>
              <a:t>Pegue o item da frente da fila e adicione-o à lista de visitados.</a:t>
            </a:r>
          </a:p>
          <a:p>
            <a:r>
              <a:rPr dirty="0"/>
              <a:t>Crie uma lista dos nós adjacentes desse vértice. Adicione os</a:t>
            </a:r>
          </a:p>
          <a:p>
            <a:r>
              <a:rPr dirty="0"/>
              <a:t>que não estão na lista de visitados ao final da fila.</a:t>
            </a:r>
          </a:p>
          <a:p>
            <a:r>
              <a:rPr dirty="0"/>
              <a:t>Continue repetindo as etapas 2 e 3 até que a fila esteja vazia.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49A4-EA32-E3EB-CE54-F354305A7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CF2325D1-C699-5894-D5D9-3F23AB3F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8CE64C23-B7FC-8758-4A3A-D273D5620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0A02F826-36F9-C9DD-CAC9-6BD3EB483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2743" y="176683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Algoritmo - Busca em largura (4-4)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0F32FB-D74A-D371-FA3D-111542AF0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1" t="11780" r="12604" b="25418"/>
          <a:stretch/>
        </p:blipFill>
        <p:spPr bwMode="auto">
          <a:xfrm>
            <a:off x="814252" y="2061853"/>
            <a:ext cx="4415245" cy="31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B1BFDA7-549E-E150-CC8A-99C9D4CDA2D3}"/>
              </a:ext>
            </a:extLst>
          </p:cNvPr>
          <p:cNvSpPr txBox="1"/>
          <p:nvPr/>
        </p:nvSpPr>
        <p:spPr>
          <a:xfrm>
            <a:off x="5794300" y="1565464"/>
            <a:ext cx="6096000" cy="4747646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sz="2400" dirty="0" err="1"/>
              <a:t>from</a:t>
            </a:r>
            <a:r>
              <a:rPr lang="pt-BR" sz="2400" dirty="0"/>
              <a:t> PIL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Image</a:t>
            </a:r>
            <a:endParaRPr lang="pt-BR" sz="2400" dirty="0"/>
          </a:p>
          <a:p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matplotlib.pyplot</a:t>
            </a:r>
            <a:r>
              <a:rPr lang="pt-BR" sz="2400" dirty="0"/>
              <a:t> as </a:t>
            </a:r>
            <a:r>
              <a:rPr lang="pt-BR" sz="2400" dirty="0" err="1"/>
              <a:t>plt</a:t>
            </a:r>
            <a:endParaRPr lang="pt-BR" sz="2400" dirty="0"/>
          </a:p>
          <a:p>
            <a:r>
              <a:rPr lang="pt-BR" sz="2400" dirty="0" err="1"/>
              <a:t>image</a:t>
            </a:r>
            <a:r>
              <a:rPr lang="pt-BR" sz="2400" dirty="0"/>
              <a:t> = </a:t>
            </a:r>
            <a:r>
              <a:rPr lang="pt-BR" sz="2400" dirty="0" err="1"/>
              <a:t>Image.open</a:t>
            </a:r>
            <a:r>
              <a:rPr lang="pt-BR" sz="2400" dirty="0"/>
              <a:t>('/</a:t>
            </a:r>
            <a:r>
              <a:rPr lang="pt-BR" sz="2400" dirty="0" err="1"/>
              <a:t>content</a:t>
            </a:r>
            <a:r>
              <a:rPr lang="pt-BR" sz="2400" dirty="0"/>
              <a:t>/drive/</a:t>
            </a:r>
            <a:r>
              <a:rPr lang="pt-BR" sz="2400" dirty="0" err="1"/>
              <a:t>MyDrive</a:t>
            </a:r>
            <a:r>
              <a:rPr lang="pt-BR" sz="2400" dirty="0"/>
              <a:t>/</a:t>
            </a:r>
            <a:r>
              <a:rPr lang="pt-BR" sz="2400" dirty="0" err="1"/>
              <a:t>inteligencia</a:t>
            </a:r>
            <a:r>
              <a:rPr lang="pt-BR" sz="2400" dirty="0"/>
              <a:t> computacional/download.png')</a:t>
            </a:r>
          </a:p>
          <a:p>
            <a:r>
              <a:rPr lang="pt-BR" sz="2400" dirty="0" err="1"/>
              <a:t>plt.imshow</a:t>
            </a:r>
            <a:r>
              <a:rPr lang="pt-BR" sz="2400" dirty="0"/>
              <a:t>(</a:t>
            </a:r>
            <a:r>
              <a:rPr lang="pt-BR" sz="2400" dirty="0" err="1"/>
              <a:t>image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plt.axis</a:t>
            </a:r>
            <a:r>
              <a:rPr lang="pt-BR" sz="2400" dirty="0"/>
              <a:t>('off’)</a:t>
            </a:r>
          </a:p>
          <a:p>
            <a:r>
              <a:rPr lang="pt-BR" sz="2400" dirty="0" err="1"/>
              <a:t>plt.show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430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268A-C0D7-AA0A-A180-87D12ADBA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AC18D562-2DBA-8B37-D91F-01AB9B85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7A3E8584-7426-366D-BFC9-F8E649AC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C57664B-8A99-FD95-401A-EDBDEF1A1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2743" y="176683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</a:t>
            </a:r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sz="40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</a:t>
            </a:r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Profundidade</a:t>
            </a:r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 Python</a:t>
            </a:r>
            <a:endParaRPr sz="4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CFD7D7-6216-E821-625B-532482A466B2}"/>
              </a:ext>
            </a:extLst>
          </p:cNvPr>
          <p:cNvSpPr txBox="1"/>
          <p:nvPr/>
        </p:nvSpPr>
        <p:spPr>
          <a:xfrm>
            <a:off x="1463072" y="2162814"/>
            <a:ext cx="22555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D4D4D4"/>
                </a:solidFill>
                <a:effectLst/>
              </a:rPr>
              <a:t>grafico = </a:t>
            </a:r>
            <a:r>
              <a:rPr lang="it-IT" b="0" dirty="0">
                <a:solidFill>
                  <a:srgbClr val="DCDCDC"/>
                </a:solidFill>
                <a:effectLst/>
              </a:rPr>
              <a:t>{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CE9178"/>
                </a:solidFill>
                <a:effectLst/>
              </a:rPr>
              <a:t>'5'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: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</a:rPr>
              <a:t>'3'</a:t>
            </a:r>
            <a:r>
              <a:rPr lang="it-IT" b="0" dirty="0">
                <a:solidFill>
                  <a:srgbClr val="DCDCDC"/>
                </a:solidFill>
                <a:effectLst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CE9178"/>
                </a:solidFill>
                <a:effectLst/>
              </a:rPr>
              <a:t>'7'</a:t>
            </a:r>
            <a:r>
              <a:rPr lang="it-IT" b="0" dirty="0">
                <a:solidFill>
                  <a:srgbClr val="DCDCDC"/>
                </a:solidFill>
                <a:effectLst/>
              </a:rPr>
              <a:t>],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CE9178"/>
                </a:solidFill>
                <a:effectLst/>
              </a:rPr>
              <a:t>'3'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: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</a:rPr>
              <a:t>'2'</a:t>
            </a:r>
            <a:r>
              <a:rPr lang="it-IT" b="0" dirty="0">
                <a:solidFill>
                  <a:srgbClr val="DCDCDC"/>
                </a:solidFill>
                <a:effectLst/>
              </a:rPr>
              <a:t>,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CE9178"/>
                </a:solidFill>
                <a:effectLst/>
              </a:rPr>
              <a:t>'4'</a:t>
            </a:r>
            <a:r>
              <a:rPr lang="it-IT" b="0" dirty="0">
                <a:solidFill>
                  <a:srgbClr val="DCDCDC"/>
                </a:solidFill>
                <a:effectLst/>
              </a:rPr>
              <a:t>],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CE9178"/>
                </a:solidFill>
                <a:effectLst/>
              </a:rPr>
              <a:t>'7'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: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</a:rPr>
              <a:t>'8'</a:t>
            </a:r>
            <a:r>
              <a:rPr lang="it-IT" b="0" dirty="0">
                <a:solidFill>
                  <a:srgbClr val="DCDCDC"/>
                </a:solidFill>
                <a:effectLst/>
              </a:rPr>
              <a:t>],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CE9178"/>
                </a:solidFill>
                <a:effectLst/>
              </a:rPr>
              <a:t>'2'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: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[],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CE9178"/>
                </a:solidFill>
                <a:effectLst/>
              </a:rPr>
              <a:t>'4'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: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</a:rPr>
              <a:t>'8'</a:t>
            </a:r>
            <a:r>
              <a:rPr lang="it-IT" b="0" dirty="0">
                <a:solidFill>
                  <a:srgbClr val="DCDCDC"/>
                </a:solidFill>
                <a:effectLst/>
              </a:rPr>
              <a:t>],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b="0" dirty="0">
                <a:solidFill>
                  <a:srgbClr val="CE9178"/>
                </a:solidFill>
                <a:effectLst/>
              </a:rPr>
              <a:t>'8'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:</a:t>
            </a:r>
            <a:r>
              <a:rPr lang="it-IT" b="0" dirty="0">
                <a:solidFill>
                  <a:srgbClr val="D4D4D4"/>
                </a:solidFill>
                <a:effectLst/>
              </a:rPr>
              <a:t> </a:t>
            </a:r>
            <a:r>
              <a:rPr lang="it-IT" b="0" dirty="0">
                <a:solidFill>
                  <a:srgbClr val="DCDCDC"/>
                </a:solidFill>
                <a:effectLst/>
              </a:rPr>
              <a:t>[],</a:t>
            </a:r>
            <a:endParaRPr lang="it-IT" b="0" dirty="0">
              <a:solidFill>
                <a:srgbClr val="D4D4D4"/>
              </a:solidFill>
              <a:effectLst/>
            </a:endParaRPr>
          </a:p>
          <a:p>
            <a:r>
              <a:rPr lang="it-IT" b="0" dirty="0">
                <a:solidFill>
                  <a:srgbClr val="DCDCDC"/>
                </a:solidFill>
                <a:effectLst/>
              </a:rPr>
              <a:t>}</a:t>
            </a:r>
            <a:endParaRPr lang="it-IT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142436-DB7C-28CB-DDBB-636B38055BE5}"/>
              </a:ext>
            </a:extLst>
          </p:cNvPr>
          <p:cNvSpPr txBox="1"/>
          <p:nvPr/>
        </p:nvSpPr>
        <p:spPr>
          <a:xfrm>
            <a:off x="4014652" y="948690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</a:rPr>
              <a:t>def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</a:rPr>
              <a:t>bfs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</a:rPr>
              <a:t>grafico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inicio</a:t>
            </a:r>
            <a:r>
              <a:rPr lang="pt-BR" b="0" dirty="0">
                <a:solidFill>
                  <a:srgbClr val="D4D4D4"/>
                </a:solidFill>
                <a:effectLst/>
              </a:rPr>
              <a:t>)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visitados = </a:t>
            </a:r>
            <a:r>
              <a:rPr lang="pt-BR" b="0" dirty="0">
                <a:solidFill>
                  <a:srgbClr val="4EC9B0"/>
                </a:solidFill>
                <a:effectLst/>
              </a:rPr>
              <a:t>set</a:t>
            </a:r>
            <a:r>
              <a:rPr lang="pt-BR" b="0" dirty="0">
                <a:solidFill>
                  <a:srgbClr val="DCDCDC"/>
                </a:solidFill>
                <a:effectLst/>
              </a:rPr>
              <a:t>()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6AA94F"/>
                </a:solidFill>
                <a:effectLst/>
              </a:rPr>
              <a:t># Conjunto para armazenar nós visitados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fila = </a:t>
            </a:r>
            <a:r>
              <a:rPr lang="pt-BR" b="0" dirty="0">
                <a:solidFill>
                  <a:srgbClr val="DCDCDC"/>
                </a:solidFill>
                <a:effectLst/>
              </a:rPr>
              <a:t>[]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6AA94F"/>
                </a:solidFill>
                <a:effectLst/>
              </a:rPr>
              <a:t># Fila para armazenar os nós a serem visitados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fila.append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inicio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6AA94F"/>
                </a:solidFill>
                <a:effectLst/>
              </a:rPr>
              <a:t># Adiciona o nó inicial à fila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visitados.add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inicio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6AA94F"/>
                </a:solidFill>
                <a:effectLst/>
              </a:rPr>
              <a:t># Marca o nó inicial como visitado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</a:rPr>
              <a:t> fila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</a:t>
            </a:r>
            <a:r>
              <a:rPr lang="pt-BR" b="0" dirty="0">
                <a:solidFill>
                  <a:srgbClr val="6AA94F"/>
                </a:solidFill>
                <a:effectLst/>
              </a:rPr>
              <a:t># Remove o primeiro nó da fila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no_atual</a:t>
            </a:r>
            <a:r>
              <a:rPr lang="pt-BR" b="0" dirty="0">
                <a:solidFill>
                  <a:srgbClr val="D4D4D4"/>
                </a:solidFill>
                <a:effectLst/>
              </a:rPr>
              <a:t> =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fila.pop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</a:rPr>
              <a:t>0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no_atual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6AA94F"/>
                </a:solidFill>
                <a:effectLst/>
              </a:rPr>
              <a:t># Imprime o nó atual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</a:t>
            </a: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</a:t>
            </a:r>
            <a:r>
              <a:rPr lang="pt-BR" b="0" dirty="0">
                <a:solidFill>
                  <a:srgbClr val="6AA94F"/>
                </a:solidFill>
                <a:effectLst/>
              </a:rPr>
              <a:t># Itera sobre os vizinhos do nó atual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</a:rPr>
              <a:t> vizinho </a:t>
            </a:r>
            <a:r>
              <a:rPr lang="pt-BR" b="0" dirty="0">
                <a:solidFill>
                  <a:srgbClr val="82C6FF"/>
                </a:solidFill>
                <a:effectLst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grafico</a:t>
            </a:r>
            <a:r>
              <a:rPr lang="pt-BR" b="0" dirty="0">
                <a:solidFill>
                  <a:srgbClr val="DCDCDC"/>
                </a:solidFill>
                <a:effectLst/>
              </a:rPr>
              <a:t>[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no_atual</a:t>
            </a:r>
            <a:r>
              <a:rPr lang="pt-BR" b="0" dirty="0">
                <a:solidFill>
                  <a:srgbClr val="DCDCDC"/>
                </a:solidFill>
                <a:effectLst/>
              </a:rPr>
              <a:t>]: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  </a:t>
            </a:r>
            <a:r>
              <a:rPr lang="pt-BR" b="0" dirty="0">
                <a:solidFill>
                  <a:srgbClr val="6AA94F"/>
                </a:solidFill>
                <a:effectLst/>
              </a:rPr>
              <a:t># Verifica se o vizinho ainda não foi visitado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  </a:t>
            </a:r>
            <a:r>
              <a:rPr lang="pt-BR" b="0" dirty="0" err="1">
                <a:solidFill>
                  <a:srgbClr val="C586C0"/>
                </a:solidFill>
                <a:effectLst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</a:rPr>
              <a:t> vizinho </a:t>
            </a:r>
            <a:r>
              <a:rPr lang="pt-BR" b="0" dirty="0" err="1">
                <a:solidFill>
                  <a:srgbClr val="82C6FF"/>
                </a:solidFill>
                <a:effectLst/>
              </a:rPr>
              <a:t>not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82C6FF"/>
                </a:solidFill>
                <a:effectLst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</a:rPr>
              <a:t> visitados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fila.append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vizinho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6AA94F"/>
                </a:solidFill>
                <a:effectLst/>
              </a:rPr>
              <a:t># Adiciona o vizinho à fila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visitados.add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vizinho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6AA94F"/>
                </a:solidFill>
                <a:effectLst/>
              </a:rPr>
              <a:t># Marca o vizinho como visitado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</a:rPr>
            </a:br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</a:rPr>
              <a:t>"Resultado da pesquisa em largura será:"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 err="1">
                <a:solidFill>
                  <a:srgbClr val="D4D4D4"/>
                </a:solidFill>
                <a:effectLst/>
              </a:rPr>
              <a:t>bfs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grafico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</a:rPr>
              <a:t>'5'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6AA94F"/>
                </a:solidFill>
                <a:effectLst/>
              </a:rPr>
              <a:t># Inicia a busca em largura a partir do nó '5'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11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>
            <a:extLst>
              <a:ext uri="{FF2B5EF4-FFF2-40B4-BE49-F238E27FC236}">
                <a16:creationId xmlns:a16="http://schemas.microsoft.com/office/drawing/2014/main" id="{BC93A405-B801-83A1-DD54-2695BA99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E59BAEF1-F6D4-5FCB-D471-8E2D0311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75938" y="121212"/>
            <a:ext cx="604012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 em profundidade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1449" y="1354329"/>
            <a:ext cx="9401452" cy="1549783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dirty="0"/>
              <a:t>O algoritmo de busca em profundidade visita a raiz, depois a subárvore esquerda e depois a subárvore direita. Além disso, visita cada ramo da árvore.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62341" y="3045468"/>
            <a:ext cx="4942332" cy="35600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041582" y="6512381"/>
            <a:ext cx="780010" cy="23403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pPr marL="38100">
                <a:lnSpc>
                  <a:spcPts val="1810"/>
                </a:lnSpc>
              </a:pPr>
              <a:t>13</a:t>
            </a:fld>
            <a:endParaRPr spc="-25" dirty="0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98BFCB45-9380-1952-245F-E65656A7CCCE}"/>
              </a:ext>
            </a:extLst>
          </p:cNvPr>
          <p:cNvSpPr txBox="1"/>
          <p:nvPr/>
        </p:nvSpPr>
        <p:spPr>
          <a:xfrm>
            <a:off x="8954969" y="6466631"/>
            <a:ext cx="2431760" cy="325538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sz="1400" dirty="0"/>
              <a:t>Fonte:</a:t>
            </a:r>
            <a:r>
              <a:rPr lang="pt-BR" sz="1400" dirty="0"/>
              <a:t> </a:t>
            </a:r>
            <a:r>
              <a:rPr sz="1400" dirty="0"/>
              <a:t>python.plainenglish.io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5A7E625F-1617-7B37-5116-0E39F9BD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56BE1867-A0B9-54B8-EF39-9E68B556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9828" y="11761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Algoritmo - Busca em profundidade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70366" y="6640931"/>
            <a:ext cx="320928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ts val="1810"/>
              </a:lnSpc>
            </a:pPr>
            <a:fld id="{81D60167-4931-47E6-BA6A-407CBD079E47}" type="slidenum">
              <a:rPr lang="pt-BR" spc="-50" smtClean="0"/>
              <a:pPr marL="153670">
                <a:lnSpc>
                  <a:spcPts val="1810"/>
                </a:lnSpc>
              </a:pPr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15804" y="1133193"/>
            <a:ext cx="9792424" cy="4062266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dirty="0"/>
              <a:t>Comece colocando qualquer um dos vértices do gráfico no topo de uma pilha .</a:t>
            </a:r>
          </a:p>
          <a:p>
            <a:r>
              <a:rPr lang="pt-BR" dirty="0"/>
              <a:t>Pegue o item do topo e adicione-o à lista de visitados.</a:t>
            </a:r>
          </a:p>
          <a:p>
            <a:r>
              <a:rPr lang="pt-BR" dirty="0"/>
              <a:t>Crie uma lista dos nós adjacentes desse vértice. Adicione os</a:t>
            </a:r>
          </a:p>
          <a:p>
            <a:r>
              <a:rPr lang="pt-BR" dirty="0"/>
              <a:t>que não estão na lista visitada ao topo da pilha.</a:t>
            </a:r>
          </a:p>
          <a:p>
            <a:r>
              <a:rPr lang="pt-BR" dirty="0"/>
              <a:t>Continue repetindo as etapas 2 e 3 até que a pilha esteja vazia.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76B39-9D5B-CC39-29F9-CAC51811C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6F42BE5F-47BC-3E6F-7111-3A9820D5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7086D74A-EEF3-2B05-380B-7784D3521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67D677E1-B952-95CA-2F54-0CBEEE356C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2743" y="176683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Algoritmo - Busca em largura (4-4)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461818-FBEF-A4E6-6AD6-D9CC161AE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1" t="11780" r="12604" b="25418"/>
          <a:stretch/>
        </p:blipFill>
        <p:spPr bwMode="auto">
          <a:xfrm>
            <a:off x="814252" y="2061853"/>
            <a:ext cx="4415245" cy="315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FE9FEBB-6BC3-0504-99B0-13B79C5244F8}"/>
              </a:ext>
            </a:extLst>
          </p:cNvPr>
          <p:cNvSpPr txBox="1"/>
          <p:nvPr/>
        </p:nvSpPr>
        <p:spPr>
          <a:xfrm>
            <a:off x="5794300" y="1565464"/>
            <a:ext cx="6096000" cy="4747646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sz="2400" dirty="0" err="1"/>
              <a:t>from</a:t>
            </a:r>
            <a:r>
              <a:rPr lang="pt-BR" sz="2400" dirty="0"/>
              <a:t> PIL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Image</a:t>
            </a:r>
            <a:endParaRPr lang="pt-BR" sz="2400" dirty="0"/>
          </a:p>
          <a:p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matplotlib.pyplot</a:t>
            </a:r>
            <a:r>
              <a:rPr lang="pt-BR" sz="2400" dirty="0"/>
              <a:t> as </a:t>
            </a:r>
            <a:r>
              <a:rPr lang="pt-BR" sz="2400" dirty="0" err="1"/>
              <a:t>plt</a:t>
            </a:r>
            <a:endParaRPr lang="pt-BR" sz="2400" dirty="0"/>
          </a:p>
          <a:p>
            <a:r>
              <a:rPr lang="pt-BR" sz="2400" dirty="0" err="1"/>
              <a:t>image</a:t>
            </a:r>
            <a:r>
              <a:rPr lang="pt-BR" sz="2400" dirty="0"/>
              <a:t> = </a:t>
            </a:r>
            <a:r>
              <a:rPr lang="pt-BR" sz="2400" dirty="0" err="1"/>
              <a:t>Image.open</a:t>
            </a:r>
            <a:r>
              <a:rPr lang="pt-BR" sz="2400" dirty="0"/>
              <a:t>('/</a:t>
            </a:r>
            <a:r>
              <a:rPr lang="pt-BR" sz="2400" dirty="0" err="1"/>
              <a:t>content</a:t>
            </a:r>
            <a:r>
              <a:rPr lang="pt-BR" sz="2400" dirty="0"/>
              <a:t>/drive/</a:t>
            </a:r>
            <a:r>
              <a:rPr lang="pt-BR" sz="2400" dirty="0" err="1"/>
              <a:t>MyDrive</a:t>
            </a:r>
            <a:r>
              <a:rPr lang="pt-BR" sz="2400" dirty="0"/>
              <a:t>/</a:t>
            </a:r>
            <a:r>
              <a:rPr lang="pt-BR" sz="2400" dirty="0" err="1"/>
              <a:t>inteligencia</a:t>
            </a:r>
            <a:r>
              <a:rPr lang="pt-BR" sz="2400" dirty="0"/>
              <a:t> computacional/download.png')</a:t>
            </a:r>
          </a:p>
          <a:p>
            <a:r>
              <a:rPr lang="pt-BR" sz="2400" dirty="0" err="1"/>
              <a:t>plt.imshow</a:t>
            </a:r>
            <a:r>
              <a:rPr lang="pt-BR" sz="2400" dirty="0"/>
              <a:t>(</a:t>
            </a:r>
            <a:r>
              <a:rPr lang="pt-BR" sz="2400" dirty="0" err="1"/>
              <a:t>image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plt.axis</a:t>
            </a:r>
            <a:r>
              <a:rPr lang="pt-BR" sz="2400" dirty="0"/>
              <a:t>('off’)</a:t>
            </a:r>
          </a:p>
          <a:p>
            <a:r>
              <a:rPr lang="pt-BR" sz="2400" dirty="0" err="1"/>
              <a:t>plt.show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406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0F98-A393-93A6-8521-E1B22FE09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B067C81B-4F2F-C2E5-B1FD-16A50A05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B1525E83-2F0C-300E-C82D-8E4020F06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6E6D227-0103-3AB4-70E6-EAF2BC4EF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2743" y="176683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</a:t>
            </a:r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sz="40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</a:t>
            </a:r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Profundidade</a:t>
            </a:r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 Python</a:t>
            </a:r>
            <a:endParaRPr sz="4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D4FF2D-D1B5-1FA6-4B76-C1FCEC498004}"/>
              </a:ext>
            </a:extLst>
          </p:cNvPr>
          <p:cNvSpPr txBox="1"/>
          <p:nvPr/>
        </p:nvSpPr>
        <p:spPr>
          <a:xfrm>
            <a:off x="1375953" y="1704165"/>
            <a:ext cx="225552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b="0" dirty="0">
                <a:solidFill>
                  <a:srgbClr val="D4D4D4"/>
                </a:solidFill>
                <a:effectLst/>
              </a:rPr>
              <a:t>grafico =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{</a:t>
            </a:r>
            <a:endParaRPr lang="it-IT" sz="2200" b="0" dirty="0">
              <a:solidFill>
                <a:srgbClr val="D4D4D4"/>
              </a:solidFill>
              <a:effectLst/>
            </a:endParaRPr>
          </a:p>
          <a:p>
            <a:r>
              <a:rPr lang="it-IT" sz="2200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'5'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: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[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'3'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,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'7'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],</a:t>
            </a:r>
            <a:endParaRPr lang="it-IT" sz="2200" b="0" dirty="0">
              <a:solidFill>
                <a:srgbClr val="D4D4D4"/>
              </a:solidFill>
              <a:effectLst/>
            </a:endParaRPr>
          </a:p>
          <a:p>
            <a:r>
              <a:rPr lang="it-IT" sz="2200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'3'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: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[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'2'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,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'4'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],</a:t>
            </a:r>
            <a:endParaRPr lang="it-IT" sz="2200" b="0" dirty="0">
              <a:solidFill>
                <a:srgbClr val="D4D4D4"/>
              </a:solidFill>
              <a:effectLst/>
            </a:endParaRPr>
          </a:p>
          <a:p>
            <a:r>
              <a:rPr lang="it-IT" sz="2200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'7'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: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[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'8'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],</a:t>
            </a:r>
            <a:endParaRPr lang="it-IT" sz="2200" b="0" dirty="0">
              <a:solidFill>
                <a:srgbClr val="D4D4D4"/>
              </a:solidFill>
              <a:effectLst/>
            </a:endParaRPr>
          </a:p>
          <a:p>
            <a:r>
              <a:rPr lang="it-IT" sz="2200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'2'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: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[],</a:t>
            </a:r>
            <a:endParaRPr lang="it-IT" sz="2200" b="0" dirty="0">
              <a:solidFill>
                <a:srgbClr val="D4D4D4"/>
              </a:solidFill>
              <a:effectLst/>
            </a:endParaRPr>
          </a:p>
          <a:p>
            <a:r>
              <a:rPr lang="it-IT" sz="2200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'4'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: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[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'8'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],</a:t>
            </a:r>
            <a:endParaRPr lang="it-IT" sz="2200" b="0" dirty="0">
              <a:solidFill>
                <a:srgbClr val="D4D4D4"/>
              </a:solidFill>
              <a:effectLst/>
            </a:endParaRPr>
          </a:p>
          <a:p>
            <a:r>
              <a:rPr lang="it-IT" sz="2200" b="0" dirty="0">
                <a:solidFill>
                  <a:srgbClr val="D4D4D4"/>
                </a:solidFill>
                <a:effectLst/>
              </a:rPr>
              <a:t>    </a:t>
            </a:r>
            <a:r>
              <a:rPr lang="it-IT" sz="2200" b="0" dirty="0">
                <a:solidFill>
                  <a:srgbClr val="CE9178"/>
                </a:solidFill>
                <a:effectLst/>
              </a:rPr>
              <a:t>'8'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:</a:t>
            </a:r>
            <a:r>
              <a:rPr lang="it-IT" sz="2200" b="0" dirty="0">
                <a:solidFill>
                  <a:srgbClr val="D4D4D4"/>
                </a:solidFill>
                <a:effectLst/>
              </a:rPr>
              <a:t> </a:t>
            </a:r>
            <a:r>
              <a:rPr lang="it-IT" sz="2200" b="0" dirty="0">
                <a:solidFill>
                  <a:srgbClr val="DCDCDC"/>
                </a:solidFill>
                <a:effectLst/>
              </a:rPr>
              <a:t>[],</a:t>
            </a:r>
            <a:endParaRPr lang="it-IT" sz="2200" b="0" dirty="0">
              <a:solidFill>
                <a:srgbClr val="D4D4D4"/>
              </a:solidFill>
              <a:effectLst/>
            </a:endParaRPr>
          </a:p>
          <a:p>
            <a:r>
              <a:rPr lang="it-IT" sz="2200" b="0" dirty="0">
                <a:solidFill>
                  <a:srgbClr val="DCDCDC"/>
                </a:solidFill>
                <a:effectLst/>
              </a:rPr>
              <a:t>}</a:t>
            </a:r>
            <a:endParaRPr lang="it-IT" sz="2200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A4B9D73-CDE4-C153-58A2-9923306908C2}"/>
              </a:ext>
            </a:extLst>
          </p:cNvPr>
          <p:cNvSpPr txBox="1"/>
          <p:nvPr/>
        </p:nvSpPr>
        <p:spPr>
          <a:xfrm>
            <a:off x="4058194" y="151444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</a:rPr>
              <a:t>def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</a:rPr>
              <a:t>dfs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</a:rPr>
              <a:t>visitado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</a:rPr>
              <a:t>grafico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no</a:t>
            </a:r>
            <a:r>
              <a:rPr lang="pt-BR" b="0" dirty="0">
                <a:solidFill>
                  <a:srgbClr val="D4D4D4"/>
                </a:solidFill>
                <a:effectLst/>
              </a:rPr>
              <a:t>)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</a:rPr>
              <a:t> no </a:t>
            </a:r>
            <a:r>
              <a:rPr lang="pt-BR" b="0" dirty="0" err="1">
                <a:solidFill>
                  <a:srgbClr val="82C6FF"/>
                </a:solidFill>
                <a:effectLst/>
              </a:rPr>
              <a:t>not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82C6FF"/>
                </a:solidFill>
                <a:effectLst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</a:rPr>
              <a:t> visitado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no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 </a:t>
            </a:r>
            <a:r>
              <a:rPr lang="pt-BR" b="0" dirty="0">
                <a:solidFill>
                  <a:srgbClr val="6AA94F"/>
                </a:solidFill>
                <a:effectLst/>
              </a:rPr>
              <a:t># Imprime o nó atual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visitado.add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no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 </a:t>
            </a:r>
            <a:r>
              <a:rPr lang="pt-BR" b="0" dirty="0">
                <a:solidFill>
                  <a:srgbClr val="6AA94F"/>
                </a:solidFill>
                <a:effectLst/>
              </a:rPr>
              <a:t># Marca o nó atual como visitado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</a:rPr>
              <a:t>for</a:t>
            </a:r>
            <a:r>
              <a:rPr lang="pt-BR" b="0" dirty="0">
                <a:solidFill>
                  <a:srgbClr val="D4D4D4"/>
                </a:solidFill>
                <a:effectLst/>
              </a:rPr>
              <a:t> vizinho </a:t>
            </a:r>
            <a:r>
              <a:rPr lang="pt-BR" b="0" dirty="0">
                <a:solidFill>
                  <a:srgbClr val="82C6FF"/>
                </a:solidFill>
                <a:effectLst/>
              </a:rPr>
              <a:t>in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grafico</a:t>
            </a:r>
            <a:r>
              <a:rPr lang="pt-BR" b="0" dirty="0">
                <a:solidFill>
                  <a:srgbClr val="DCDCDC"/>
                </a:solidFill>
                <a:effectLst/>
              </a:rPr>
              <a:t>[</a:t>
            </a:r>
            <a:r>
              <a:rPr lang="pt-BR" b="0" dirty="0">
                <a:solidFill>
                  <a:srgbClr val="D4D4D4"/>
                </a:solidFill>
                <a:effectLst/>
              </a:rPr>
              <a:t>no</a:t>
            </a:r>
            <a:r>
              <a:rPr lang="pt-BR" b="0" dirty="0">
                <a:solidFill>
                  <a:srgbClr val="DCDCDC"/>
                </a:solidFill>
                <a:effectLst/>
              </a:rPr>
              <a:t>]:</a:t>
            </a:r>
            <a:r>
              <a:rPr lang="pt-BR" b="0" dirty="0">
                <a:solidFill>
                  <a:srgbClr val="D4D4D4"/>
                </a:solidFill>
                <a:effectLst/>
              </a:rPr>
              <a:t>  </a:t>
            </a:r>
            <a:r>
              <a:rPr lang="pt-BR" b="0" dirty="0">
                <a:solidFill>
                  <a:srgbClr val="6AA94F"/>
                </a:solidFill>
                <a:effectLst/>
              </a:rPr>
              <a:t># Itera sobre os vizinhos do nó atual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       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dfs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visitado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grafico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vizinho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 </a:t>
            </a:r>
            <a:r>
              <a:rPr lang="pt-BR" b="0" dirty="0">
                <a:solidFill>
                  <a:srgbClr val="6AA94F"/>
                </a:solidFill>
                <a:effectLst/>
              </a:rPr>
              <a:t># Chama recursivamente a função </a:t>
            </a:r>
            <a:r>
              <a:rPr lang="pt-BR" b="0" dirty="0" err="1">
                <a:solidFill>
                  <a:srgbClr val="6AA94F"/>
                </a:solidFill>
                <a:effectLst/>
              </a:rPr>
              <a:t>dfs</a:t>
            </a:r>
            <a:r>
              <a:rPr lang="pt-BR" b="0" dirty="0">
                <a:solidFill>
                  <a:srgbClr val="6AA94F"/>
                </a:solidFill>
                <a:effectLst/>
              </a:rPr>
              <a:t> para cada vizinho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</a:rPr>
            </a:br>
            <a:r>
              <a:rPr lang="pt-BR" b="0" dirty="0">
                <a:solidFill>
                  <a:srgbClr val="6AA94F"/>
                </a:solidFill>
                <a:effectLst/>
              </a:rPr>
              <a:t># Inicialização do conjunto de nós visitados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visitado = </a:t>
            </a:r>
            <a:r>
              <a:rPr lang="pt-BR" b="0" dirty="0">
                <a:solidFill>
                  <a:srgbClr val="4EC9B0"/>
                </a:solidFill>
                <a:effectLst/>
              </a:rPr>
              <a:t>set</a:t>
            </a:r>
            <a:r>
              <a:rPr lang="pt-BR" b="0" dirty="0">
                <a:solidFill>
                  <a:srgbClr val="DCDCDC"/>
                </a:solidFill>
                <a:effectLst/>
              </a:rPr>
              <a:t>()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br>
              <a:rPr lang="pt-BR" b="0" dirty="0">
                <a:solidFill>
                  <a:srgbClr val="D4D4D4"/>
                </a:solidFill>
                <a:effectLst/>
              </a:rPr>
            </a:br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</a:rPr>
              <a:t>"Resultado da pesquisa em profundidade será:"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 err="1">
                <a:solidFill>
                  <a:srgbClr val="D4D4D4"/>
                </a:solidFill>
                <a:effectLst/>
              </a:rPr>
              <a:t>dfs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visitado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grafico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</a:rPr>
              <a:t>'5'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 </a:t>
            </a:r>
            <a:r>
              <a:rPr lang="pt-BR" b="0" dirty="0">
                <a:solidFill>
                  <a:srgbClr val="6AA94F"/>
                </a:solidFill>
                <a:effectLst/>
              </a:rPr>
              <a:t># Inicia a busca em profundidade a partir do nó '5'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15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EDF1E-CE1E-400E-AF3C-A4F59E6A7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C772E9E9-E203-427B-5150-E4556EDE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EF307D68-A448-BCDB-F29E-A5E71941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A05B338F-39A2-5970-5206-311F24FB7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2743" y="176683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Exercícios</a:t>
            </a:r>
            <a:endParaRPr sz="4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3E5C72-9002-B169-21D7-264578BC0FF5}"/>
              </a:ext>
            </a:extLst>
          </p:cNvPr>
          <p:cNvSpPr txBox="1"/>
          <p:nvPr/>
        </p:nvSpPr>
        <p:spPr>
          <a:xfrm>
            <a:off x="1602394" y="1190585"/>
            <a:ext cx="2438383" cy="5122941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grafo = 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    'A': ['B', 'C', 'D'],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    'B': ['E', 'F'],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    'C': ['G', 'H'],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    'D': ['I'],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    'E': [],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    'F': [],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    'G': [],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    'H': [],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    'I': []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000" dirty="0"/>
              <a:t>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9985D5-0CC2-5995-9B54-A18F4A9B27C4}"/>
              </a:ext>
            </a:extLst>
          </p:cNvPr>
          <p:cNvSpPr txBox="1"/>
          <p:nvPr/>
        </p:nvSpPr>
        <p:spPr>
          <a:xfrm>
            <a:off x="4667796" y="1662683"/>
            <a:ext cx="6096000" cy="2191049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dirty="0"/>
              <a:t>Escreva uma função em Python para realizar uma busca em largura e em profundidade neste grafo, partindo do nó 'A'. A função deve imprimir os nós visitados na ordem em que foram visitados.</a:t>
            </a:r>
          </a:p>
        </p:txBody>
      </p:sp>
    </p:spTree>
    <p:extLst>
      <p:ext uri="{BB962C8B-B14F-4D97-AF65-F5344CB8AC3E}">
        <p14:creationId xmlns:p14="http://schemas.microsoft.com/office/powerpoint/2010/main" val="418594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292782"/>
            <a:ext cx="11588600" cy="62724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93F0508-1B03-24C2-44F5-81B687F57284}"/>
              </a:ext>
            </a:extLst>
          </p:cNvPr>
          <p:cNvSpPr txBox="1"/>
          <p:nvPr/>
        </p:nvSpPr>
        <p:spPr>
          <a:xfrm>
            <a:off x="1370664" y="2136339"/>
            <a:ext cx="9880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6400" b="1">
                <a:solidFill>
                  <a:schemeClr val="bg1"/>
                </a:solidFill>
              </a:defRPr>
            </a:lvl1pPr>
          </a:lstStyle>
          <a:p>
            <a:r>
              <a:rPr lang="pt-BR" sz="5400" i="1" dirty="0"/>
              <a:t>“O que sabemos é uma gota; o que ignoramos é um oceano.” (Issac Newton)</a:t>
            </a:r>
          </a:p>
        </p:txBody>
      </p:sp>
    </p:spTree>
    <p:extLst>
      <p:ext uri="{BB962C8B-B14F-4D97-AF65-F5344CB8AC3E}">
        <p14:creationId xmlns:p14="http://schemas.microsoft.com/office/powerpoint/2010/main" val="55561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" y="3"/>
            <a:ext cx="12180721" cy="685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0"/>
            <a:ext cx="11588600" cy="627243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C293621-F8BD-7C7E-616B-68B04BAAE79E}"/>
              </a:ext>
            </a:extLst>
          </p:cNvPr>
          <p:cNvSpPr txBox="1"/>
          <p:nvPr/>
        </p:nvSpPr>
        <p:spPr>
          <a:xfrm flipH="1">
            <a:off x="1334180" y="180758"/>
            <a:ext cx="971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Referências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30A3248-EA06-FC5C-7D19-7695A3B9363A}"/>
              </a:ext>
            </a:extLst>
          </p:cNvPr>
          <p:cNvSpPr txBox="1"/>
          <p:nvPr/>
        </p:nvSpPr>
        <p:spPr>
          <a:xfrm flipH="1">
            <a:off x="1334179" y="1456564"/>
            <a:ext cx="9715023" cy="3581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 fontAlgn="base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  <a:defRPr b="1">
                <a:solidFill>
                  <a:schemeClr val="bg1"/>
                </a:solidFill>
                <a:effectLst/>
              </a:defRPr>
            </a:lvl1pPr>
          </a:lstStyle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pt-BR" sz="1800" dirty="0"/>
              <a:t>John Paul Mueller / Luca </a:t>
            </a:r>
            <a:r>
              <a:rPr lang="pt-BR" sz="1800" dirty="0" err="1"/>
              <a:t>Massaron</a:t>
            </a:r>
            <a:r>
              <a:rPr lang="pt-BR" sz="1800" dirty="0"/>
              <a:t>, Algoritmos para leigos, Editora Alta books, 2018 - 1ª edição.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pt-BR" sz="1800" dirty="0" err="1"/>
              <a:t>Additya</a:t>
            </a:r>
            <a:r>
              <a:rPr lang="pt-BR" sz="1800" dirty="0"/>
              <a:t> Y. </a:t>
            </a:r>
            <a:r>
              <a:rPr lang="pt-BR" sz="1800" dirty="0" err="1"/>
              <a:t>Bhargava</a:t>
            </a:r>
            <a:r>
              <a:rPr lang="pt-BR" sz="1800" dirty="0"/>
              <a:t>, Entendendo Algoritmos - um guia ilustrado para programadores e outros curiosos, Editora </a:t>
            </a:r>
            <a:r>
              <a:rPr lang="pt-BR" sz="1800" dirty="0" err="1"/>
              <a:t>Novatec</a:t>
            </a:r>
            <a:r>
              <a:rPr lang="pt-BR" sz="1800" dirty="0"/>
              <a:t>, 2018, 1ª edição.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pt-BR" sz="1800" dirty="0"/>
              <a:t>José Augusto N. G. Manzano / </a:t>
            </a:r>
            <a:r>
              <a:rPr lang="pt-BR" sz="1800" dirty="0" err="1"/>
              <a:t>Jayr</a:t>
            </a:r>
            <a:r>
              <a:rPr lang="pt-BR" sz="1800" dirty="0"/>
              <a:t> Figueiredo de Oliveira, Algoritmos: Lógica Para Desenvolvimento de Programação de Computadores, 29ª edição, 2019. 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pt-BR" sz="1800" dirty="0"/>
              <a:t>Thomas H. </a:t>
            </a:r>
            <a:r>
              <a:rPr lang="pt-BR" sz="1800" dirty="0" err="1"/>
              <a:t>Cormen</a:t>
            </a:r>
            <a:r>
              <a:rPr lang="pt-BR" sz="1800" dirty="0"/>
              <a:t> / Charles E. </a:t>
            </a:r>
            <a:r>
              <a:rPr lang="pt-BR" sz="1800" dirty="0" err="1"/>
              <a:t>Leiseson</a:t>
            </a:r>
            <a:r>
              <a:rPr lang="pt-BR" sz="1800" dirty="0"/>
              <a:t> / Ronald L. </a:t>
            </a:r>
            <a:r>
              <a:rPr lang="pt-BR" sz="1800" dirty="0" err="1"/>
              <a:t>Rivest</a:t>
            </a:r>
            <a:r>
              <a:rPr lang="pt-BR" sz="1800" dirty="0"/>
              <a:t> / Clifford Stein, </a:t>
            </a:r>
            <a:r>
              <a:rPr lang="pt-BR" sz="1800" dirty="0" err="1"/>
              <a:t>Algorítmos</a:t>
            </a:r>
            <a:r>
              <a:rPr lang="pt-BR" sz="1800" dirty="0"/>
              <a:t> - Teoria e Prática, Editora Elsevier, 2012, 3ª edição.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endParaRPr lang="pt-BR" sz="1800" dirty="0"/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072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>
            <a:extLst>
              <a:ext uri="{FF2B5EF4-FFF2-40B4-BE49-F238E27FC236}">
                <a16:creationId xmlns:a16="http://schemas.microsoft.com/office/drawing/2014/main" id="{C3B9548D-96FE-9450-DFE0-957F2279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AB3EA9F6-A861-07A0-2AFB-51694D4F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576" y="81639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 Linear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9497" y="1286383"/>
            <a:ext cx="9936479" cy="3549305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dirty="0"/>
              <a:t>É um método para encontrar um elemento dentro de uma lista, que verifica sequencialmente cada elemento da lista até que uma correspondência seja encontrada ou a lista inteira tenha sido pesquisada.</a:t>
            </a:r>
          </a:p>
          <a:p>
            <a:r>
              <a:rPr dirty="0"/>
              <a:t>Procurar k = 1 na lista</a:t>
            </a:r>
          </a:p>
          <a:p>
            <a:r>
              <a:rPr dirty="0"/>
              <a:t>Valor encontrado</a:t>
            </a: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330B2E65-5FAB-630E-BE05-CDE639ADE5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0753" y="3274133"/>
            <a:ext cx="2692908" cy="3179062"/>
          </a:xfrm>
          <a:prstGeom prst="rect">
            <a:avLst/>
          </a:prstGeom>
        </p:spPr>
      </p:pic>
      <p:grpSp>
        <p:nvGrpSpPr>
          <p:cNvPr id="11" name="object 5">
            <a:extLst>
              <a:ext uri="{FF2B5EF4-FFF2-40B4-BE49-F238E27FC236}">
                <a16:creationId xmlns:a16="http://schemas.microsoft.com/office/drawing/2014/main" id="{BE69F5B0-9491-CF12-C29B-3F1881DDC3B7}"/>
              </a:ext>
            </a:extLst>
          </p:cNvPr>
          <p:cNvGrpSpPr/>
          <p:nvPr/>
        </p:nvGrpSpPr>
        <p:grpSpPr>
          <a:xfrm>
            <a:off x="7929300" y="3909858"/>
            <a:ext cx="3279140" cy="1851660"/>
            <a:chOff x="4727702" y="4226305"/>
            <a:chExt cx="3279140" cy="1851660"/>
          </a:xfrm>
        </p:grpSpPr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1B020FB-2065-7BF9-D19D-239FD2A5F4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8448" y="4730495"/>
              <a:ext cx="2467355" cy="861059"/>
            </a:xfrm>
            <a:prstGeom prst="rect">
              <a:avLst/>
            </a:prstGeom>
          </p:spPr>
        </p:pic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F8BEA77B-F610-F71B-3F19-0DCCB1F62F84}"/>
                </a:ext>
              </a:extLst>
            </p:cNvPr>
            <p:cNvSpPr/>
            <p:nvPr/>
          </p:nvSpPr>
          <p:spPr>
            <a:xfrm>
              <a:off x="4740402" y="4239005"/>
              <a:ext cx="3253740" cy="1826260"/>
            </a:xfrm>
            <a:custGeom>
              <a:avLst/>
              <a:gdLst/>
              <a:ahLst/>
              <a:cxnLst/>
              <a:rect l="l" t="t" r="r" b="b"/>
              <a:pathLst>
                <a:path w="3253740" h="1826260">
                  <a:moveTo>
                    <a:pt x="0" y="912876"/>
                  </a:moveTo>
                  <a:lnTo>
                    <a:pt x="4462" y="844744"/>
                  </a:lnTo>
                  <a:lnTo>
                    <a:pt x="17638" y="777972"/>
                  </a:lnTo>
                  <a:lnTo>
                    <a:pt x="39215" y="712738"/>
                  </a:lnTo>
                  <a:lnTo>
                    <a:pt x="68877" y="649217"/>
                  </a:lnTo>
                  <a:lnTo>
                    <a:pt x="106310" y="587585"/>
                  </a:lnTo>
                  <a:lnTo>
                    <a:pt x="151200" y="528020"/>
                  </a:lnTo>
                  <a:lnTo>
                    <a:pt x="176343" y="499068"/>
                  </a:lnTo>
                  <a:lnTo>
                    <a:pt x="203232" y="470698"/>
                  </a:lnTo>
                  <a:lnTo>
                    <a:pt x="231828" y="442933"/>
                  </a:lnTo>
                  <a:lnTo>
                    <a:pt x="262091" y="415795"/>
                  </a:lnTo>
                  <a:lnTo>
                    <a:pt x="293982" y="389306"/>
                  </a:lnTo>
                  <a:lnTo>
                    <a:pt x="327463" y="363488"/>
                  </a:lnTo>
                  <a:lnTo>
                    <a:pt x="362493" y="338363"/>
                  </a:lnTo>
                  <a:lnTo>
                    <a:pt x="399033" y="313953"/>
                  </a:lnTo>
                  <a:lnTo>
                    <a:pt x="437045" y="290280"/>
                  </a:lnTo>
                  <a:lnTo>
                    <a:pt x="476488" y="267366"/>
                  </a:lnTo>
                  <a:lnTo>
                    <a:pt x="517323" y="245234"/>
                  </a:lnTo>
                  <a:lnTo>
                    <a:pt x="559511" y="223905"/>
                  </a:lnTo>
                  <a:lnTo>
                    <a:pt x="603013" y="203401"/>
                  </a:lnTo>
                  <a:lnTo>
                    <a:pt x="647790" y="183745"/>
                  </a:lnTo>
                  <a:lnTo>
                    <a:pt x="693801" y="164959"/>
                  </a:lnTo>
                  <a:lnTo>
                    <a:pt x="741009" y="147064"/>
                  </a:lnTo>
                  <a:lnTo>
                    <a:pt x="789372" y="130082"/>
                  </a:lnTo>
                  <a:lnTo>
                    <a:pt x="838853" y="114037"/>
                  </a:lnTo>
                  <a:lnTo>
                    <a:pt x="889412" y="98949"/>
                  </a:lnTo>
                  <a:lnTo>
                    <a:pt x="941009" y="84841"/>
                  </a:lnTo>
                  <a:lnTo>
                    <a:pt x="993606" y="71735"/>
                  </a:lnTo>
                  <a:lnTo>
                    <a:pt x="1047162" y="59652"/>
                  </a:lnTo>
                  <a:lnTo>
                    <a:pt x="1101639" y="48616"/>
                  </a:lnTo>
                  <a:lnTo>
                    <a:pt x="1156997" y="38648"/>
                  </a:lnTo>
                  <a:lnTo>
                    <a:pt x="1213197" y="29770"/>
                  </a:lnTo>
                  <a:lnTo>
                    <a:pt x="1270200" y="22004"/>
                  </a:lnTo>
                  <a:lnTo>
                    <a:pt x="1327966" y="15372"/>
                  </a:lnTo>
                  <a:lnTo>
                    <a:pt x="1386456" y="9897"/>
                  </a:lnTo>
                  <a:lnTo>
                    <a:pt x="1445631" y="5600"/>
                  </a:lnTo>
                  <a:lnTo>
                    <a:pt x="1505451" y="2503"/>
                  </a:lnTo>
                  <a:lnTo>
                    <a:pt x="1565877" y="629"/>
                  </a:lnTo>
                  <a:lnTo>
                    <a:pt x="1626870" y="0"/>
                  </a:lnTo>
                  <a:lnTo>
                    <a:pt x="1687862" y="629"/>
                  </a:lnTo>
                  <a:lnTo>
                    <a:pt x="1748288" y="2503"/>
                  </a:lnTo>
                  <a:lnTo>
                    <a:pt x="1808108" y="5600"/>
                  </a:lnTo>
                  <a:lnTo>
                    <a:pt x="1867283" y="9897"/>
                  </a:lnTo>
                  <a:lnTo>
                    <a:pt x="1925773" y="15372"/>
                  </a:lnTo>
                  <a:lnTo>
                    <a:pt x="1983539" y="22004"/>
                  </a:lnTo>
                  <a:lnTo>
                    <a:pt x="2040542" y="29770"/>
                  </a:lnTo>
                  <a:lnTo>
                    <a:pt x="2096742" y="38648"/>
                  </a:lnTo>
                  <a:lnTo>
                    <a:pt x="2152100" y="48616"/>
                  </a:lnTo>
                  <a:lnTo>
                    <a:pt x="2206577" y="59652"/>
                  </a:lnTo>
                  <a:lnTo>
                    <a:pt x="2260133" y="71735"/>
                  </a:lnTo>
                  <a:lnTo>
                    <a:pt x="2312730" y="84841"/>
                  </a:lnTo>
                  <a:lnTo>
                    <a:pt x="2364327" y="98949"/>
                  </a:lnTo>
                  <a:lnTo>
                    <a:pt x="2414886" y="114037"/>
                  </a:lnTo>
                  <a:lnTo>
                    <a:pt x="2464367" y="130082"/>
                  </a:lnTo>
                  <a:lnTo>
                    <a:pt x="2512730" y="147064"/>
                  </a:lnTo>
                  <a:lnTo>
                    <a:pt x="2559938" y="164959"/>
                  </a:lnTo>
                  <a:lnTo>
                    <a:pt x="2605949" y="183745"/>
                  </a:lnTo>
                  <a:lnTo>
                    <a:pt x="2650726" y="203401"/>
                  </a:lnTo>
                  <a:lnTo>
                    <a:pt x="2694228" y="223905"/>
                  </a:lnTo>
                  <a:lnTo>
                    <a:pt x="2736416" y="245234"/>
                  </a:lnTo>
                  <a:lnTo>
                    <a:pt x="2777251" y="267366"/>
                  </a:lnTo>
                  <a:lnTo>
                    <a:pt x="2816694" y="290280"/>
                  </a:lnTo>
                  <a:lnTo>
                    <a:pt x="2854706" y="313953"/>
                  </a:lnTo>
                  <a:lnTo>
                    <a:pt x="2891246" y="338363"/>
                  </a:lnTo>
                  <a:lnTo>
                    <a:pt x="2926276" y="363488"/>
                  </a:lnTo>
                  <a:lnTo>
                    <a:pt x="2959757" y="389306"/>
                  </a:lnTo>
                  <a:lnTo>
                    <a:pt x="2991648" y="415795"/>
                  </a:lnTo>
                  <a:lnTo>
                    <a:pt x="3021911" y="442933"/>
                  </a:lnTo>
                  <a:lnTo>
                    <a:pt x="3050507" y="470698"/>
                  </a:lnTo>
                  <a:lnTo>
                    <a:pt x="3077396" y="499068"/>
                  </a:lnTo>
                  <a:lnTo>
                    <a:pt x="3102539" y="528020"/>
                  </a:lnTo>
                  <a:lnTo>
                    <a:pt x="3147429" y="587585"/>
                  </a:lnTo>
                  <a:lnTo>
                    <a:pt x="3184862" y="649217"/>
                  </a:lnTo>
                  <a:lnTo>
                    <a:pt x="3214524" y="712738"/>
                  </a:lnTo>
                  <a:lnTo>
                    <a:pt x="3236101" y="777972"/>
                  </a:lnTo>
                  <a:lnTo>
                    <a:pt x="3249277" y="844744"/>
                  </a:lnTo>
                  <a:lnTo>
                    <a:pt x="3253740" y="912876"/>
                  </a:lnTo>
                  <a:lnTo>
                    <a:pt x="3252617" y="947099"/>
                  </a:lnTo>
                  <a:lnTo>
                    <a:pt x="3243759" y="1014570"/>
                  </a:lnTo>
                  <a:lnTo>
                    <a:pt x="3226343" y="1080592"/>
                  </a:lnTo>
                  <a:lnTo>
                    <a:pt x="3200684" y="1144990"/>
                  </a:lnTo>
                  <a:lnTo>
                    <a:pt x="3167097" y="1207587"/>
                  </a:lnTo>
                  <a:lnTo>
                    <a:pt x="3125896" y="1268207"/>
                  </a:lnTo>
                  <a:lnTo>
                    <a:pt x="3077396" y="1326672"/>
                  </a:lnTo>
                  <a:lnTo>
                    <a:pt x="3050507" y="1355042"/>
                  </a:lnTo>
                  <a:lnTo>
                    <a:pt x="3021911" y="1382807"/>
                  </a:lnTo>
                  <a:lnTo>
                    <a:pt x="2991648" y="1409945"/>
                  </a:lnTo>
                  <a:lnTo>
                    <a:pt x="2959757" y="1436434"/>
                  </a:lnTo>
                  <a:lnTo>
                    <a:pt x="2926276" y="1462252"/>
                  </a:lnTo>
                  <a:lnTo>
                    <a:pt x="2891246" y="1487378"/>
                  </a:lnTo>
                  <a:lnTo>
                    <a:pt x="2854706" y="1511788"/>
                  </a:lnTo>
                  <a:lnTo>
                    <a:pt x="2816694" y="1535461"/>
                  </a:lnTo>
                  <a:lnTo>
                    <a:pt x="2777251" y="1558375"/>
                  </a:lnTo>
                  <a:lnTo>
                    <a:pt x="2736416" y="1580508"/>
                  </a:lnTo>
                  <a:lnTo>
                    <a:pt x="2694228" y="1601837"/>
                  </a:lnTo>
                  <a:lnTo>
                    <a:pt x="2650726" y="1622341"/>
                  </a:lnTo>
                  <a:lnTo>
                    <a:pt x="2605949" y="1641998"/>
                  </a:lnTo>
                  <a:lnTo>
                    <a:pt x="2559938" y="1660785"/>
                  </a:lnTo>
                  <a:lnTo>
                    <a:pt x="2512730" y="1678681"/>
                  </a:lnTo>
                  <a:lnTo>
                    <a:pt x="2464367" y="1695663"/>
                  </a:lnTo>
                  <a:lnTo>
                    <a:pt x="2414886" y="1711709"/>
                  </a:lnTo>
                  <a:lnTo>
                    <a:pt x="2364327" y="1726797"/>
                  </a:lnTo>
                  <a:lnTo>
                    <a:pt x="2312730" y="1740906"/>
                  </a:lnTo>
                  <a:lnTo>
                    <a:pt x="2260133" y="1754013"/>
                  </a:lnTo>
                  <a:lnTo>
                    <a:pt x="2206577" y="1766096"/>
                  </a:lnTo>
                  <a:lnTo>
                    <a:pt x="2152100" y="1777132"/>
                  </a:lnTo>
                  <a:lnTo>
                    <a:pt x="2096742" y="1787101"/>
                  </a:lnTo>
                  <a:lnTo>
                    <a:pt x="2040542" y="1795980"/>
                  </a:lnTo>
                  <a:lnTo>
                    <a:pt x="1983539" y="1803746"/>
                  </a:lnTo>
                  <a:lnTo>
                    <a:pt x="1925773" y="1810378"/>
                  </a:lnTo>
                  <a:lnTo>
                    <a:pt x="1867283" y="1815854"/>
                  </a:lnTo>
                  <a:lnTo>
                    <a:pt x="1808108" y="1820151"/>
                  </a:lnTo>
                  <a:lnTo>
                    <a:pt x="1748288" y="1823248"/>
                  </a:lnTo>
                  <a:lnTo>
                    <a:pt x="1687862" y="1825122"/>
                  </a:lnTo>
                  <a:lnTo>
                    <a:pt x="1626870" y="1825752"/>
                  </a:lnTo>
                  <a:lnTo>
                    <a:pt x="1565877" y="1825122"/>
                  </a:lnTo>
                  <a:lnTo>
                    <a:pt x="1505451" y="1823248"/>
                  </a:lnTo>
                  <a:lnTo>
                    <a:pt x="1445631" y="1820151"/>
                  </a:lnTo>
                  <a:lnTo>
                    <a:pt x="1386456" y="1815854"/>
                  </a:lnTo>
                  <a:lnTo>
                    <a:pt x="1327966" y="1810378"/>
                  </a:lnTo>
                  <a:lnTo>
                    <a:pt x="1270200" y="1803746"/>
                  </a:lnTo>
                  <a:lnTo>
                    <a:pt x="1213197" y="1795980"/>
                  </a:lnTo>
                  <a:lnTo>
                    <a:pt x="1156997" y="1787101"/>
                  </a:lnTo>
                  <a:lnTo>
                    <a:pt x="1101639" y="1777132"/>
                  </a:lnTo>
                  <a:lnTo>
                    <a:pt x="1047162" y="1766096"/>
                  </a:lnTo>
                  <a:lnTo>
                    <a:pt x="993606" y="1754013"/>
                  </a:lnTo>
                  <a:lnTo>
                    <a:pt x="941009" y="1740906"/>
                  </a:lnTo>
                  <a:lnTo>
                    <a:pt x="889412" y="1726797"/>
                  </a:lnTo>
                  <a:lnTo>
                    <a:pt x="838853" y="1711709"/>
                  </a:lnTo>
                  <a:lnTo>
                    <a:pt x="789372" y="1695663"/>
                  </a:lnTo>
                  <a:lnTo>
                    <a:pt x="741009" y="1678681"/>
                  </a:lnTo>
                  <a:lnTo>
                    <a:pt x="693801" y="1660785"/>
                  </a:lnTo>
                  <a:lnTo>
                    <a:pt x="647790" y="1641998"/>
                  </a:lnTo>
                  <a:lnTo>
                    <a:pt x="603013" y="1622341"/>
                  </a:lnTo>
                  <a:lnTo>
                    <a:pt x="559511" y="1601837"/>
                  </a:lnTo>
                  <a:lnTo>
                    <a:pt x="517323" y="1580508"/>
                  </a:lnTo>
                  <a:lnTo>
                    <a:pt x="476488" y="1558375"/>
                  </a:lnTo>
                  <a:lnTo>
                    <a:pt x="437045" y="1535461"/>
                  </a:lnTo>
                  <a:lnTo>
                    <a:pt x="399033" y="1511788"/>
                  </a:lnTo>
                  <a:lnTo>
                    <a:pt x="362493" y="1487378"/>
                  </a:lnTo>
                  <a:lnTo>
                    <a:pt x="327463" y="1462252"/>
                  </a:lnTo>
                  <a:lnTo>
                    <a:pt x="293982" y="1436434"/>
                  </a:lnTo>
                  <a:lnTo>
                    <a:pt x="262091" y="1409945"/>
                  </a:lnTo>
                  <a:lnTo>
                    <a:pt x="231828" y="1382807"/>
                  </a:lnTo>
                  <a:lnTo>
                    <a:pt x="203232" y="1355042"/>
                  </a:lnTo>
                  <a:lnTo>
                    <a:pt x="176343" y="1326672"/>
                  </a:lnTo>
                  <a:lnTo>
                    <a:pt x="151200" y="1297720"/>
                  </a:lnTo>
                  <a:lnTo>
                    <a:pt x="106310" y="1238155"/>
                  </a:lnTo>
                  <a:lnTo>
                    <a:pt x="68877" y="1176525"/>
                  </a:lnTo>
                  <a:lnTo>
                    <a:pt x="39215" y="1113005"/>
                  </a:lnTo>
                  <a:lnTo>
                    <a:pt x="17638" y="1047773"/>
                  </a:lnTo>
                  <a:lnTo>
                    <a:pt x="4462" y="981004"/>
                  </a:lnTo>
                  <a:lnTo>
                    <a:pt x="0" y="91287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>
            <a:extLst>
              <a:ext uri="{FF2B5EF4-FFF2-40B4-BE49-F238E27FC236}">
                <a16:creationId xmlns:a16="http://schemas.microsoft.com/office/drawing/2014/main" id="{5BC98593-999E-6678-E2D1-7B319BE4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2EC22F36-5E69-724B-B0FC-F1776FDC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331" y="121929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 Binária: dividir para conquistar</a:t>
            </a: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3661" y="3338656"/>
            <a:ext cx="2851543" cy="4087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2844" y="3338705"/>
            <a:ext cx="2851543" cy="8840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13661" y="4624961"/>
            <a:ext cx="2851543" cy="909559"/>
          </a:xfrm>
          <a:prstGeom prst="rect">
            <a:avLst/>
          </a:prstGeom>
          <a:noFill/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78621" y="4586681"/>
            <a:ext cx="1199990" cy="87237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86439" y="1323480"/>
            <a:ext cx="6807092" cy="492122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dirty="0"/>
              <a:t>Objetivo: x = 4 o elemento a ser pesquisado.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70632" y="2706090"/>
            <a:ext cx="2694572" cy="492122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dirty="0"/>
              <a:t>A matriz de dados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99998" y="2728159"/>
            <a:ext cx="4194832" cy="492122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dirty="0"/>
              <a:t>Usar valor[(baixo + alto)/2] = 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2A74EFD1-BD79-7B09-5F20-5C93CCE8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975499D4-86DF-7451-953E-D2E36BAC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1418" y="252720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 Binária: dividir para conquistar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2412" y="1430540"/>
            <a:ext cx="10058400" cy="4491166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sz="2400" dirty="0"/>
              <a:t>Primeiro, testar se o elemento procurado é menor que o elemento do meio do vetor. Se for o caso, então passamos a buscar apenas na primeira metade do vetor.</a:t>
            </a:r>
          </a:p>
          <a:p>
            <a:r>
              <a:rPr sz="2400" dirty="0"/>
              <a:t>Se  não,  testar  se  o  elemento  procurado  é  maior  que  o</a:t>
            </a:r>
          </a:p>
          <a:p>
            <a:r>
              <a:rPr sz="2400" dirty="0"/>
              <a:t>elemento do meio do vetor. Se for o caso, então passar a buscar apenas na segunda metade do vetor.</a:t>
            </a:r>
          </a:p>
          <a:p>
            <a:r>
              <a:rPr sz="2400" dirty="0"/>
              <a:t>Caso contrário o valor procurado é igual ao elemento que</a:t>
            </a:r>
          </a:p>
          <a:p>
            <a:r>
              <a:rPr sz="2400" dirty="0"/>
              <a:t>está no meio do </a:t>
            </a:r>
            <a:r>
              <a:rPr sz="2400" dirty="0" err="1"/>
              <a:t>vetor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E6AED8-7275-53AB-6B92-0C101062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CE7047F-10AF-D467-4AEC-744B87CB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FFDA5C-7F93-AAFB-E729-A62162D80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001A769-C048-FE13-ED98-646F2301E09D}"/>
              </a:ext>
            </a:extLst>
          </p:cNvPr>
          <p:cNvSpPr txBox="1"/>
          <p:nvPr/>
        </p:nvSpPr>
        <p:spPr>
          <a:xfrm flipH="1">
            <a:off x="1334180" y="180758"/>
            <a:ext cx="9715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Busca Binária em Python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B8AFBC-37CC-9AD3-D197-CFA983839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39" y="3570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F6775A16-A50E-6324-B522-2F758310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2A0437-BD6C-2797-8DB0-58AA283D9A37}"/>
              </a:ext>
            </a:extLst>
          </p:cNvPr>
          <p:cNvSpPr txBox="1"/>
          <p:nvPr/>
        </p:nvSpPr>
        <p:spPr>
          <a:xfrm>
            <a:off x="1883146" y="1120377"/>
            <a:ext cx="5866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</a:rPr>
              <a:t>def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</a:rPr>
              <a:t>busca_binaria</a:t>
            </a:r>
            <a:r>
              <a:rPr lang="pt-BR" b="0" dirty="0">
                <a:solidFill>
                  <a:srgbClr val="D4D4D4"/>
                </a:solidFill>
                <a:effectLst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</a:rPr>
              <a:t>low</a:t>
            </a:r>
            <a:r>
              <a:rPr lang="pt-BR" b="0" dirty="0">
                <a:solidFill>
                  <a:srgbClr val="D4D4D4"/>
                </a:solidFill>
                <a:effectLst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</a:rPr>
              <a:t>high</a:t>
            </a:r>
            <a:r>
              <a:rPr lang="pt-BR" b="0" dirty="0">
                <a:solidFill>
                  <a:srgbClr val="D4D4D4"/>
                </a:solidFill>
                <a:effectLst/>
              </a:rPr>
              <a:t>)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BDDC51-A635-184F-7034-5B24031796E6}"/>
              </a:ext>
            </a:extLst>
          </p:cNvPr>
          <p:cNvSpPr txBox="1"/>
          <p:nvPr/>
        </p:nvSpPr>
        <p:spPr>
          <a:xfrm>
            <a:off x="2003087" y="14817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</a:rPr>
              <a:t>while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low</a:t>
            </a:r>
            <a:r>
              <a:rPr lang="pt-BR" b="0" dirty="0">
                <a:solidFill>
                  <a:srgbClr val="D4D4D4"/>
                </a:solidFill>
                <a:effectLst/>
              </a:rPr>
              <a:t> &lt;= high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DF308C-B10B-9B2B-40BA-08716C97E44F}"/>
              </a:ext>
            </a:extLst>
          </p:cNvPr>
          <p:cNvSpPr txBox="1"/>
          <p:nvPr/>
        </p:nvSpPr>
        <p:spPr>
          <a:xfrm>
            <a:off x="2123028" y="1788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D4D4D4"/>
                </a:solidFill>
                <a:effectLst/>
              </a:rPr>
              <a:t>mid</a:t>
            </a:r>
            <a:r>
              <a:rPr lang="pt-BR" b="0" dirty="0">
                <a:solidFill>
                  <a:srgbClr val="D4D4D4"/>
                </a:solidFill>
                <a:effectLst/>
              </a:rPr>
              <a:t> =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low</a:t>
            </a:r>
            <a:r>
              <a:rPr lang="pt-BR" b="0" dirty="0">
                <a:solidFill>
                  <a:srgbClr val="D4D4D4"/>
                </a:solidFill>
                <a:effectLst/>
              </a:rPr>
              <a:t> + 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high -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low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D4D4D4"/>
                </a:solidFill>
                <a:effectLst/>
              </a:rPr>
              <a:t> // </a:t>
            </a:r>
            <a:r>
              <a:rPr lang="pt-BR" b="0" dirty="0">
                <a:solidFill>
                  <a:srgbClr val="B5CEA8"/>
                </a:solidFill>
                <a:effectLst/>
              </a:rPr>
              <a:t>2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7AB8F5-78F8-DF81-FB84-C0E8087949CC}"/>
              </a:ext>
            </a:extLst>
          </p:cNvPr>
          <p:cNvSpPr txBox="1"/>
          <p:nvPr/>
        </p:nvSpPr>
        <p:spPr>
          <a:xfrm>
            <a:off x="1900564" y="211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array</a:t>
            </a:r>
            <a:r>
              <a:rPr lang="pt-BR" b="0" dirty="0">
                <a:solidFill>
                  <a:srgbClr val="DCDCDC"/>
                </a:solidFill>
                <a:effectLst/>
              </a:rPr>
              <a:t>[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mid</a:t>
            </a:r>
            <a:r>
              <a:rPr lang="pt-BR" b="0" dirty="0">
                <a:solidFill>
                  <a:srgbClr val="DCDCDC"/>
                </a:solidFill>
                <a:effectLst/>
              </a:rPr>
              <a:t>]</a:t>
            </a:r>
            <a:r>
              <a:rPr lang="pt-BR" b="0" dirty="0">
                <a:solidFill>
                  <a:srgbClr val="D4D4D4"/>
                </a:solidFill>
                <a:effectLst/>
              </a:rPr>
              <a:t> == x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89B7DF-D643-C2C1-C187-4DED694A8F14}"/>
              </a:ext>
            </a:extLst>
          </p:cNvPr>
          <p:cNvSpPr txBox="1"/>
          <p:nvPr/>
        </p:nvSpPr>
        <p:spPr>
          <a:xfrm>
            <a:off x="2123028" y="2388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mid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5ABA30E-EBE2-404F-E028-AA218DE98809}"/>
              </a:ext>
            </a:extLst>
          </p:cNvPr>
          <p:cNvSpPr txBox="1"/>
          <p:nvPr/>
        </p:nvSpPr>
        <p:spPr>
          <a:xfrm>
            <a:off x="2123028" y="27087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</a:rPr>
              <a:t>elif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array</a:t>
            </a:r>
            <a:r>
              <a:rPr lang="pt-BR" b="0" dirty="0">
                <a:solidFill>
                  <a:srgbClr val="DCDCDC"/>
                </a:solidFill>
                <a:effectLst/>
              </a:rPr>
              <a:t>[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mid</a:t>
            </a:r>
            <a:r>
              <a:rPr lang="pt-BR" b="0" dirty="0">
                <a:solidFill>
                  <a:srgbClr val="DCDCDC"/>
                </a:solidFill>
                <a:effectLst/>
              </a:rPr>
              <a:t>]</a:t>
            </a:r>
            <a:r>
              <a:rPr lang="pt-BR" b="0" dirty="0">
                <a:solidFill>
                  <a:srgbClr val="D4D4D4"/>
                </a:solidFill>
                <a:effectLst/>
              </a:rPr>
              <a:t> &lt; x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8E7C529-48FE-FB48-31F8-1EF94774E2F2}"/>
              </a:ext>
            </a:extLst>
          </p:cNvPr>
          <p:cNvSpPr txBox="1"/>
          <p:nvPr/>
        </p:nvSpPr>
        <p:spPr>
          <a:xfrm>
            <a:off x="2123028" y="30116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D4D4D4"/>
                </a:solidFill>
                <a:effectLst/>
              </a:rPr>
              <a:t>low</a:t>
            </a:r>
            <a:r>
              <a:rPr lang="pt-BR" b="0" dirty="0">
                <a:solidFill>
                  <a:srgbClr val="D4D4D4"/>
                </a:solidFill>
                <a:effectLst/>
              </a:rPr>
              <a:t> =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mid</a:t>
            </a:r>
            <a:r>
              <a:rPr lang="pt-BR" b="0" dirty="0">
                <a:solidFill>
                  <a:srgbClr val="D4D4D4"/>
                </a:solidFill>
                <a:effectLst/>
              </a:rPr>
              <a:t> + </a:t>
            </a:r>
            <a:r>
              <a:rPr lang="pt-BR" b="0" dirty="0">
                <a:solidFill>
                  <a:srgbClr val="B5CEA8"/>
                </a:solidFill>
                <a:effectLst/>
              </a:rPr>
              <a:t>1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53DE4FB-96A7-1434-158B-19D9362516C7}"/>
              </a:ext>
            </a:extLst>
          </p:cNvPr>
          <p:cNvSpPr txBox="1"/>
          <p:nvPr/>
        </p:nvSpPr>
        <p:spPr>
          <a:xfrm>
            <a:off x="1788439" y="5949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</a:rPr>
              <a:t>  </a:t>
            </a:r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</a:rPr>
              <a:t>"Elemento não encontrado"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D0B0783-E2DB-2BA5-EBEF-13756BE3212D}"/>
              </a:ext>
            </a:extLst>
          </p:cNvPr>
          <p:cNvSpPr txBox="1"/>
          <p:nvPr/>
        </p:nvSpPr>
        <p:spPr>
          <a:xfrm>
            <a:off x="2117387" y="32701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</a:rPr>
              <a:t>else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</a:rPr>
              <a:t>      high =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mid</a:t>
            </a:r>
            <a:r>
              <a:rPr lang="pt-BR" b="0" dirty="0">
                <a:solidFill>
                  <a:srgbClr val="D4D4D4"/>
                </a:solidFill>
                <a:effectLst/>
              </a:rPr>
              <a:t> - </a:t>
            </a:r>
            <a:r>
              <a:rPr lang="pt-BR" b="0" dirty="0">
                <a:solidFill>
                  <a:srgbClr val="B5CEA8"/>
                </a:solidFill>
                <a:effectLst/>
              </a:rPr>
              <a:t>1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9BE9DC2-2E07-992A-2D4D-E23FFB789AFE}"/>
              </a:ext>
            </a:extLst>
          </p:cNvPr>
          <p:cNvSpPr txBox="1"/>
          <p:nvPr/>
        </p:nvSpPr>
        <p:spPr>
          <a:xfrm>
            <a:off x="2003087" y="3859749"/>
            <a:ext cx="6335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</a:rPr>
              <a:t>return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</a:rPr>
              <a:t>-1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AA3D557-7C14-B784-28D8-F3AA5D95615C}"/>
              </a:ext>
            </a:extLst>
          </p:cNvPr>
          <p:cNvSpPr txBox="1"/>
          <p:nvPr/>
        </p:nvSpPr>
        <p:spPr>
          <a:xfrm>
            <a:off x="1852865" y="4215325"/>
            <a:ext cx="639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D4D4D4"/>
                </a:solidFill>
                <a:effectLst/>
              </a:rPr>
              <a:t>array</a:t>
            </a:r>
            <a:r>
              <a:rPr lang="pt-BR" b="0" dirty="0">
                <a:solidFill>
                  <a:srgbClr val="D4D4D4"/>
                </a:solidFill>
                <a:effectLst/>
              </a:rPr>
              <a:t> = </a:t>
            </a:r>
            <a:r>
              <a:rPr lang="pt-BR" b="0" dirty="0">
                <a:solidFill>
                  <a:srgbClr val="DCDCDC"/>
                </a:solidFill>
                <a:effectLst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</a:rPr>
              <a:t>3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</a:rPr>
              <a:t>4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</a:rPr>
              <a:t>5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</a:rPr>
              <a:t>6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</a:rPr>
              <a:t>7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</a:rPr>
              <a:t>8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</a:rPr>
              <a:t>9</a:t>
            </a:r>
            <a:r>
              <a:rPr lang="pt-BR" b="0" dirty="0">
                <a:solidFill>
                  <a:srgbClr val="DCDCDC"/>
                </a:solidFill>
                <a:effectLst/>
              </a:rPr>
              <a:t>]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1EE84F-2858-D0D8-CAFB-88D270D4A7BB}"/>
              </a:ext>
            </a:extLst>
          </p:cNvPr>
          <p:cNvSpPr txBox="1"/>
          <p:nvPr/>
        </p:nvSpPr>
        <p:spPr>
          <a:xfrm>
            <a:off x="1883146" y="4527881"/>
            <a:ext cx="692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</a:rPr>
              <a:t>x = </a:t>
            </a:r>
            <a:r>
              <a:rPr lang="pt-BR" b="0" dirty="0">
                <a:solidFill>
                  <a:srgbClr val="B5CEA8"/>
                </a:solidFill>
                <a:effectLst/>
              </a:rPr>
              <a:t>6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425CF8B-2C75-CB4F-CF3B-FD34095A2B98}"/>
              </a:ext>
            </a:extLst>
          </p:cNvPr>
          <p:cNvSpPr txBox="1"/>
          <p:nvPr/>
        </p:nvSpPr>
        <p:spPr>
          <a:xfrm>
            <a:off x="1877505" y="4812645"/>
            <a:ext cx="692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</a:rPr>
              <a:t>resultado = 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busca_binaria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array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x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</a:rPr>
              <a:t>0</a:t>
            </a:r>
            <a:r>
              <a:rPr lang="pt-BR" b="0" dirty="0">
                <a:solidFill>
                  <a:srgbClr val="DCDCDC"/>
                </a:solidFill>
                <a:effectLst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</a:rPr>
              <a:t>len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</a:rPr>
              <a:t>array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r>
              <a:rPr lang="pt-BR" b="0" dirty="0">
                <a:solidFill>
                  <a:srgbClr val="B5CEA8"/>
                </a:solidFill>
                <a:effectLst/>
              </a:rPr>
              <a:t>-1</a:t>
            </a:r>
            <a:r>
              <a:rPr lang="pt-BR" b="0" dirty="0">
                <a:solidFill>
                  <a:srgbClr val="DCDCDC"/>
                </a:solidFill>
                <a:effectLst/>
              </a:rPr>
              <a:t>)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4207BD1-D30B-A9ED-0E1B-D3C4143AD412}"/>
              </a:ext>
            </a:extLst>
          </p:cNvPr>
          <p:cNvSpPr txBox="1"/>
          <p:nvPr/>
        </p:nvSpPr>
        <p:spPr>
          <a:xfrm>
            <a:off x="1900564" y="5125201"/>
            <a:ext cx="692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</a:rPr>
              <a:t>if</a:t>
            </a:r>
            <a:r>
              <a:rPr lang="pt-BR" b="0" dirty="0">
                <a:solidFill>
                  <a:srgbClr val="D4D4D4"/>
                </a:solidFill>
                <a:effectLst/>
              </a:rPr>
              <a:t> resultado != </a:t>
            </a:r>
            <a:r>
              <a:rPr lang="pt-BR" b="0" dirty="0">
                <a:solidFill>
                  <a:srgbClr val="B5CEA8"/>
                </a:solidFill>
                <a:effectLst/>
              </a:rPr>
              <a:t>-1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905B899-D54B-AE39-8F2E-9878469B51BD}"/>
              </a:ext>
            </a:extLst>
          </p:cNvPr>
          <p:cNvSpPr txBox="1"/>
          <p:nvPr/>
        </p:nvSpPr>
        <p:spPr>
          <a:xfrm>
            <a:off x="1808475" y="5417105"/>
            <a:ext cx="692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</a:rPr>
              <a:t>  </a:t>
            </a:r>
            <a:r>
              <a:rPr lang="pt-BR" b="0" dirty="0">
                <a:solidFill>
                  <a:srgbClr val="DCDCAA"/>
                </a:solidFill>
                <a:effectLst/>
              </a:rPr>
              <a:t>print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</a:rPr>
              <a:t>"Elemento está presente no index"</a:t>
            </a:r>
            <a:r>
              <a:rPr lang="pt-BR" b="0" dirty="0">
                <a:solidFill>
                  <a:srgbClr val="D4D4D4"/>
                </a:solidFill>
                <a:effectLst/>
              </a:rPr>
              <a:t> + </a:t>
            </a:r>
            <a:r>
              <a:rPr lang="pt-BR" b="0" dirty="0" err="1">
                <a:solidFill>
                  <a:srgbClr val="4EC9B0"/>
                </a:solidFill>
                <a:effectLst/>
              </a:rPr>
              <a:t>str</a:t>
            </a:r>
            <a:r>
              <a:rPr lang="pt-BR" b="0" dirty="0">
                <a:solidFill>
                  <a:srgbClr val="DCDCDC"/>
                </a:solidFill>
                <a:effectLst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</a:rPr>
              <a:t>resultado</a:t>
            </a:r>
            <a:r>
              <a:rPr lang="pt-BR" b="0" dirty="0">
                <a:solidFill>
                  <a:srgbClr val="DCDCDC"/>
                </a:solidFill>
                <a:effectLst/>
              </a:rPr>
              <a:t>))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28C780-23A4-B9C5-2D16-9D25BB1678C1}"/>
              </a:ext>
            </a:extLst>
          </p:cNvPr>
          <p:cNvSpPr txBox="1"/>
          <p:nvPr/>
        </p:nvSpPr>
        <p:spPr>
          <a:xfrm>
            <a:off x="1900564" y="5690258"/>
            <a:ext cx="6924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</a:rPr>
              <a:t>else</a:t>
            </a:r>
            <a:r>
              <a:rPr lang="pt-BR" b="0" dirty="0">
                <a:solidFill>
                  <a:srgbClr val="DCDCDC"/>
                </a:solidFill>
                <a:effectLst/>
              </a:rPr>
              <a:t>:</a:t>
            </a:r>
            <a:endParaRPr lang="pt-BR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6D0E44-14EA-8A7A-2B03-7861EA9429F5}"/>
              </a:ext>
            </a:extLst>
          </p:cNvPr>
          <p:cNvSpPr txBox="1"/>
          <p:nvPr/>
        </p:nvSpPr>
        <p:spPr>
          <a:xfrm>
            <a:off x="5767121" y="2608064"/>
            <a:ext cx="5587827" cy="1347805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pt-BR" sz="1800" dirty="0"/>
              <a:t>O índice mais baixo (</a:t>
            </a:r>
            <a:r>
              <a:rPr lang="pt-BR" sz="1800" dirty="0" err="1"/>
              <a:t>low</a:t>
            </a:r>
            <a:r>
              <a:rPr lang="pt-BR" sz="1800" dirty="0"/>
              <a:t>) é atualizado para </a:t>
            </a:r>
            <a:r>
              <a:rPr lang="pt-BR" sz="1800" dirty="0" err="1"/>
              <a:t>mid</a:t>
            </a:r>
            <a:r>
              <a:rPr lang="pt-BR" sz="1800" dirty="0"/>
              <a:t> + 1. Se o elemento no índice médio for maior que o elemento procurado, o oposto é verdadeiro e o índice mais alto (high) é atualizado para </a:t>
            </a:r>
            <a:r>
              <a:rPr lang="pt-BR" sz="1800" dirty="0" err="1"/>
              <a:t>mid</a:t>
            </a:r>
            <a:r>
              <a:rPr lang="pt-BR" sz="1800" dirty="0"/>
              <a:t> - 1.</a:t>
            </a:r>
          </a:p>
        </p:txBody>
      </p:sp>
    </p:spTree>
    <p:extLst>
      <p:ext uri="{BB962C8B-B14F-4D97-AF65-F5344CB8AC3E}">
        <p14:creationId xmlns:p14="http://schemas.microsoft.com/office/powerpoint/2010/main" val="37436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/>
      <p:bldP spid="12" grpId="0"/>
      <p:bldP spid="16" grpId="0"/>
      <p:bldP spid="18" grpId="0"/>
      <p:bldP spid="20" grpId="0"/>
      <p:bldP spid="22" grpId="0"/>
      <p:bldP spid="24" grpId="0"/>
      <p:bldP spid="27" grpId="0"/>
      <p:bldP spid="29" grpId="0"/>
      <p:bldP spid="31" grpId="0"/>
      <p:bldP spid="33" grpId="0"/>
      <p:bldP spid="35" grpId="0"/>
      <p:bldP spid="3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>
            <a:extLst>
              <a:ext uri="{FF2B5EF4-FFF2-40B4-BE49-F238E27FC236}">
                <a16:creationId xmlns:a16="http://schemas.microsoft.com/office/drawing/2014/main" id="{C013A3B6-C06E-DC10-86B8-58611049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62566FEE-49CD-8EF2-8E0F-CAFEF5D82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960" y="121212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 cega / Blind 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4960" y="1275323"/>
            <a:ext cx="9292046" cy="4044825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defPPr>
              <a:defRPr lang="pt-BR"/>
            </a:defPPr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4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sz="2800" dirty="0"/>
              <a:t>Os métodos de busca fornecem uma solução para o problema de achar um caminho até um nó meta.</a:t>
            </a:r>
          </a:p>
          <a:p>
            <a:r>
              <a:rPr sz="2800" dirty="0"/>
              <a:t>Uma  estratégia  de  busca  não  leva  em  conta  informações específicas sobre o problema a ser resolvido.</a:t>
            </a:r>
          </a:p>
          <a:p>
            <a:r>
              <a:rPr sz="2800" dirty="0"/>
              <a:t>Existem basicamente duas estratégias cegas para a construção e pesquisa em uma árvore de busca: Busca em Largura e Busca em Profundidade.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>
            <a:extLst>
              <a:ext uri="{FF2B5EF4-FFF2-40B4-BE49-F238E27FC236}">
                <a16:creationId xmlns:a16="http://schemas.microsoft.com/office/drawing/2014/main" id="{AD33A34B-8F0B-B455-134A-DF3A8498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C329457D-D4F8-A330-6238-99DCB7D9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0458" y="100131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 em largura (1-4)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5954" y="1383697"/>
            <a:ext cx="10058400" cy="2045303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/>
          <a:p>
            <a:pPr marL="0" indent="0" algn="just" fontAlgn="base">
              <a:lnSpc>
                <a:spcPct val="115000"/>
              </a:lnSpc>
              <a:spcAft>
                <a:spcPts val="800"/>
              </a:spcAft>
              <a:buSzPct val="70000"/>
              <a:buNone/>
              <a:tabLst>
                <a:tab pos="457200" algn="l"/>
              </a:tabLst>
            </a:pPr>
            <a:r>
              <a:rPr sz="2800" b="1" dirty="0">
                <a:solidFill>
                  <a:schemeClr val="bg1"/>
                </a:solidFill>
              </a:rPr>
              <a:t>A busca em largura é usada para percorrer todos os vértices do grafo. A única diferença entre a busca em profundidade é como a  busca  é  feita.  Na  busca  em  largura  cada  nó  é  explorado completamente antes de passar para um novo nó.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6877" y="3654841"/>
            <a:ext cx="5934456" cy="2572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03087" y="4066235"/>
            <a:ext cx="3056799" cy="1549783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dirty="0"/>
              <a:t>Aqui   já   está marcado,  então será ignorado.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>
            <a:extLst>
              <a:ext uri="{FF2B5EF4-FFF2-40B4-BE49-F238E27FC236}">
                <a16:creationId xmlns:a16="http://schemas.microsoft.com/office/drawing/2014/main" id="{CEB9E0A9-0F6C-6AA5-60D3-89C65FE2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80A5E648-6EE4-35EE-7EAC-EFB65B0E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371" y="219302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 em largura (2-4)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63040" y="1324886"/>
            <a:ext cx="10058400" cy="2045303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/>
          <a:p>
            <a:pPr marL="0" indent="0" algn="just" fontAlgn="base">
              <a:lnSpc>
                <a:spcPct val="115000"/>
              </a:lnSpc>
              <a:spcAft>
                <a:spcPts val="800"/>
              </a:spcAft>
              <a:buSzPct val="70000"/>
              <a:buNone/>
              <a:tabLst>
                <a:tab pos="457200" algn="l"/>
              </a:tabLst>
            </a:pPr>
            <a:r>
              <a:rPr sz="2800" b="1" dirty="0">
                <a:solidFill>
                  <a:schemeClr val="bg1"/>
                </a:solidFill>
              </a:rPr>
              <a:t>A busca em largura é usada para percorrer todos os vértices do grafo. A única diferença entre a busca em profundidade é como a  busca  é  feita.  Na  busca  em  largura  cada  nó  é  explorado completamente antes de passar para um novo nó.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0948" y="3439062"/>
            <a:ext cx="4610099" cy="2857499"/>
          </a:xfrm>
          <a:prstGeom prst="rect">
            <a:avLst/>
          </a:prstGeom>
        </p:spPr>
      </p:pic>
      <p:sp>
        <p:nvSpPr>
          <p:cNvPr id="15" name="object 11">
            <a:extLst>
              <a:ext uri="{FF2B5EF4-FFF2-40B4-BE49-F238E27FC236}">
                <a16:creationId xmlns:a16="http://schemas.microsoft.com/office/drawing/2014/main" id="{B920CFA3-B95F-CBDF-9437-D2E3CEF54E4A}"/>
              </a:ext>
            </a:extLst>
          </p:cNvPr>
          <p:cNvSpPr txBox="1"/>
          <p:nvPr/>
        </p:nvSpPr>
        <p:spPr>
          <a:xfrm>
            <a:off x="4880118" y="6364446"/>
            <a:ext cx="2431760" cy="325538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sz="1400" dirty="0"/>
              <a:t>Fonte:</a:t>
            </a:r>
            <a:r>
              <a:rPr lang="pt-BR" sz="1400" dirty="0"/>
              <a:t> </a:t>
            </a:r>
            <a:r>
              <a:rPr sz="1400" dirty="0"/>
              <a:t>python.plainenglish.io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>
            <a:extLst>
              <a:ext uri="{FF2B5EF4-FFF2-40B4-BE49-F238E27FC236}">
                <a16:creationId xmlns:a16="http://schemas.microsoft.com/office/drawing/2014/main" id="{C198D6E2-8BE0-7A10-592C-67124BE1D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" y="-100131"/>
            <a:ext cx="12180721" cy="68580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2BE88953-02F4-55BC-3A6C-24BE0EF9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0" y="180758"/>
            <a:ext cx="11588600" cy="62724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703" y="168016"/>
            <a:ext cx="100584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/>
            <a:r>
              <a:rPr sz="40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Busca em largura (3-4)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23703" y="1286855"/>
            <a:ext cx="10058400" cy="2045303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/>
          <a:p>
            <a:pPr marL="0" indent="0" algn="just" fontAlgn="base">
              <a:lnSpc>
                <a:spcPct val="115000"/>
              </a:lnSpc>
              <a:spcAft>
                <a:spcPts val="800"/>
              </a:spcAft>
              <a:buSzPct val="70000"/>
              <a:buNone/>
              <a:tabLst>
                <a:tab pos="457200" algn="l"/>
              </a:tabLst>
            </a:pPr>
            <a:r>
              <a:rPr sz="2800" b="1" dirty="0">
                <a:solidFill>
                  <a:schemeClr val="bg1"/>
                </a:solidFill>
              </a:rPr>
              <a:t>A busca em largura é usada para percorrer todos os vértices do grafo. A única diferença entre a busca em profundidade é como a  busca  é  feita.  Na  busca  em  largura  cada  nó  é  explorado completamente antes de passar para um novo nó.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2942" y="3582799"/>
            <a:ext cx="4706111" cy="261975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80118" y="6364446"/>
            <a:ext cx="2431760" cy="325538"/>
          </a:xfrm>
          <a:prstGeom prst="rect">
            <a:avLst/>
          </a:prstGeom>
          <a:noFill/>
        </p:spPr>
        <p:txBody>
          <a:bodyPr vert="horz" wrap="square" lIns="0" tIns="45720" rIns="0" bIns="45720" rtlCol="0">
            <a:spAutoFit/>
          </a:bodyPr>
          <a:lstStyle>
            <a:lvl1pPr indent="0" algn="just" fontAlgn="base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chemeClr val="accent1"/>
              </a:buClr>
              <a:buSzPct val="70000"/>
              <a:buFont typeface="Calibri" panose="020F0502020204030204" pitchFamily="34" charset="0"/>
              <a:buNone/>
              <a:tabLst>
                <a:tab pos="457200" algn="l"/>
              </a:tabLst>
              <a:defRPr sz="2800" b="1">
                <a:solidFill>
                  <a:schemeClr val="bg1"/>
                </a:solidFill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sz="1400" dirty="0"/>
              <a:t>Fonte:</a:t>
            </a:r>
            <a:r>
              <a:rPr lang="pt-BR" sz="1400" dirty="0"/>
              <a:t> </a:t>
            </a:r>
            <a:r>
              <a:rPr sz="1400" dirty="0"/>
              <a:t>python.plainenglish.io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648E827498144E99E283DDB8A87613" ma:contentTypeVersion="14" ma:contentTypeDescription="Create a new document." ma:contentTypeScope="" ma:versionID="a9d65cad76a72c570d6bc8607ba86b76">
  <xsd:schema xmlns:xsd="http://www.w3.org/2001/XMLSchema" xmlns:xs="http://www.w3.org/2001/XMLSchema" xmlns:p="http://schemas.microsoft.com/office/2006/metadata/properties" xmlns:ns2="a10d6d09-ccff-44d6-9d40-69adbea4e446" xmlns:ns3="60bd9088-2ed9-416e-b61b-5c17ea7e3085" targetNamespace="http://schemas.microsoft.com/office/2006/metadata/properties" ma:root="true" ma:fieldsID="46de06e54f97f1c1c8b147bc5c930d37" ns2:_="" ns3:_="">
    <xsd:import namespace="a10d6d09-ccff-44d6-9d40-69adbea4e446"/>
    <xsd:import namespace="60bd9088-2ed9-416e-b61b-5c17ea7e30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d6d09-ccff-44d6-9d40-69adbea4e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d9088-2ed9-416e-b61b-5c17ea7e308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cc9b3d7-2118-42ad-85a8-2b0d5caeed4a}" ma:internalName="TaxCatchAll" ma:showField="CatchAllData" ma:web="60bd9088-2ed9-416e-b61b-5c17ea7e30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0d6d09-ccff-44d6-9d40-69adbea4e446">
      <Terms xmlns="http://schemas.microsoft.com/office/infopath/2007/PartnerControls"/>
    </lcf76f155ced4ddcb4097134ff3c332f>
    <TaxCatchAll xmlns="60bd9088-2ed9-416e-b61b-5c17ea7e3085" xsi:nil="true"/>
  </documentManagement>
</p:properties>
</file>

<file path=customXml/itemProps1.xml><?xml version="1.0" encoding="utf-8"?>
<ds:datastoreItem xmlns:ds="http://schemas.openxmlformats.org/officeDocument/2006/customXml" ds:itemID="{F03FF42D-D34A-4955-A0BF-5B9FF123BA7E}"/>
</file>

<file path=customXml/itemProps2.xml><?xml version="1.0" encoding="utf-8"?>
<ds:datastoreItem xmlns:ds="http://schemas.openxmlformats.org/officeDocument/2006/customXml" ds:itemID="{CE792884-4D69-4CA8-851F-3AEB9FFFF6DD}"/>
</file>

<file path=customXml/itemProps3.xml><?xml version="1.0" encoding="utf-8"?>
<ds:datastoreItem xmlns:ds="http://schemas.openxmlformats.org/officeDocument/2006/customXml" ds:itemID="{E907CECD-DA7E-4110-B39A-8C7D1FB51A6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23583</TotalTime>
  <Words>1531</Words>
  <Application>Microsoft Office PowerPoint</Application>
  <PresentationFormat>Widescreen</PresentationFormat>
  <Paragraphs>156</Paragraphs>
  <Slides>19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RetrospectVTI</vt:lpstr>
      <vt:lpstr>Apresentação do PowerPoint</vt:lpstr>
      <vt:lpstr>Busca Linear</vt:lpstr>
      <vt:lpstr>Busca Binária: dividir para conquistar</vt:lpstr>
      <vt:lpstr>Busca Binária: dividir para conquistar</vt:lpstr>
      <vt:lpstr>Apresentação do PowerPoint</vt:lpstr>
      <vt:lpstr>Busca cega / Blind Search</vt:lpstr>
      <vt:lpstr>Busca em largura (1-4)</vt:lpstr>
      <vt:lpstr>Busca em largura (2-4)</vt:lpstr>
      <vt:lpstr>Busca em largura (3-4)</vt:lpstr>
      <vt:lpstr>Algoritmo - Busca em largura (4-4)</vt:lpstr>
      <vt:lpstr>Algoritmo - Busca em largura (4-4)</vt:lpstr>
      <vt:lpstr>Busca em Profundidade em Python</vt:lpstr>
      <vt:lpstr>Busca em profundidade</vt:lpstr>
      <vt:lpstr>Algoritmo - Busca em profundidade</vt:lpstr>
      <vt:lpstr>Algoritmo - Busca em largura (4-4)</vt:lpstr>
      <vt:lpstr>Busca em Profundidade em Python</vt:lpstr>
      <vt:lpstr>Exercícios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 Fernando Oberleitner Lima</dc:creator>
  <cp:lastModifiedBy>Francisco Elanio Bezerra</cp:lastModifiedBy>
  <cp:revision>396</cp:revision>
  <dcterms:created xsi:type="dcterms:W3CDTF">2022-12-26T16:03:04Z</dcterms:created>
  <dcterms:modified xsi:type="dcterms:W3CDTF">2024-05-20T01:35:28Z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0x010100A9648E827498144E99E283DDB8A87613</vt:lpwstr>
  </property>
</Properties>
</file>