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28"/>
  </p:notesMasterIdLst>
  <p:sldIdLst>
    <p:sldId id="256" r:id="rId3"/>
    <p:sldId id="270" r:id="rId4"/>
    <p:sldId id="271" r:id="rId5"/>
    <p:sldId id="316" r:id="rId6"/>
    <p:sldId id="259" r:id="rId7"/>
    <p:sldId id="317" r:id="rId8"/>
    <p:sldId id="261" r:id="rId9"/>
    <p:sldId id="333" r:id="rId10"/>
    <p:sldId id="318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21" r:id="rId22"/>
    <p:sldId id="344" r:id="rId23"/>
    <p:sldId id="276" r:id="rId24"/>
    <p:sldId id="275" r:id="rId25"/>
    <p:sldId id="326" r:id="rId26"/>
    <p:sldId id="332" r:id="rId27"/>
  </p:sldIdLst>
  <p:sldSz cx="9144000" cy="5143500" type="screen16x9"/>
  <p:notesSz cx="6858000" cy="9144000"/>
  <p:embeddedFontLst>
    <p:embeddedFont>
      <p:font typeface="Arvo" panose="020B0604020202020204" charset="0"/>
      <p:regular r:id="rId29"/>
      <p:bold r:id="rId30"/>
      <p:italic r:id="rId31"/>
      <p:boldItalic r:id="rId32"/>
    </p:embeddedFont>
    <p:embeddedFont>
      <p:font typeface="Barlow Condensed" panose="00000506000000000000" pitchFamily="2" charset="0"/>
      <p:regular r:id="rId33"/>
      <p:bold r:id="rId34"/>
      <p:italic r:id="rId35"/>
      <p:boldItalic r:id="rId36"/>
    </p:embeddedFont>
    <p:embeddedFont>
      <p:font typeface="Barlow Condensed Medium" panose="00000606000000000000" pitchFamily="2" charset="0"/>
      <p:regular r:id="rId37"/>
      <p:bold r:id="rId38"/>
      <p:italic r:id="rId39"/>
      <p:boldItalic r:id="rId40"/>
    </p:embeddedFont>
    <p:embeddedFont>
      <p:font typeface="Barlow Condensed SemiBold" panose="00000706000000000000" pitchFamily="2" charset="0"/>
      <p:regular r:id="rId41"/>
      <p:bold r:id="rId42"/>
      <p:italic r:id="rId43"/>
      <p:boldItalic r:id="rId44"/>
    </p:embeddedFont>
    <p:embeddedFont>
      <p:font typeface="Fira Sans Extra Condensed Medium" panose="020B0604020202020204" charset="0"/>
      <p:regular r:id="rId45"/>
      <p:bold r:id="rId46"/>
      <p:italic r:id="rId47"/>
      <p:boldItalic r:id="rId48"/>
    </p:embeddedFont>
    <p:embeddedFont>
      <p:font typeface="Roboto Slab" pitchFamily="2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C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1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1.fntdata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font" Target="fonts/font22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8.xml"/><Relationship Id="rId41" Type="http://schemas.openxmlformats.org/officeDocument/2006/relationships/font" Target="fonts/font1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509d4cbf7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509d4cbf7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509d4cbf7_6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509d4cbf7_6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521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509d4cbf7_6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509d4cbf7_6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577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509d4cbf7_6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509d4cbf7_6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015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509d4cbf7_6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509d4cbf7_6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815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509d4cbf7_6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509d4cbf7_6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901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509d4cbf7_6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509d4cbf7_6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813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509d4cbf7_6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509d4cbf7_6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576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509d4cbf7_6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509d4cbf7_6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90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509d4cbf7_6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509d4cbf7_6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536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509d4cbf7_6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509d4cbf7_6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11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7509d4cbf7_6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7509d4cbf7_6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651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509d4cbf7_6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509d4cbf7_6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665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509d4cbf7_6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509d4cbf7_6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490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509d4cbf7_6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509d4cbf7_6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81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509d4cbf7_6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509d4cbf7_6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15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509d4cbf7_6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509d4cbf7_6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7428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509d4cbf7_6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509d4cbf7_6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34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509d4cbf7_6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509d4cbf7_6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222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509d4cbf7_6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509d4cbf7_6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78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509d4cbf7_6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509d4cbf7_6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509d4cbf7_6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509d4cbf7_6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202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509d4cbf7_6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509d4cbf7_6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509d4cbf7_6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509d4cbf7_6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708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509d4cbf7_6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509d4cbf7_6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0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57" name="Google Shape;57;p14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102" name="Google Shape;102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05516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chemeClr val="dk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15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45" name="Google Shape;145;p15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15"/>
          <p:cNvGrpSpPr/>
          <p:nvPr/>
        </p:nvGrpSpPr>
        <p:grpSpPr>
          <a:xfrm flipH="1">
            <a:off x="6278928" y="-258568"/>
            <a:ext cx="2865062" cy="3613974"/>
            <a:chOff x="-26858" y="-227337"/>
            <a:chExt cx="2186403" cy="2757917"/>
          </a:xfrm>
        </p:grpSpPr>
        <p:sp>
          <p:nvSpPr>
            <p:cNvPr id="190" name="Google Shape;190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6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232" name="Google Shape;232;p1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6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54" name="Google Shape;254;p16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16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73" name="Google Shape;273;p16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6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75" name="Google Shape;275;p16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16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77" name="Google Shape;277;p16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6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80" name="Google Shape;280;p16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1" name="Google Shape;281;p16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2737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7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1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17"/>
          <p:cNvGrpSpPr/>
          <p:nvPr/>
        </p:nvGrpSpPr>
        <p:grpSpPr>
          <a:xfrm rot="10800000" flipH="1">
            <a:off x="-413096" y="-26651"/>
            <a:ext cx="2192144" cy="1495178"/>
            <a:chOff x="-293170" y="3658798"/>
            <a:chExt cx="2192144" cy="1495178"/>
          </a:xfrm>
        </p:grpSpPr>
        <p:sp>
          <p:nvSpPr>
            <p:cNvPr id="306" name="Google Shape;306;p17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17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5" name="Google Shape;325;p17"/>
          <p:cNvSpPr txBox="1">
            <a:spLocks noGrp="1"/>
          </p:cNvSpPr>
          <p:nvPr>
            <p:ph type="subTitle" idx="1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26" name="Google Shape;326;p17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54" name="Google Shape;354;p19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5" name="Google Shape;355;p19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356" name="Google Shape;356;p19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9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9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9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9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Char char="●"/>
              <a:defRPr sz="1800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mUVUmG9vOFw?feature=oembed" TargetMode="Externa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qHXtouWUCjM?feature=oembed" TargetMode="Externa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XyLKjJMQbC0?feature=oembed" TargetMode="Externa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LbD_u0ZGJcI?feature=oembed" TargetMode="Externa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"/>
          <p:cNvSpPr txBox="1">
            <a:spLocks noGrp="1"/>
          </p:cNvSpPr>
          <p:nvPr>
            <p:ph type="ctrTitle"/>
          </p:nvPr>
        </p:nvSpPr>
        <p:spPr>
          <a:xfrm>
            <a:off x="2486677" y="2077155"/>
            <a:ext cx="4419000" cy="12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Introdução à Jornada do Herói</a:t>
            </a: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"/>
          <p:cNvSpPr txBox="1">
            <a:spLocks noGrp="1"/>
          </p:cNvSpPr>
          <p:nvPr>
            <p:ph type="ctrTitle"/>
          </p:nvPr>
        </p:nvSpPr>
        <p:spPr>
          <a:xfrm flipH="1">
            <a:off x="770575" y="468450"/>
            <a:ext cx="76960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Vogler</a:t>
            </a:r>
            <a:r>
              <a:rPr lang="pt-BR" dirty="0"/>
              <a:t> divide em alguns tipos as formas como o Chamado à Aventura pode acontecer, quais são elas?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DBE8BA-43E6-E7F9-84DF-E7F3ED0C384F}"/>
              </a:ext>
            </a:extLst>
          </p:cNvPr>
          <p:cNvSpPr txBox="1"/>
          <p:nvPr/>
        </p:nvSpPr>
        <p:spPr>
          <a:xfrm>
            <a:off x="431801" y="1448365"/>
            <a:ext cx="523522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pt-BR" b="1" dirty="0"/>
              <a:t>Sincronicidade </a:t>
            </a:r>
          </a:p>
          <a:p>
            <a:endParaRPr lang="pt-BR" dirty="0"/>
          </a:p>
          <a:p>
            <a:r>
              <a:rPr lang="pt-BR" dirty="0"/>
              <a:t>Uma série de acasos e coincidências pode ser a mensagem que chama o herói para a aventura. Essa é a misteriosa força da sincronicidade, que C. G. Jung explorou em seus escritos. </a:t>
            </a:r>
          </a:p>
          <a:p>
            <a:endParaRPr lang="pt-BR" dirty="0"/>
          </a:p>
          <a:p>
            <a:r>
              <a:rPr lang="pt-BR" dirty="0"/>
              <a:t>A recorrência acidental de palavras, ideias ou acontecimentos pode adquirir significado e chamar a atenção para a necessidade de ação e mudança. Muitos thrillers, como Pacto sinistro, de Hitchcock, são postos em movimento por um acaso que aproxima duas pessoas, como se fosse a mão do destino. (</a:t>
            </a:r>
            <a:r>
              <a:rPr lang="pt-BR" dirty="0" err="1"/>
              <a:t>Vogler</a:t>
            </a:r>
            <a:r>
              <a:rPr lang="pt-BR" dirty="0"/>
              <a:t>, p. 109)</a:t>
            </a:r>
          </a:p>
        </p:txBody>
      </p:sp>
    </p:spTree>
    <p:extLst>
      <p:ext uri="{BB962C8B-B14F-4D97-AF65-F5344CB8AC3E}">
        <p14:creationId xmlns:p14="http://schemas.microsoft.com/office/powerpoint/2010/main" val="253172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"/>
          <p:cNvSpPr txBox="1">
            <a:spLocks noGrp="1"/>
          </p:cNvSpPr>
          <p:nvPr>
            <p:ph type="ctrTitle"/>
          </p:nvPr>
        </p:nvSpPr>
        <p:spPr>
          <a:xfrm flipH="1">
            <a:off x="770575" y="468450"/>
            <a:ext cx="76960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Vogler</a:t>
            </a:r>
            <a:r>
              <a:rPr lang="pt-BR" dirty="0"/>
              <a:t> divide em alguns tipos as formas como o Chamado à Aventura pode acontecer, quais são elas?</a:t>
            </a:r>
            <a:endParaRPr dirty="0"/>
          </a:p>
        </p:txBody>
      </p:sp>
      <p:pic>
        <p:nvPicPr>
          <p:cNvPr id="2" name="Mídia Online 1" title="Any Gabrielly - Saber Quem Sou (De &quot;Moana&quot;)">
            <a:hlinkClick r:id="" action="ppaction://media"/>
            <a:extLst>
              <a:ext uri="{FF2B5EF4-FFF2-40B4-BE49-F238E27FC236}">
                <a16:creationId xmlns:a16="http://schemas.microsoft.com/office/drawing/2014/main" id="{1CD37EE8-889E-FFC5-B422-BDECF7BDF59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70575" y="1516983"/>
            <a:ext cx="5589499" cy="315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8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"/>
          <p:cNvSpPr txBox="1">
            <a:spLocks noGrp="1"/>
          </p:cNvSpPr>
          <p:nvPr>
            <p:ph type="ctrTitle"/>
          </p:nvPr>
        </p:nvSpPr>
        <p:spPr>
          <a:xfrm flipH="1">
            <a:off x="770575" y="468450"/>
            <a:ext cx="76960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Vogler</a:t>
            </a:r>
            <a:r>
              <a:rPr lang="pt-BR" dirty="0"/>
              <a:t> divide em alguns tipos as formas como o Chamado à Aventura pode acontecer, quais são elas?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DBE8BA-43E6-E7F9-84DF-E7F3ED0C384F}"/>
              </a:ext>
            </a:extLst>
          </p:cNvPr>
          <p:cNvSpPr txBox="1"/>
          <p:nvPr/>
        </p:nvSpPr>
        <p:spPr>
          <a:xfrm>
            <a:off x="431801" y="1448365"/>
            <a:ext cx="523522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pt-BR" b="1" dirty="0"/>
              <a:t>Tentação </a:t>
            </a:r>
          </a:p>
          <a:p>
            <a:endParaRPr lang="pt-BR" dirty="0"/>
          </a:p>
          <a:p>
            <a:r>
              <a:rPr lang="pt-BR" dirty="0"/>
              <a:t>O Chamado à Aventura pode agir sobre o herói como uma tentação, como o clima sugerido por um cartaz que anuncia uma viagem exótica ou a súbita visão de um amante em potencial. Pode ser o brilho do ouro, o boato sobre um tesouro, o canto de sereia da ambição. (</a:t>
            </a:r>
            <a:r>
              <a:rPr lang="pt-BR" dirty="0" err="1"/>
              <a:t>Vogler</a:t>
            </a:r>
            <a:r>
              <a:rPr lang="pt-BR" dirty="0"/>
              <a:t>, p. 109)</a:t>
            </a:r>
          </a:p>
        </p:txBody>
      </p:sp>
    </p:spTree>
    <p:extLst>
      <p:ext uri="{BB962C8B-B14F-4D97-AF65-F5344CB8AC3E}">
        <p14:creationId xmlns:p14="http://schemas.microsoft.com/office/powerpoint/2010/main" val="100272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"/>
          <p:cNvSpPr txBox="1">
            <a:spLocks noGrp="1"/>
          </p:cNvSpPr>
          <p:nvPr>
            <p:ph type="ctrTitle"/>
          </p:nvPr>
        </p:nvSpPr>
        <p:spPr>
          <a:xfrm flipH="1">
            <a:off x="770575" y="468450"/>
            <a:ext cx="76960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Vogler</a:t>
            </a:r>
            <a:r>
              <a:rPr lang="pt-BR" dirty="0"/>
              <a:t> divide em alguns tipos as formas como o Chamado à Aventura pode acontecer, quais são elas?</a:t>
            </a:r>
            <a:endParaRPr dirty="0"/>
          </a:p>
        </p:txBody>
      </p:sp>
      <p:pic>
        <p:nvPicPr>
          <p:cNvPr id="3" name="Mídia Online 2" title="Sex Drive - Trailer">
            <a:hlinkClick r:id="" action="ppaction://media"/>
            <a:extLst>
              <a:ext uri="{FF2B5EF4-FFF2-40B4-BE49-F238E27FC236}">
                <a16:creationId xmlns:a16="http://schemas.microsoft.com/office/drawing/2014/main" id="{1567B2E4-BE71-4C95-A801-9FF6A8D7A12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22219" y="1544999"/>
            <a:ext cx="5539914" cy="313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2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"/>
          <p:cNvSpPr txBox="1">
            <a:spLocks noGrp="1"/>
          </p:cNvSpPr>
          <p:nvPr>
            <p:ph type="ctrTitle"/>
          </p:nvPr>
        </p:nvSpPr>
        <p:spPr>
          <a:xfrm flipH="1">
            <a:off x="770575" y="468450"/>
            <a:ext cx="76960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Vogler</a:t>
            </a:r>
            <a:r>
              <a:rPr lang="pt-BR" dirty="0"/>
              <a:t> divide em alguns tipos as formas como o Chamado à Aventura pode acontecer, quais são elas?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DBE8BA-43E6-E7F9-84DF-E7F3ED0C384F}"/>
              </a:ext>
            </a:extLst>
          </p:cNvPr>
          <p:cNvSpPr txBox="1"/>
          <p:nvPr/>
        </p:nvSpPr>
        <p:spPr>
          <a:xfrm>
            <a:off x="431801" y="1448365"/>
            <a:ext cx="523522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pt-BR" b="1" dirty="0"/>
              <a:t>Arautos da mudança </a:t>
            </a:r>
          </a:p>
          <a:p>
            <a:endParaRPr lang="pt-BR" dirty="0"/>
          </a:p>
          <a:p>
            <a:r>
              <a:rPr lang="pt-BR" dirty="0"/>
              <a:t>O Chamado à Aventura, muitas vezes, surge através de um personagem que é uma manifestação do arquétipo do Arauto. Um personagem fazendo esse papel pode ser positivo, negativo ou neutro, mas sempre serve para desencadear o movimento da história, apresentando ao herói um convite ou desafio para enfrentar o  desconhecido. Em algumas histórias, o Arauto é também um Mentor para o herói, um guia sábio, preocupado com os melhores interesses do herói. Em outras ocasiões, é um inimigo que lança uma luva de desafio na cara dele, ou tenta atraí-lo ao perigo.</a:t>
            </a:r>
          </a:p>
        </p:txBody>
      </p:sp>
    </p:spTree>
    <p:extLst>
      <p:ext uri="{BB962C8B-B14F-4D97-AF65-F5344CB8AC3E}">
        <p14:creationId xmlns:p14="http://schemas.microsoft.com/office/powerpoint/2010/main" val="1340314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"/>
          <p:cNvSpPr txBox="1">
            <a:spLocks noGrp="1"/>
          </p:cNvSpPr>
          <p:nvPr>
            <p:ph type="ctrTitle"/>
          </p:nvPr>
        </p:nvSpPr>
        <p:spPr>
          <a:xfrm flipH="1">
            <a:off x="770575" y="468450"/>
            <a:ext cx="76960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Vogler</a:t>
            </a:r>
            <a:r>
              <a:rPr lang="pt-BR" dirty="0"/>
              <a:t> divide em alguns tipos as formas como o Chamado à Aventura pode acontecer, quais são elas?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DBE8BA-43E6-E7F9-84DF-E7F3ED0C384F}"/>
              </a:ext>
            </a:extLst>
          </p:cNvPr>
          <p:cNvSpPr txBox="1"/>
          <p:nvPr/>
        </p:nvSpPr>
        <p:spPr>
          <a:xfrm>
            <a:off x="431801" y="1448365"/>
            <a:ext cx="523522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pt-BR" b="1" dirty="0"/>
              <a:t>Reconhecimento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Quando um vilão ronda o Mundo Comum a procura do </a:t>
            </a:r>
            <a:r>
              <a:rPr lang="pt-BR" dirty="0" err="1"/>
              <a:t>heroi</a:t>
            </a:r>
            <a:r>
              <a:rPr lang="pt-BR" dirty="0"/>
              <a:t> normalmente. Fazendo perguntas pela vizinhança. Um exemplo é em A Tempestade do Século de Stephen King ou Estrada Perdida de David Lynch</a:t>
            </a:r>
          </a:p>
        </p:txBody>
      </p:sp>
    </p:spTree>
    <p:extLst>
      <p:ext uri="{BB962C8B-B14F-4D97-AF65-F5344CB8AC3E}">
        <p14:creationId xmlns:p14="http://schemas.microsoft.com/office/powerpoint/2010/main" val="789774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"/>
          <p:cNvSpPr txBox="1">
            <a:spLocks noGrp="1"/>
          </p:cNvSpPr>
          <p:nvPr>
            <p:ph type="ctrTitle"/>
          </p:nvPr>
        </p:nvSpPr>
        <p:spPr>
          <a:xfrm flipH="1">
            <a:off x="770575" y="468450"/>
            <a:ext cx="76960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Vogler</a:t>
            </a:r>
            <a:r>
              <a:rPr lang="pt-BR" dirty="0"/>
              <a:t> divide em alguns tipos as formas como o Chamado à Aventura pode acontecer, quais são elas?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DBE8BA-43E6-E7F9-84DF-E7F3ED0C384F}"/>
              </a:ext>
            </a:extLst>
          </p:cNvPr>
          <p:cNvSpPr txBox="1"/>
          <p:nvPr/>
        </p:nvSpPr>
        <p:spPr>
          <a:xfrm>
            <a:off x="431801" y="1448365"/>
            <a:ext cx="6894688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pt-BR" b="1" dirty="0"/>
              <a:t>Desorientação e desconforto</a:t>
            </a:r>
          </a:p>
          <a:p>
            <a:endParaRPr lang="pt-BR" dirty="0"/>
          </a:p>
          <a:p>
            <a:r>
              <a:rPr lang="pt-BR" dirty="0"/>
              <a:t>Muitas vezes, o Chamado à Aventura pode ser perturbador e desorientador para o herói. Em outras ocasiões, os Arautos enganam os heróis, falseando a própria aparência para ganhar sua confiança e, depois, trocando de forma para fazer a entrega do Chamado. Alfred Hitchcock nos dá um poderoso exemplo em Interlúdio. A heroína, vivida por Ingrid Bergman, é uma moça que só quer se divertir, e cujo pai fora condenado como espião nazista. O Chamado à Aventura chega através de um Arauto, na forma de Cary Grant, um agente americano que tenta obter a ajuda dela, para poder infiltrar-se num círculo de espiões nazistas. Primeiramente, ele joga seu charme e entra na vida da moça, fingindo ser um playboy que só pensa em bebida, carros velozes e... nela. Depois que ela descobre, por acaso, que o sedutor é da polícia, ele muda de conversa, põe a máscara de Arauto e transmite a ela um desafiante Chamado à Aventura. (</a:t>
            </a:r>
            <a:r>
              <a:rPr lang="pt-BR" dirty="0" err="1"/>
              <a:t>Vogler</a:t>
            </a:r>
            <a:r>
              <a:rPr lang="pt-BR" dirty="0"/>
              <a:t>, p. 111)</a:t>
            </a:r>
          </a:p>
        </p:txBody>
      </p:sp>
    </p:spTree>
    <p:extLst>
      <p:ext uri="{BB962C8B-B14F-4D97-AF65-F5344CB8AC3E}">
        <p14:creationId xmlns:p14="http://schemas.microsoft.com/office/powerpoint/2010/main" val="1843179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"/>
          <p:cNvSpPr txBox="1">
            <a:spLocks noGrp="1"/>
          </p:cNvSpPr>
          <p:nvPr>
            <p:ph type="ctrTitle"/>
          </p:nvPr>
        </p:nvSpPr>
        <p:spPr>
          <a:xfrm flipH="1">
            <a:off x="770575" y="468450"/>
            <a:ext cx="76960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Vogler</a:t>
            </a:r>
            <a:r>
              <a:rPr lang="pt-BR" dirty="0"/>
              <a:t> divide em alguns tipos as formas como o Chamado à Aventura pode acontecer, quais são elas?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DBE8BA-43E6-E7F9-84DF-E7F3ED0C384F}"/>
              </a:ext>
            </a:extLst>
          </p:cNvPr>
          <p:cNvSpPr txBox="1"/>
          <p:nvPr/>
        </p:nvSpPr>
        <p:spPr>
          <a:xfrm>
            <a:off x="431801" y="1448365"/>
            <a:ext cx="6894688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pt-BR" b="1" dirty="0"/>
              <a:t>Carência ou necessidade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Um Chamado à Aventura pode chegar sob a forma de uma perda ou subtração da vida do herói no Mundo Comum. A Aventura do filme A guerra do fogo começa quando se extingue o último graveto aceso de uma tribo na Idade da Pedra, preservado numa lamparina rudimentar, uma espécie de caixa feita de ossos. Os membros da tribo começam a morrer de frio e fome, por causa dessa perda. O Herói recebe um Chamado à Aventura quando uma das mulheres da tribo põe à frente dele uma lamparina, e isto mostra sem palavras que a perda tem que ser reparada e que o herói precisa partir para a aventura. O Chamado pode ser o rapto de alguém amado, ou a perda de algo precioso, como a saúde, a segurança ou o amor. (</a:t>
            </a:r>
            <a:r>
              <a:rPr lang="pt-BR" dirty="0" err="1"/>
              <a:t>Vogler</a:t>
            </a:r>
            <a:r>
              <a:rPr lang="pt-BR" dirty="0"/>
              <a:t>, 112) </a:t>
            </a:r>
          </a:p>
        </p:txBody>
      </p:sp>
    </p:spTree>
    <p:extLst>
      <p:ext uri="{BB962C8B-B14F-4D97-AF65-F5344CB8AC3E}">
        <p14:creationId xmlns:p14="http://schemas.microsoft.com/office/powerpoint/2010/main" val="2126933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"/>
          <p:cNvSpPr txBox="1">
            <a:spLocks noGrp="1"/>
          </p:cNvSpPr>
          <p:nvPr>
            <p:ph type="ctrTitle"/>
          </p:nvPr>
        </p:nvSpPr>
        <p:spPr>
          <a:xfrm flipH="1">
            <a:off x="770575" y="468450"/>
            <a:ext cx="76960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Vogler</a:t>
            </a:r>
            <a:r>
              <a:rPr lang="pt-BR" dirty="0"/>
              <a:t> divide em alguns tipos as formas como o Chamado à Aventura pode acontecer, quais são elas?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DBE8BA-43E6-E7F9-84DF-E7F3ED0C384F}"/>
              </a:ext>
            </a:extLst>
          </p:cNvPr>
          <p:cNvSpPr txBox="1"/>
          <p:nvPr/>
        </p:nvSpPr>
        <p:spPr>
          <a:xfrm>
            <a:off x="431801" y="1448365"/>
            <a:ext cx="6894688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pt-BR" b="1" dirty="0"/>
              <a:t>Sem mais opções </a:t>
            </a:r>
          </a:p>
          <a:p>
            <a:endParaRPr lang="pt-BR" dirty="0"/>
          </a:p>
          <a:p>
            <a:r>
              <a:rPr lang="pt-BR" dirty="0"/>
              <a:t>Em algumas histórias, o Chamado à Aventura pode ser simplesmente a total falta de opções por parte do herói. Os mecanismos de defesa deixam de funcionar, outras pessoas se enchem do herói, ou ele é encurralado num beco sem saída, de tal modo que só lhe resta mergulhar na aventura. </a:t>
            </a:r>
          </a:p>
          <a:p>
            <a:endParaRPr lang="pt-BR" dirty="0"/>
          </a:p>
          <a:p>
            <a:r>
              <a:rPr lang="pt-BR" dirty="0"/>
              <a:t>Em Mudança de hábito, o personagem de Whoopi Goldberg é testemunha de um assassinato e tem que se esconder, disfarçada de freira. Suas opções são limitadas — fingir-se de freira ou morrer. Outros heróis nem mesmo essa escolha têm, e são simplesmente jogados na aventura, levando um golpe na cabeça e acordando em alto-mar, queiram ou não. (</a:t>
            </a:r>
            <a:r>
              <a:rPr lang="pt-BR" dirty="0" err="1"/>
              <a:t>Vogler</a:t>
            </a:r>
            <a:r>
              <a:rPr lang="pt-BR" dirty="0"/>
              <a:t>, 112)</a:t>
            </a:r>
          </a:p>
        </p:txBody>
      </p:sp>
    </p:spTree>
    <p:extLst>
      <p:ext uri="{BB962C8B-B14F-4D97-AF65-F5344CB8AC3E}">
        <p14:creationId xmlns:p14="http://schemas.microsoft.com/office/powerpoint/2010/main" val="2731754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"/>
          <p:cNvSpPr txBox="1">
            <a:spLocks noGrp="1"/>
          </p:cNvSpPr>
          <p:nvPr>
            <p:ph type="ctrTitle"/>
          </p:nvPr>
        </p:nvSpPr>
        <p:spPr>
          <a:xfrm flipH="1">
            <a:off x="770575" y="468450"/>
            <a:ext cx="76960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Vogler</a:t>
            </a:r>
            <a:r>
              <a:rPr lang="pt-BR" dirty="0"/>
              <a:t> divide em alguns tipos as formas como o Chamado à Aventura pode acontecer, quais são elas?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DBE8BA-43E6-E7F9-84DF-E7F3ED0C384F}"/>
              </a:ext>
            </a:extLst>
          </p:cNvPr>
          <p:cNvSpPr txBox="1"/>
          <p:nvPr/>
        </p:nvSpPr>
        <p:spPr>
          <a:xfrm>
            <a:off x="431801" y="1448365"/>
            <a:ext cx="6894688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pt-BR" b="1" dirty="0"/>
              <a:t>Advertências para os heróis trágicos </a:t>
            </a:r>
          </a:p>
          <a:p>
            <a:endParaRPr lang="pt-BR" dirty="0"/>
          </a:p>
          <a:p>
            <a:r>
              <a:rPr lang="pt-BR" dirty="0"/>
              <a:t>É quando os heróis recebem algum tipo de aviso de que as coisas podem dar muito errado, como em Moby Dick a tripulação é avisada por um velho supostamente louco de que a viagem acabará em desastre ou como na ficção científica Interestelar, do qual o herói é avisado por ele mesmo no futuro em outra dimensão localizada atrás da estante do quarto da sua filha, a filha conversa com o outro eu do pai por código Morse.</a:t>
            </a:r>
          </a:p>
        </p:txBody>
      </p:sp>
    </p:spTree>
    <p:extLst>
      <p:ext uri="{BB962C8B-B14F-4D97-AF65-F5344CB8AC3E}">
        <p14:creationId xmlns:p14="http://schemas.microsoft.com/office/powerpoint/2010/main" val="116863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3"/>
          <p:cNvSpPr txBox="1">
            <a:spLocks noGrp="1"/>
          </p:cNvSpPr>
          <p:nvPr>
            <p:ph type="ctrTitle"/>
          </p:nvPr>
        </p:nvSpPr>
        <p:spPr>
          <a:xfrm>
            <a:off x="2065867" y="2067485"/>
            <a:ext cx="553648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QUEM ME DIZ O QUE VIMOS NA ÚLTIMA SEMANA?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4103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"/>
          <p:cNvSpPr txBox="1">
            <a:spLocks noGrp="1"/>
          </p:cNvSpPr>
          <p:nvPr>
            <p:ph type="ctrTitle"/>
          </p:nvPr>
        </p:nvSpPr>
        <p:spPr>
          <a:xfrm>
            <a:off x="3747911" y="2067475"/>
            <a:ext cx="385451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HERÓI SINGELO</a:t>
            </a:r>
          </a:p>
        </p:txBody>
      </p:sp>
      <p:sp>
        <p:nvSpPr>
          <p:cNvPr id="423" name="Google Shape;423;p24"/>
          <p:cNvSpPr txBox="1">
            <a:spLocks noGrp="1"/>
          </p:cNvSpPr>
          <p:nvPr>
            <p:ph type="subTitle" idx="1"/>
          </p:nvPr>
        </p:nvSpPr>
        <p:spPr>
          <a:xfrm>
            <a:off x="270932" y="2866320"/>
            <a:ext cx="6208106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Muitas vezes, os heróis não percebem que há algo de errado com seu Mundo Comum, e por isso não compreendem que é preciso mudar. Podem estar num estado de negação. Estão apenas seguindo adiante, graças a um arsenal de muletas, vícios e mecanismos de defesa. A função do Arauto, nesse caso, é dar um chute em todos esses falsos apoios, e anunciar que o mundo do herói é instável e tem que ser (saudavelmente) reequilibrado por meio da ação, de correr riscos, de lançar-se à aventura. (</a:t>
            </a:r>
            <a:r>
              <a:rPr lang="pt-BR" dirty="0" err="1"/>
              <a:t>Vogler</a:t>
            </a:r>
            <a:r>
              <a:rPr lang="pt-BR" dirty="0"/>
              <a:t>, p. 110)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0902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A9D6204-19F9-375A-A227-332A9A7A65B6}"/>
              </a:ext>
            </a:extLst>
          </p:cNvPr>
          <p:cNvSpPr/>
          <p:nvPr/>
        </p:nvSpPr>
        <p:spPr>
          <a:xfrm>
            <a:off x="0" y="-45156"/>
            <a:ext cx="9144000" cy="518865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A Jornada do Herói – Estrutura Mítica do Monomito de Joseph Campbell –  Expert Digital">
            <a:extLst>
              <a:ext uri="{FF2B5EF4-FFF2-40B4-BE49-F238E27FC236}">
                <a16:creationId xmlns:a16="http://schemas.microsoft.com/office/drawing/2014/main" id="{F1D57D19-0B3B-C21C-B99A-8D0696F8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285750"/>
            <a:ext cx="49339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25967CC5-F72D-8717-6EA5-F3C7DC5F7D2A}"/>
              </a:ext>
            </a:extLst>
          </p:cNvPr>
          <p:cNvSpPr/>
          <p:nvPr/>
        </p:nvSpPr>
        <p:spPr>
          <a:xfrm>
            <a:off x="3951111" y="180622"/>
            <a:ext cx="1309511" cy="1286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56B0189-9DB9-A380-B888-47DC5B58438C}"/>
              </a:ext>
            </a:extLst>
          </p:cNvPr>
          <p:cNvSpPr/>
          <p:nvPr/>
        </p:nvSpPr>
        <p:spPr>
          <a:xfrm>
            <a:off x="5003623" y="406400"/>
            <a:ext cx="1309511" cy="1286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A0A6BD8-CFB0-4CC0-33F4-F92A7BDC0674}"/>
              </a:ext>
            </a:extLst>
          </p:cNvPr>
          <p:cNvSpPr/>
          <p:nvPr/>
        </p:nvSpPr>
        <p:spPr>
          <a:xfrm>
            <a:off x="5686953" y="1284816"/>
            <a:ext cx="1309511" cy="1286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21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5"/>
          <p:cNvSpPr txBox="1">
            <a:spLocks noGrp="1"/>
          </p:cNvSpPr>
          <p:nvPr>
            <p:ph type="ctrTitle"/>
          </p:nvPr>
        </p:nvSpPr>
        <p:spPr>
          <a:xfrm>
            <a:off x="2336800" y="1545452"/>
            <a:ext cx="4199467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/>
              <a:t>Recusa do Chamado – </a:t>
            </a:r>
            <a:br>
              <a:rPr lang="pt-BR" sz="1800" dirty="0"/>
            </a:br>
            <a:r>
              <a:rPr lang="pt-BR" sz="1800" b="1" dirty="0"/>
              <a:t>Quando o herói hesita - Quando o herói duvida de si mesmo ou de seu caminho a seguir – </a:t>
            </a:r>
            <a:br>
              <a:rPr lang="pt-BR" sz="1800" dirty="0"/>
            </a:br>
            <a:br>
              <a:rPr lang="pt-BR" sz="1800" dirty="0"/>
            </a:br>
            <a:r>
              <a:rPr lang="pt-BR" sz="1800" dirty="0">
                <a:highlight>
                  <a:srgbClr val="FFFF00"/>
                </a:highlight>
              </a:rPr>
              <a:t>Ponha-se no lugar do </a:t>
            </a:r>
            <a:r>
              <a:rPr lang="pt-BR" sz="1800" dirty="0" err="1">
                <a:highlight>
                  <a:srgbClr val="FFFF00"/>
                </a:highlight>
              </a:rPr>
              <a:t>heroi</a:t>
            </a:r>
            <a:r>
              <a:rPr lang="pt-BR" sz="1800" dirty="0">
                <a:highlight>
                  <a:srgbClr val="FFFF00"/>
                </a:highlight>
              </a:rPr>
              <a:t>, você não hesitaria? - Harry Potter hesitou ao seu visitado por </a:t>
            </a:r>
            <a:r>
              <a:rPr lang="pt-BR" sz="1800" dirty="0" err="1">
                <a:highlight>
                  <a:srgbClr val="FFFF00"/>
                </a:highlight>
              </a:rPr>
              <a:t>Hagrid</a:t>
            </a:r>
            <a:r>
              <a:rPr lang="pt-BR" sz="1800" dirty="0">
                <a:highlight>
                  <a:srgbClr val="FFFF00"/>
                </a:highlight>
              </a:rPr>
              <a:t>, a </a:t>
            </a:r>
            <a:r>
              <a:rPr lang="pt-BR" sz="1800" dirty="0" err="1">
                <a:highlight>
                  <a:srgbClr val="FFFF00"/>
                </a:highlight>
              </a:rPr>
              <a:t>heroina</a:t>
            </a:r>
            <a:r>
              <a:rPr lang="pt-BR" sz="1800" dirty="0">
                <a:highlight>
                  <a:srgbClr val="FFFF00"/>
                </a:highlight>
              </a:rPr>
              <a:t> do game </a:t>
            </a:r>
            <a:r>
              <a:rPr lang="pt-BR" sz="1800" dirty="0" err="1">
                <a:highlight>
                  <a:srgbClr val="FFFF00"/>
                </a:highlight>
              </a:rPr>
              <a:t>Beyond</a:t>
            </a:r>
            <a:r>
              <a:rPr lang="pt-BR" sz="1800" dirty="0">
                <a:highlight>
                  <a:srgbClr val="FFFF00"/>
                </a:highlight>
              </a:rPr>
              <a:t> hesitou ao se mudar para um laboratório</a:t>
            </a:r>
            <a:endParaRPr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68068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"/>
          <p:cNvSpPr txBox="1">
            <a:spLocks noGrp="1"/>
          </p:cNvSpPr>
          <p:nvPr>
            <p:ph type="ctrTitle"/>
          </p:nvPr>
        </p:nvSpPr>
        <p:spPr>
          <a:xfrm>
            <a:off x="5336100" y="1993950"/>
            <a:ext cx="3807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/>
              <a:t>ENCONTRO COM O MENTOR </a:t>
            </a:r>
            <a:endParaRPr lang="pt-BR" sz="9600" dirty="0"/>
          </a:p>
        </p:txBody>
      </p:sp>
      <p:sp>
        <p:nvSpPr>
          <p:cNvPr id="4" name="Google Shape;423;p24">
            <a:extLst>
              <a:ext uri="{FF2B5EF4-FFF2-40B4-BE49-F238E27FC236}">
                <a16:creationId xmlns:a16="http://schemas.microsoft.com/office/drawing/2014/main" id="{D07ADF5D-F3C9-22B6-4EF0-DD147F65CA5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9889" y="2818038"/>
            <a:ext cx="769620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Muitas vezes não é má ideia recusar um Chamado, até que se tenha tempo para sentir-se bem preparado para tomar o rumo da "região desconhecida" que está à espera. Na mitologia e no folclore, essa preparação pode ser feita com a ajuda da figura sábia e protetora do Mentor, cujos inúmeros serviços ao herói incluem a proteção, orientação, experimentação, treinamento e fornecimento de dons ou presentes mágicos. Em seu estudo sobre os contos populares russos, Vladimir Propp chama esse tipo de personagem de "doador" ou "provedor", porque sua função exata é fornecer ao herói algo de que ele vai precisar na jornada. O Encontro com o Mentor é o estágio da Jornada do Herói em que este recebe as provisões, o conhecimento e a confiança necessários para superar o medo e começar sua aventura. (</a:t>
            </a:r>
            <a:r>
              <a:rPr lang="pt-BR" sz="1100" dirty="0" err="1"/>
              <a:t>Vogler</a:t>
            </a:r>
            <a:r>
              <a:rPr lang="pt-BR" sz="1100" dirty="0"/>
              <a:t>, p. 123)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612152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5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5400" dirty="0"/>
              <a:t>AGORA O HERÓI PODE COMEÇAR A AVENTURA</a:t>
            </a:r>
          </a:p>
        </p:txBody>
      </p:sp>
    </p:spTree>
    <p:extLst>
      <p:ext uri="{BB962C8B-B14F-4D97-AF65-F5344CB8AC3E}">
        <p14:creationId xmlns:p14="http://schemas.microsoft.com/office/powerpoint/2010/main" val="3792622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5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POR HOJE É SÓ =)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66391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418524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Vimos:</a:t>
            </a:r>
            <a:endParaRPr dirty="0"/>
          </a:p>
        </p:txBody>
      </p:sp>
      <p:sp>
        <p:nvSpPr>
          <p:cNvPr id="436" name="Google Shape;436;p26"/>
          <p:cNvSpPr txBox="1">
            <a:spLocks noGrp="1"/>
          </p:cNvSpPr>
          <p:nvPr>
            <p:ph type="ctrTitle"/>
          </p:nvPr>
        </p:nvSpPr>
        <p:spPr>
          <a:xfrm>
            <a:off x="244825" y="1741100"/>
            <a:ext cx="6411300" cy="18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dirty="0">
                <a:latin typeface="Roboto Slab"/>
                <a:ea typeface="Roboto Slab"/>
                <a:cs typeface="Roboto Slab"/>
                <a:sym typeface="Roboto Slab"/>
              </a:rPr>
              <a:t>O conceito de herói, de mito e a jornada do herói!</a:t>
            </a:r>
            <a:endParaRPr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59238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A9D6204-19F9-375A-A227-332A9A7A65B6}"/>
              </a:ext>
            </a:extLst>
          </p:cNvPr>
          <p:cNvSpPr/>
          <p:nvPr/>
        </p:nvSpPr>
        <p:spPr>
          <a:xfrm>
            <a:off x="0" y="-45156"/>
            <a:ext cx="9144000" cy="518865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A Jornada do Herói – Estrutura Mítica do Monomito de Joseph Campbell –  Expert Digital">
            <a:extLst>
              <a:ext uri="{FF2B5EF4-FFF2-40B4-BE49-F238E27FC236}">
                <a16:creationId xmlns:a16="http://schemas.microsoft.com/office/drawing/2014/main" id="{F1D57D19-0B3B-C21C-B99A-8D0696F8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285750"/>
            <a:ext cx="49339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25967CC5-F72D-8717-6EA5-F3C7DC5F7D2A}"/>
              </a:ext>
            </a:extLst>
          </p:cNvPr>
          <p:cNvSpPr/>
          <p:nvPr/>
        </p:nvSpPr>
        <p:spPr>
          <a:xfrm>
            <a:off x="3951111" y="180622"/>
            <a:ext cx="1309511" cy="1286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76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"/>
          <p:cNvSpPr txBox="1">
            <a:spLocks noGrp="1"/>
          </p:cNvSpPr>
          <p:nvPr>
            <p:ph type="ctrTitle"/>
          </p:nvPr>
        </p:nvSpPr>
        <p:spPr>
          <a:xfrm>
            <a:off x="2043289" y="2067475"/>
            <a:ext cx="555913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VAMOS CAMINHAR COM NOSSO HERÓI</a:t>
            </a:r>
            <a:endParaRPr dirty="0"/>
          </a:p>
        </p:txBody>
      </p:sp>
      <p:sp>
        <p:nvSpPr>
          <p:cNvPr id="423" name="Google Shape;423;p24"/>
          <p:cNvSpPr txBox="1">
            <a:spLocks noGrp="1"/>
          </p:cNvSpPr>
          <p:nvPr>
            <p:ph type="subTitle" idx="1"/>
          </p:nvPr>
        </p:nvSpPr>
        <p:spPr>
          <a:xfrm>
            <a:off x="1744072" y="2866320"/>
            <a:ext cx="449790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Mundo Comum da maioria dos heróis é uma condição estática, mas instável. As sementes da mudança e do crescimento estão plantadas, falta só um pouquinho de uma nova energia para que germinem. Essa nova energia, simbolizada de inúmeras maneiras em mitos e contos de fadas, é o que Joseph Campbell denominou Chamado à Aventura.(</a:t>
            </a:r>
            <a:r>
              <a:rPr lang="pt-BR" dirty="0" err="1"/>
              <a:t>Vogler,p</a:t>
            </a:r>
            <a:r>
              <a:rPr lang="pt-BR" dirty="0"/>
              <a:t>. 108)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"/>
          <p:cNvSpPr txBox="1">
            <a:spLocks noGrp="1"/>
          </p:cNvSpPr>
          <p:nvPr>
            <p:ph type="ctrTitle"/>
          </p:nvPr>
        </p:nvSpPr>
        <p:spPr>
          <a:xfrm>
            <a:off x="2043289" y="2067475"/>
            <a:ext cx="555913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NOSSO HERÓI PRECISA DE</a:t>
            </a:r>
            <a:endParaRPr dirty="0"/>
          </a:p>
        </p:txBody>
      </p:sp>
      <p:sp>
        <p:nvSpPr>
          <p:cNvPr id="423" name="Google Shape;423;p24"/>
          <p:cNvSpPr txBox="1">
            <a:spLocks noGrp="1"/>
          </p:cNvSpPr>
          <p:nvPr>
            <p:ph type="subTitle" idx="1"/>
          </p:nvPr>
        </p:nvSpPr>
        <p:spPr>
          <a:xfrm>
            <a:off x="807014" y="3013075"/>
            <a:ext cx="5559136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Um Gatilho/incitamento/acidente iniciatório, ou seja, um Chamado à Aventura.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Vogler</a:t>
            </a:r>
            <a:r>
              <a:rPr lang="pt-BR" dirty="0"/>
              <a:t> diz que o Chamado a Aventura pode chegar por meio de um telegrama, mensagem ou carta, convocação, ou simplesmente pela insatisfação do herói com alguma situação ou algo que agita no inconsciente do </a:t>
            </a:r>
            <a:r>
              <a:rPr lang="pt-BR" dirty="0" err="1"/>
              <a:t>heroi</a:t>
            </a:r>
            <a:r>
              <a:rPr lang="pt-BR" dirty="0"/>
              <a:t>. Sonhos, ameaças dentre tantos outros motivos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695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ídia Online 3" title="Rede Canais Filmes |⚡HPPF⚡#PARTE3⚡| Harry Recebe a Carta De Hogwarts">
            <a:hlinkClick r:id="" action="ppaction://media"/>
            <a:extLst>
              <a:ext uri="{FF2B5EF4-FFF2-40B4-BE49-F238E27FC236}">
                <a16:creationId xmlns:a16="http://schemas.microsoft.com/office/drawing/2014/main" id="{8E74A4B4-6079-27CD-597E-00A3B1E5628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04055" y="510822"/>
            <a:ext cx="6335889" cy="3579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ídia Online 1" title="O Poderoso Chefão - Cena: A Morte de Don Corleone">
            <a:hlinkClick r:id="" action="ppaction://media"/>
            <a:extLst>
              <a:ext uri="{FF2B5EF4-FFF2-40B4-BE49-F238E27FC236}">
                <a16:creationId xmlns:a16="http://schemas.microsoft.com/office/drawing/2014/main" id="{8F16D22E-7AE7-979D-D85C-C39D622F7A0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00666" y="373958"/>
            <a:ext cx="6620933" cy="374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"/>
          <p:cNvSpPr txBox="1">
            <a:spLocks noGrp="1"/>
          </p:cNvSpPr>
          <p:nvPr>
            <p:ph type="ctrTitle"/>
          </p:nvPr>
        </p:nvSpPr>
        <p:spPr>
          <a:xfrm flipH="1">
            <a:off x="770575" y="468450"/>
            <a:ext cx="76960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Vogler</a:t>
            </a:r>
            <a:r>
              <a:rPr lang="pt-BR" dirty="0"/>
              <a:t> divide em alguns tipos as formas como o Chamado à Aventura pode acontecer, quais são elas?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DBE8BA-43E6-E7F9-84DF-E7F3ED0C384F}"/>
              </a:ext>
            </a:extLst>
          </p:cNvPr>
          <p:cNvSpPr txBox="1"/>
          <p:nvPr/>
        </p:nvSpPr>
        <p:spPr>
          <a:xfrm>
            <a:off x="3547534" y="1448365"/>
            <a:ext cx="1555043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pt-BR" sz="199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932622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y Creative CV by slidesgo">
  <a:themeElements>
    <a:clrScheme name="Simple Light">
      <a:dk1>
        <a:srgbClr val="E9E6E1"/>
      </a:dk1>
      <a:lt1>
        <a:srgbClr val="434343"/>
      </a:lt1>
      <a:dk2>
        <a:srgbClr val="027F8D"/>
      </a:dk2>
      <a:lt2>
        <a:srgbClr val="DACC33"/>
      </a:lt2>
      <a:accent1>
        <a:srgbClr val="741B47"/>
      </a:accent1>
      <a:accent2>
        <a:srgbClr val="4C1130"/>
      </a:accent2>
      <a:accent3>
        <a:srgbClr val="0C343D"/>
      </a:accent3>
      <a:accent4>
        <a:srgbClr val="FFA400"/>
      </a:accent4>
      <a:accent5>
        <a:srgbClr val="76A5AF"/>
      </a:accent5>
      <a:accent6>
        <a:srgbClr val="45818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1592</Words>
  <Application>Microsoft Office PowerPoint</Application>
  <PresentationFormat>Apresentação na tela (16:9)</PresentationFormat>
  <Paragraphs>57</Paragraphs>
  <Slides>25</Slides>
  <Notes>25</Notes>
  <HiddenSlides>0</HiddenSlides>
  <MMClips>4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34" baseType="lpstr">
      <vt:lpstr>Barlow Condensed</vt:lpstr>
      <vt:lpstr>Barlow Condensed SemiBold</vt:lpstr>
      <vt:lpstr>Arvo</vt:lpstr>
      <vt:lpstr>Roboto Slab</vt:lpstr>
      <vt:lpstr>Arial</vt:lpstr>
      <vt:lpstr>Barlow Condensed Medium</vt:lpstr>
      <vt:lpstr>Fira Sans Extra Condensed Medium</vt:lpstr>
      <vt:lpstr>Simple Light</vt:lpstr>
      <vt:lpstr>My Creative CV by slidesgo</vt:lpstr>
      <vt:lpstr>Introdução à Jornada do Herói</vt:lpstr>
      <vt:lpstr>QUEM ME DIZ O QUE VIMOS NA ÚLTIMA SEMANA?</vt:lpstr>
      <vt:lpstr>Vimos:</vt:lpstr>
      <vt:lpstr>Apresentação do PowerPoint</vt:lpstr>
      <vt:lpstr>VAMOS CAMINHAR COM NOSSO HERÓI</vt:lpstr>
      <vt:lpstr>NOSSO HERÓI PRECISA DE</vt:lpstr>
      <vt:lpstr>Apresentação do PowerPoint</vt:lpstr>
      <vt:lpstr>Apresentação do PowerPoint</vt:lpstr>
      <vt:lpstr>Vogler divide em alguns tipos as formas como o Chamado à Aventura pode acontecer, quais são elas?</vt:lpstr>
      <vt:lpstr>Vogler divide em alguns tipos as formas como o Chamado à Aventura pode acontecer, quais são elas?</vt:lpstr>
      <vt:lpstr>Vogler divide em alguns tipos as formas como o Chamado à Aventura pode acontecer, quais são elas?</vt:lpstr>
      <vt:lpstr>Vogler divide em alguns tipos as formas como o Chamado à Aventura pode acontecer, quais são elas?</vt:lpstr>
      <vt:lpstr>Vogler divide em alguns tipos as formas como o Chamado à Aventura pode acontecer, quais são elas?</vt:lpstr>
      <vt:lpstr>Vogler divide em alguns tipos as formas como o Chamado à Aventura pode acontecer, quais são elas?</vt:lpstr>
      <vt:lpstr>Vogler divide em alguns tipos as formas como o Chamado à Aventura pode acontecer, quais são elas?</vt:lpstr>
      <vt:lpstr>Vogler divide em alguns tipos as formas como o Chamado à Aventura pode acontecer, quais são elas?</vt:lpstr>
      <vt:lpstr>Vogler divide em alguns tipos as formas como o Chamado à Aventura pode acontecer, quais são elas?</vt:lpstr>
      <vt:lpstr>Vogler divide em alguns tipos as formas como o Chamado à Aventura pode acontecer, quais são elas?</vt:lpstr>
      <vt:lpstr>Vogler divide em alguns tipos as formas como o Chamado à Aventura pode acontecer, quais são elas?</vt:lpstr>
      <vt:lpstr>O HERÓI SINGELO</vt:lpstr>
      <vt:lpstr>Apresentação do PowerPoint</vt:lpstr>
      <vt:lpstr>Recusa do Chamado –  Quando o herói hesita - Quando o herói duvida de si mesmo ou de seu caminho a seguir –   Ponha-se no lugar do heroi, você não hesitaria? - Harry Potter hesitou ao seu visitado por Hagrid, a heroina do game Beyond hesitou ao se mudar para um laboratório</vt:lpstr>
      <vt:lpstr>ENCONTRO COM O MENTOR </vt:lpstr>
      <vt:lpstr>AGORA O HERÓI PODE COMEÇAR A AVENTURA</vt:lpstr>
      <vt:lpstr>POR HOJE É SÓ =)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1 - 2º TRIMESTRE</dc:title>
  <dc:creator>chris</dc:creator>
  <cp:lastModifiedBy>andre.maluf</cp:lastModifiedBy>
  <cp:revision>15</cp:revision>
  <dcterms:modified xsi:type="dcterms:W3CDTF">2024-03-07T10:55:08Z</dcterms:modified>
</cp:coreProperties>
</file>