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9"/>
  </p:notesMasterIdLst>
  <p:sldIdLst>
    <p:sldId id="256" r:id="rId3"/>
    <p:sldId id="270" r:id="rId4"/>
    <p:sldId id="316" r:id="rId5"/>
    <p:sldId id="345" r:id="rId6"/>
    <p:sldId id="346" r:id="rId7"/>
    <p:sldId id="259" r:id="rId8"/>
    <p:sldId id="348" r:id="rId9"/>
    <p:sldId id="333" r:id="rId10"/>
    <p:sldId id="317" r:id="rId11"/>
    <p:sldId id="261" r:id="rId12"/>
    <p:sldId id="336" r:id="rId13"/>
    <p:sldId id="347" r:id="rId14"/>
    <p:sldId id="33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32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Barlow Condensed" panose="00000506000000000000" pitchFamily="2" charset="0"/>
      <p:regular r:id="rId34"/>
      <p:bold r:id="rId35"/>
      <p:italic r:id="rId36"/>
      <p:boldItalic r:id="rId37"/>
    </p:embeddedFont>
    <p:embeddedFont>
      <p:font typeface="Barlow Condensed Medium" panose="00000606000000000000" pitchFamily="2" charset="0"/>
      <p:regular r:id="rId38"/>
      <p:bold r:id="rId39"/>
      <p:italic r:id="rId40"/>
      <p:boldItalic r:id="rId41"/>
    </p:embeddedFont>
    <p:embeddedFont>
      <p:font typeface="Barlow Condensed SemiBold" panose="00000706000000000000" pitchFamily="2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1"/>
    <a:srgbClr val="DA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09d4cbf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09d4cbf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1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96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90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5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54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41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1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4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509d4cbf7_6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509d4cbf7_6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51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366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164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97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79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40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535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4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09d4cbf7_6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09d4cbf7_6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26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16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509d4cbf7_6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509d4cbf7_6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0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09d4cbf7_6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509d4cbf7_6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0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57" name="Google Shape;57;p1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102" name="Google Shape;10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45" name="Google Shape;145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5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90" name="Google Shape;190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6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232" name="Google Shape;232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54" name="Google Shape;254;p16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6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80" name="Google Shape;280;p16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16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1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7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306" name="Google Shape;306;p17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6" name="Google Shape;326;p17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54" name="Google Shape;354;p19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5" name="Google Shape;355;p19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56" name="Google Shape;356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1rjeRftNdEI?feature=oembed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3nF84V7ysE4?feature=oembed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vuTcJ6q-XcY?feature=oembed" TargetMode="Externa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smFE4gI_lzQ?feature=oembed" TargetMode="Externa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ZfgnGfDsi38?feature=oembed" TargetMode="Externa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S4J70C36RGU?feature=oembed" TargetMode="Externa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IC0t3GcRZAM?feature=oembed" TargetMode="Externa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YM5cCJnJiWk?feature=oembed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BMAxqOwf0A8?feature=oembed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>
            <a:spLocks noGrp="1"/>
          </p:cNvSpPr>
          <p:nvPr>
            <p:ph type="ctrTitle"/>
          </p:nvPr>
        </p:nvSpPr>
        <p:spPr>
          <a:xfrm>
            <a:off x="2486677" y="2077155"/>
            <a:ext cx="4419000" cy="12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 segundo quarto da Jornada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o magico de OZ a tempestade">
            <a:hlinkClick r:id="" action="ppaction://media"/>
            <a:extLst>
              <a:ext uri="{FF2B5EF4-FFF2-40B4-BE49-F238E27FC236}">
                <a16:creationId xmlns:a16="http://schemas.microsoft.com/office/drawing/2014/main" id="{2CADA2BF-BDC9-CE30-3F0C-34CE042DA5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97756" y="491067"/>
            <a:ext cx="5548488" cy="4161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Guardiões de Limiar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dirty="0"/>
              <a:t>Ao se aproximar do Limiar, o herói poderá encontrar seres que tentam impedir sua passagem. São os chamados Guardiões de Limiar, um arquétipo poderoso e útil. Podem surgir para bloquear o caminho, em qualquer ponto da história, mas tendem a ficar junto a portas, portões e desfiladeiros próximos das travessias de limiar. Esses Guardiões fazem parte do treinamento do herói. Na mitologia grega, o portal de entrada do mundo subterrâneo era guardado por Cérbero, o cão de três cabeças, e muitos heróis tiveram que descobrir uma maneira de passar por aquelas mandíbulas. O soturno barqueiro Caronte, que guia as almas na travessia do rio </a:t>
            </a:r>
            <a:r>
              <a:rPr lang="pt-BR" dirty="0" err="1"/>
              <a:t>Estige</a:t>
            </a:r>
            <a:r>
              <a:rPr lang="pt-BR" dirty="0"/>
              <a:t>, é outro desses Guardiões, que tem que ser aplacado com o óbolo de uma moeda. (</a:t>
            </a:r>
            <a:r>
              <a:rPr lang="pt-BR" dirty="0" err="1"/>
              <a:t>Vogler</a:t>
            </a:r>
            <a:r>
              <a:rPr lang="pt-BR" dirty="0"/>
              <a:t>, p. 134)</a:t>
            </a:r>
          </a:p>
        </p:txBody>
      </p:sp>
    </p:spTree>
    <p:extLst>
      <p:ext uri="{BB962C8B-B14F-4D97-AF65-F5344CB8AC3E}">
        <p14:creationId xmlns:p14="http://schemas.microsoft.com/office/powerpoint/2010/main" val="100272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ídia Online 2" title="The Bi Frost Bridge From Thor">
            <a:hlinkClick r:id="" action="ppaction://media"/>
            <a:extLst>
              <a:ext uri="{FF2B5EF4-FFF2-40B4-BE49-F238E27FC236}">
                <a16:creationId xmlns:a16="http://schemas.microsoft.com/office/drawing/2014/main" id="{60D71412-421E-8FFE-9421-CA6AF74FEC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38955" y="688580"/>
            <a:ext cx="6666089" cy="37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23954" y="3132627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Tarefa do Herói é descobrir um meio de atravessar pelos guardiões, de passar no teste, os guardiões do liminar fazem o herói ficar mais forte e muitas vezes não representam de fato uma grande ameaça (nem sempre). Mas eles tem de ser reconhecidos.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31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Travessia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dirty="0"/>
              <a:t>A travessia significa o limite entre dois mundos, se o herói não der um passo rumo ao desconhecido a aventura não começará. É comum nas histórias que esses dois mundos sejam separados de forma bem literal como que separados por uma muralha, um portão, o oceano, ou um lago, um barranco, uma ponte dentre outros. Em Alice separa-se pela toca do coelho, em O Mágico de Oz pela Estrada de Tijolos Amarelos, em Titanic há o oceano.</a:t>
            </a:r>
          </a:p>
        </p:txBody>
      </p:sp>
    </p:spTree>
    <p:extLst>
      <p:ext uri="{BB962C8B-B14F-4D97-AF65-F5344CB8AC3E}">
        <p14:creationId xmlns:p14="http://schemas.microsoft.com/office/powerpoint/2010/main" val="56301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Aterrisagem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dirty="0"/>
              <a:t>Nem sempre os heróis aterrissam com suavidade. Podem despencar no outro mundo, literal ou figuradamente. O salto de fé pode, também, tornar-se uma crise de fé, na medida em que as ilusões sobre o Mundo Especial são abaladas ao primeiro contato com ele. Um herói machucado pode erguer-se a duras penas, perguntando "Mas é só isso?". A passagem para o Mundo Especial pode ser exaustiva, frustrante ou desorientadora. (</a:t>
            </a:r>
            <a:r>
              <a:rPr lang="pt-BR" dirty="0" err="1"/>
              <a:t>Vogler</a:t>
            </a:r>
            <a:r>
              <a:rPr lang="pt-BR" dirty="0"/>
              <a:t>, p. 135).</a:t>
            </a:r>
          </a:p>
        </p:txBody>
      </p:sp>
    </p:spTree>
    <p:extLst>
      <p:ext uri="{BB962C8B-B14F-4D97-AF65-F5344CB8AC3E}">
        <p14:creationId xmlns:p14="http://schemas.microsoft.com/office/powerpoint/2010/main" val="219103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KARATÊ KID 1 - Johnny Lawrence Briga Com Daniel &amp; Dá Uma Surra Nele Na Frente De Todo Mundo #04">
            <a:hlinkClick r:id="" action="ppaction://media"/>
            <a:extLst>
              <a:ext uri="{FF2B5EF4-FFF2-40B4-BE49-F238E27FC236}">
                <a16:creationId xmlns:a16="http://schemas.microsoft.com/office/drawing/2014/main" id="{761E7253-5F2E-C1FC-84D7-6315894F7E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37355" y="631176"/>
            <a:ext cx="6869289" cy="38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Metáfora utilizada na Disney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431801" y="1448365"/>
            <a:ext cx="523522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dirty="0"/>
              <a:t>O Primeiro Limiar é o ponto em que a aventura começa, para valer, no fim do primeiro ato. Segundo uma metáfora que se usa muito na Disney, uma história é como um </a:t>
            </a:r>
            <a:r>
              <a:rPr lang="pt-BR" dirty="0" err="1"/>
              <a:t>vôo</a:t>
            </a:r>
            <a:r>
              <a:rPr lang="pt-BR" dirty="0"/>
              <a:t> de avião, e o primeiro ato é o processo de carregar, abastecer, taxiar a aeronave e ir até a cabeceira da pista para a decolagem. O Primeiro Limiar é o momento em que as rodas deixam o solo e o avião começa a voar. Para quem nunca voou antes, podem ser necessários alguns instantes até que se sinta adaptado a estar no ar. Esse processo de adaptação é descrito na fase seguinte da Jornada do Herói: Testes, Aliados, Inimigos. (</a:t>
            </a:r>
            <a:r>
              <a:rPr lang="pt-BR" dirty="0" err="1"/>
              <a:t>Vogler</a:t>
            </a:r>
            <a:r>
              <a:rPr lang="pt-BR" dirty="0"/>
              <a:t>, p. 136)</a:t>
            </a:r>
          </a:p>
        </p:txBody>
      </p:sp>
    </p:spTree>
    <p:extLst>
      <p:ext uri="{BB962C8B-B14F-4D97-AF65-F5344CB8AC3E}">
        <p14:creationId xmlns:p14="http://schemas.microsoft.com/office/powerpoint/2010/main" val="346927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ídia Online 2" title="Up Altas Aventuras  A melhor cena">
            <a:hlinkClick r:id="" action="ppaction://media"/>
            <a:extLst>
              <a:ext uri="{FF2B5EF4-FFF2-40B4-BE49-F238E27FC236}">
                <a16:creationId xmlns:a16="http://schemas.microsoft.com/office/drawing/2014/main" id="{EB600093-1C0F-3B68-484F-5AFD06A3BE5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6555" y="602474"/>
            <a:ext cx="6970889" cy="39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TESTES, ALIADOS E INIMIGOS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309511" y="2866320"/>
            <a:ext cx="4932461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Agora, o herói entra por completo no Mundo Especial misterioso e excitante que Joseph Campbell chama de "uma paisagem de sonho, de formas curiosamente ambíguas e fluidas, onde ele deve sobreviver a uma sucessão de provações". É uma experiência nova e, às vezes, assustadora para o herói. Não importa quantas escolas ele frequentou: ali ele é, absolutamente, um calouro neste novo mundo. (</a:t>
            </a:r>
            <a:r>
              <a:rPr lang="pt-BR" dirty="0" err="1"/>
              <a:t>Vogler</a:t>
            </a:r>
            <a:r>
              <a:rPr lang="pt-BR" dirty="0"/>
              <a:t>, p. 138)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ctrTitle"/>
          </p:nvPr>
        </p:nvSpPr>
        <p:spPr>
          <a:xfrm>
            <a:off x="2065867" y="2067485"/>
            <a:ext cx="55364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QUEM ME DIZ O QUE VIMOS NA ÚLTIMA SEMANA?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10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TESTES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309511" y="2866320"/>
            <a:ext cx="4932461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função mais importante desse período de adaptação ao Mundo Especial são os testes. Os contadores de histórias usam esta fase para testar o herói, fazendo-o passar por uma série de provas e desafios, com o objetivo de prepará-lo para provações maiores que ainda virão pela frente. (</a:t>
            </a:r>
            <a:r>
              <a:rPr lang="pt-BR" dirty="0" err="1"/>
              <a:t>Vogler</a:t>
            </a:r>
            <a:r>
              <a:rPr lang="pt-BR" dirty="0"/>
              <a:t>, p. 139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05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ídia Online 4" title="Percy Jackson e o ladrão de raios ( 2010 ) Cena : Percy descobre seus poderes">
            <a:hlinkClick r:id="" action="ppaction://media"/>
            <a:extLst>
              <a:ext uri="{FF2B5EF4-FFF2-40B4-BE49-F238E27FC236}">
                <a16:creationId xmlns:a16="http://schemas.microsoft.com/office/drawing/2014/main" id="{115C752C-6CD9-446C-84CD-9D4C731E81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3800" y="663067"/>
            <a:ext cx="6756400" cy="38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ALIANDOS E INIMIGOS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309511" y="2866320"/>
            <a:ext cx="4932461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Outra função deste estágio é fazer Aliados ou Inimigos. É natural que o herói, acabando de chegar ao Mundo Especial, passe algum tempo tentando descobrir em quem pode confiar para determinados serviços, e com quem não pode contar. Isso também é uma espécie de teste, examinando se o herói sabe julgar bem as pessoas. (</a:t>
            </a:r>
            <a:r>
              <a:rPr lang="pt-BR" dirty="0" err="1"/>
              <a:t>Vogler</a:t>
            </a:r>
            <a:r>
              <a:rPr lang="pt-BR" dirty="0"/>
              <a:t>, p. 140)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86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Mogli e Balu - Necessário, somente o necessário [HD]">
            <a:hlinkClick r:id="" action="ppaction://media"/>
            <a:extLst>
              <a:ext uri="{FF2B5EF4-FFF2-40B4-BE49-F238E27FC236}">
                <a16:creationId xmlns:a16="http://schemas.microsoft.com/office/drawing/2014/main" id="{538B7988-907D-F020-EBE8-6AA0FA412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0733" y="672634"/>
            <a:ext cx="6722533" cy="37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APROXIMAÇÃO DA CAVERNA OCULTA </a:t>
            </a:r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12890" y="2730852"/>
            <a:ext cx="616295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heróis, depois de se adaptarem ao Mundo Especial, agora seguem para o seu âmago. Passam para uma região intermediária, entre a fronteira e o próprio centro da Jornada do Herói. No caminho, encontram outra zona misteriosa, com seus próprios Guardiões de Limiar, seus próprios testes. É na Aproximação da Caverna Oculta, onde, finalmente, vão encontrar a suprema maravilha e o terror supremo. É hora dos preparativos finais para a provação central da aventura. A esta altura, os heróis são como alpinistas que já subiram até um acampamento básico, por meio dos trabalhos dos testes, e agora vão fazer o assalto final ao ponto culminante. (</a:t>
            </a:r>
            <a:r>
              <a:rPr lang="pt-BR" dirty="0" err="1"/>
              <a:t>Vogler</a:t>
            </a:r>
            <a:r>
              <a:rPr lang="pt-BR" dirty="0"/>
              <a:t>, p. 146)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0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ídia Online 2" title="Spoiler! O Rei Leão 2019(BR)- Simba reencontra seu pai nas nuvens">
            <a:hlinkClick r:id="" action="ppaction://media"/>
            <a:extLst>
              <a:ext uri="{FF2B5EF4-FFF2-40B4-BE49-F238E27FC236}">
                <a16:creationId xmlns:a16="http://schemas.microsoft.com/office/drawing/2014/main" id="{A0301D9C-9EE0-AE86-B721-EBD06BF59F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28511" y="513178"/>
            <a:ext cx="7286978" cy="41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POR HOJE É SÓ =)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66391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9D6204-19F9-375A-A227-332A9A7A65B6}"/>
              </a:ext>
            </a:extLst>
          </p:cNvPr>
          <p:cNvSpPr/>
          <p:nvPr/>
        </p:nvSpPr>
        <p:spPr>
          <a:xfrm>
            <a:off x="0" y="-45156"/>
            <a:ext cx="9144000" cy="51886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 Jornada do Herói – Estrutura Mítica do Monomito de Joseph Campbell –  Expert Digital">
            <a:extLst>
              <a:ext uri="{FF2B5EF4-FFF2-40B4-BE49-F238E27FC236}">
                <a16:creationId xmlns:a16="http://schemas.microsoft.com/office/drawing/2014/main" id="{F1D57D19-0B3B-C21C-B99A-8D0696F8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85750"/>
            <a:ext cx="4933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967CC5-F72D-8717-6EA5-F3C7DC5F7D2A}"/>
              </a:ext>
            </a:extLst>
          </p:cNvPr>
          <p:cNvSpPr/>
          <p:nvPr/>
        </p:nvSpPr>
        <p:spPr>
          <a:xfrm>
            <a:off x="3951111" y="180622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8DB999-BAD2-DA06-881E-72804F5A6D33}"/>
              </a:ext>
            </a:extLst>
          </p:cNvPr>
          <p:cNvSpPr/>
          <p:nvPr/>
        </p:nvSpPr>
        <p:spPr>
          <a:xfrm>
            <a:off x="5384800" y="722489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3CBC82C-DD43-E66C-0CB0-B482975560D0}"/>
              </a:ext>
            </a:extLst>
          </p:cNvPr>
          <p:cNvSpPr/>
          <p:nvPr/>
        </p:nvSpPr>
        <p:spPr>
          <a:xfrm>
            <a:off x="5842000" y="1245306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1AF1B-411C-BC2E-07E7-AEC767C1F53A}"/>
              </a:ext>
            </a:extLst>
          </p:cNvPr>
          <p:cNvSpPr/>
          <p:nvPr/>
        </p:nvSpPr>
        <p:spPr>
          <a:xfrm>
            <a:off x="6039732" y="1820687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9D6204-19F9-375A-A227-332A9A7A65B6}"/>
              </a:ext>
            </a:extLst>
          </p:cNvPr>
          <p:cNvSpPr/>
          <p:nvPr/>
        </p:nvSpPr>
        <p:spPr>
          <a:xfrm>
            <a:off x="0" y="-45156"/>
            <a:ext cx="9144000" cy="51886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 Jornada do Herói – Estrutura Mítica do Monomito de Joseph Campbell –  Expert Digital">
            <a:extLst>
              <a:ext uri="{FF2B5EF4-FFF2-40B4-BE49-F238E27FC236}">
                <a16:creationId xmlns:a16="http://schemas.microsoft.com/office/drawing/2014/main" id="{F1D57D19-0B3B-C21C-B99A-8D0696F8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85750"/>
            <a:ext cx="4933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5967CC5-F72D-8717-6EA5-F3C7DC5F7D2A}"/>
              </a:ext>
            </a:extLst>
          </p:cNvPr>
          <p:cNvSpPr/>
          <p:nvPr/>
        </p:nvSpPr>
        <p:spPr>
          <a:xfrm>
            <a:off x="3951111" y="180622"/>
            <a:ext cx="1309511" cy="1286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8DB999-BAD2-DA06-881E-72804F5A6D33}"/>
              </a:ext>
            </a:extLst>
          </p:cNvPr>
          <p:cNvSpPr/>
          <p:nvPr/>
        </p:nvSpPr>
        <p:spPr>
          <a:xfrm>
            <a:off x="5384800" y="722489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3CBC82C-DD43-E66C-0CB0-B482975560D0}"/>
              </a:ext>
            </a:extLst>
          </p:cNvPr>
          <p:cNvSpPr/>
          <p:nvPr/>
        </p:nvSpPr>
        <p:spPr>
          <a:xfrm>
            <a:off x="5842000" y="1245306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1AF1B-411C-BC2E-07E7-AEC767C1F53A}"/>
              </a:ext>
            </a:extLst>
          </p:cNvPr>
          <p:cNvSpPr/>
          <p:nvPr/>
        </p:nvSpPr>
        <p:spPr>
          <a:xfrm>
            <a:off x="6039732" y="1820687"/>
            <a:ext cx="801511" cy="83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A502F3F-025D-B232-596C-95BA2A859484}"/>
              </a:ext>
            </a:extLst>
          </p:cNvPr>
          <p:cNvSpPr/>
          <p:nvPr/>
        </p:nvSpPr>
        <p:spPr>
          <a:xfrm>
            <a:off x="6039732" y="2528711"/>
            <a:ext cx="801511" cy="8353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740F65-B3BF-1939-E214-1173B5A85242}"/>
              </a:ext>
            </a:extLst>
          </p:cNvPr>
          <p:cNvSpPr/>
          <p:nvPr/>
        </p:nvSpPr>
        <p:spPr>
          <a:xfrm>
            <a:off x="5672841" y="3369735"/>
            <a:ext cx="801511" cy="8353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2BF43A-AA92-EC36-B640-8CD46551CC9E}"/>
              </a:ext>
            </a:extLst>
          </p:cNvPr>
          <p:cNvSpPr/>
          <p:nvPr/>
        </p:nvSpPr>
        <p:spPr>
          <a:xfrm>
            <a:off x="4086749" y="4154314"/>
            <a:ext cx="801511" cy="8353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7696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Pelos nomes, alguém faz ideia do que está por vir?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BE8BA-43E6-E7F9-84DF-E7F3ED0C384F}"/>
              </a:ext>
            </a:extLst>
          </p:cNvPr>
          <p:cNvSpPr txBox="1"/>
          <p:nvPr/>
        </p:nvSpPr>
        <p:spPr>
          <a:xfrm>
            <a:off x="3547534" y="1448365"/>
            <a:ext cx="1555043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indent="-317500">
              <a:buClr>
                <a:schemeClr val="lt1"/>
              </a:buClr>
              <a:buSzPts val="1400"/>
              <a:buFont typeface="Arvo"/>
              <a:buNone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pt-BR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15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2043289" y="2067475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TRAVESSIA DO PRIMEIRO LIMIAR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1309511" y="2866320"/>
            <a:ext cx="4932461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Agora o herói está parado junto ao limiar do mundo da aventura, o Mundo Especial do segundo ato. Ouviu o Chamado, manifestou suas dúvidas e apreensões, superou as e já fez todos os preparativos. Mas o movimento real, a ação crucial do primeiro ato, ainda falta ser realizada. A Travessia do Primeiro Limiar é um ato voluntário, pelo qual o herói se compromete integralmente com a aventura. (</a:t>
            </a:r>
            <a:r>
              <a:rPr lang="pt-BR" dirty="0" err="1"/>
              <a:t>Vogler</a:t>
            </a:r>
            <a:r>
              <a:rPr lang="pt-BR" dirty="0"/>
              <a:t>, p. 132)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ídia Online 4" title="Cronicas de Narnia - Lucia descobre Narnia">
            <a:hlinkClick r:id="" action="ppaction://media"/>
            <a:extLst>
              <a:ext uri="{FF2B5EF4-FFF2-40B4-BE49-F238E27FC236}">
                <a16:creationId xmlns:a16="http://schemas.microsoft.com/office/drawing/2014/main" id="{51F9DAF4-7DB4-B544-DC4A-683A7283BA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9933" y="643932"/>
            <a:ext cx="6824133" cy="38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ídia Online 1" title="Harry Conhece a Plataforma 9 3/4 - Harry Potter e a Pedra Filosofal - Dublado">
            <a:hlinkClick r:id="" action="ppaction://media"/>
            <a:extLst>
              <a:ext uri="{FF2B5EF4-FFF2-40B4-BE49-F238E27FC236}">
                <a16:creationId xmlns:a16="http://schemas.microsoft.com/office/drawing/2014/main" id="{7A163493-A9CF-2500-A30B-92AE8EFB13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6422" y="478098"/>
            <a:ext cx="7411155" cy="41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543681-9F76-6658-CDB7-A9434969664B}"/>
              </a:ext>
            </a:extLst>
          </p:cNvPr>
          <p:cNvSpPr/>
          <p:nvPr/>
        </p:nvSpPr>
        <p:spPr>
          <a:xfrm>
            <a:off x="4961934" y="2435797"/>
            <a:ext cx="1656965" cy="406400"/>
          </a:xfrm>
          <a:prstGeom prst="rect">
            <a:avLst/>
          </a:prstGeom>
          <a:solidFill>
            <a:srgbClr val="E9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Google Shape;422;p24"/>
          <p:cNvSpPr txBox="1">
            <a:spLocks noGrp="1"/>
          </p:cNvSpPr>
          <p:nvPr>
            <p:ph type="ctrTitle"/>
          </p:nvPr>
        </p:nvSpPr>
        <p:spPr>
          <a:xfrm>
            <a:off x="3251200" y="1198230"/>
            <a:ext cx="55591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VEZES É PRECISO UM EMPURRÃO</a:t>
            </a:r>
            <a:endParaRPr dirty="0"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231281" y="1788000"/>
            <a:ext cx="5559136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comportamento típico de um herói não é o de aceitar os conselhos e presentes de um Mentor, e sair disparado ao encontro da aventura. Em geral, o salto final é desencadeado por alguma força externa, que muda o curso e a intensidade da história. É o equivalente do famoso "ponto de virada" da estrutura convencional de um filme em três atos. Um vilão pode matar, sequestrar ou ameaçar alguém próximo ao herói, afastando qualquer hesitação. O mau tempo pode forçar um navio a se fazer logo ao mar, ou o herói pode receber um prazo-limite para terminar algo. Pode ser que acabem suas opções, ou que ele descubra que terá que tomar uma decisão difícil. Alguns heróis são "catapultados" para a aventura, ou empurrados da beirada do abismo, sem escolha a não ser ir em frente. (</a:t>
            </a:r>
            <a:r>
              <a:rPr lang="pt-BR" dirty="0" err="1"/>
              <a:t>Vogler</a:t>
            </a:r>
            <a:r>
              <a:rPr lang="pt-BR" dirty="0"/>
              <a:t>, p. 132 e 133).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570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1154</Words>
  <Application>Microsoft Office PowerPoint</Application>
  <PresentationFormat>Apresentação na tela (16:9)</PresentationFormat>
  <Paragraphs>26</Paragraphs>
  <Slides>26</Slides>
  <Notes>26</Notes>
  <HiddenSlides>0</HiddenSlides>
  <MMClips>9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Barlow Condensed SemiBold</vt:lpstr>
      <vt:lpstr>Fira Sans Extra Condensed Medium</vt:lpstr>
      <vt:lpstr>Arial</vt:lpstr>
      <vt:lpstr>Barlow Condensed</vt:lpstr>
      <vt:lpstr>Arvo</vt:lpstr>
      <vt:lpstr>Barlow Condensed Medium</vt:lpstr>
      <vt:lpstr>Simple Light</vt:lpstr>
      <vt:lpstr>My Creative CV by slidesgo</vt:lpstr>
      <vt:lpstr>O segundo quarto da Jornada</vt:lpstr>
      <vt:lpstr>QUEM ME DIZ O QUE VIMOS NA ÚLTIMA SEMANA?</vt:lpstr>
      <vt:lpstr>Apresentação do PowerPoint</vt:lpstr>
      <vt:lpstr>Apresentação do PowerPoint</vt:lpstr>
      <vt:lpstr>Pelos nomes, alguém faz ideia do que está por vir?</vt:lpstr>
      <vt:lpstr>TRAVESSIA DO PRIMEIRO LIMIAR</vt:lpstr>
      <vt:lpstr>Apresentação do PowerPoint</vt:lpstr>
      <vt:lpstr>Apresentação do PowerPoint</vt:lpstr>
      <vt:lpstr>AS VEZES É PRECISO UM EMPURRÃO</vt:lpstr>
      <vt:lpstr>Apresentação do PowerPoint</vt:lpstr>
      <vt:lpstr>Guardiões de Limiar </vt:lpstr>
      <vt:lpstr>Apresentação do PowerPoint</vt:lpstr>
      <vt:lpstr>A Tarefa do Herói é descobrir um meio de atravessar pelos guardiões, de passar no teste, os guardiões do liminar fazem o herói ficar mais forte e muitas vezes não representam de fato uma grande ameaça (nem sempre). Mas eles tem de ser reconhecidos.</vt:lpstr>
      <vt:lpstr>A Travessia</vt:lpstr>
      <vt:lpstr>Aterrisagem</vt:lpstr>
      <vt:lpstr>Apresentação do PowerPoint</vt:lpstr>
      <vt:lpstr>Metáfora utilizada na Disney</vt:lpstr>
      <vt:lpstr>Apresentação do PowerPoint</vt:lpstr>
      <vt:lpstr>TESTES, ALIADOS E INIMIGOS</vt:lpstr>
      <vt:lpstr>TESTES</vt:lpstr>
      <vt:lpstr>Apresentação do PowerPoint</vt:lpstr>
      <vt:lpstr>ALIANDOS E INIMIGOS</vt:lpstr>
      <vt:lpstr>Apresentação do PowerPoint</vt:lpstr>
      <vt:lpstr>APROXIMAÇÃO DA CAVERNA OCULTA </vt:lpstr>
      <vt:lpstr>Apresentação do PowerPoint</vt:lpstr>
      <vt:lpstr>POR HOJE É SÓ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1 - 2º TRIMESTRE</dc:title>
  <dc:creator>chris</dc:creator>
  <cp:lastModifiedBy>christinebmattos@gmail.com</cp:lastModifiedBy>
  <cp:revision>17</cp:revision>
  <dcterms:modified xsi:type="dcterms:W3CDTF">2022-08-22T18:31:13Z</dcterms:modified>
</cp:coreProperties>
</file>