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Light" charset="1" panose="00000400000000000000"/>
      <p:regular r:id="rId10"/>
    </p:embeddedFont>
    <p:embeddedFont>
      <p:font typeface="HK Grotesk Light Bold" charset="1" panose="00000500000000000000"/>
      <p:regular r:id="rId11"/>
    </p:embeddedFont>
    <p:embeddedFont>
      <p:font typeface="HK Grotesk Light Italics" charset="1" panose="00000400000000000000"/>
      <p:regular r:id="rId12"/>
    </p:embeddedFont>
    <p:embeddedFont>
      <p:font typeface="HK Grotesk Light Bold Italics" charset="1" panose="00000500000000000000"/>
      <p:regular r:id="rId13"/>
    </p:embeddedFont>
    <p:embeddedFont>
      <p:font typeface="HK Grotesk Bold" charset="1" panose="00000800000000000000"/>
      <p:regular r:id="rId14"/>
    </p:embeddedFont>
    <p:embeddedFont>
      <p:font typeface="HK Grotesk Bold Italics" charset="1" panose="00000800000000000000"/>
      <p:regular r:id="rId15"/>
    </p:embeddedFont>
    <p:embeddedFont>
      <p:font typeface="Monument" charset="1" panose="00000300000000000000"/>
      <p:regular r:id="rId16"/>
    </p:embeddedFont>
    <p:embeddedFont>
      <p:font typeface="Monument Bold" charset="1" panose="00000300000000000000"/>
      <p:regular r:id="rId17"/>
    </p:embeddedFont>
    <p:embeddedFont>
      <p:font typeface="Monument Extra-Light" charset="1" panose="00000300000000000000"/>
      <p:regular r:id="rId18"/>
    </p:embeddedFont>
    <p:embeddedFont>
      <p:font typeface="Monument Ultra-Bold" charset="1" panose="000003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14912">
            <a:off x="-1274533" y="2704015"/>
            <a:ext cx="21574799" cy="6944829"/>
          </a:xfrm>
          <a:custGeom>
            <a:avLst/>
            <a:gdLst/>
            <a:ahLst/>
            <a:cxnLst/>
            <a:rect r="r" b="b" t="t" l="l"/>
            <a:pathLst>
              <a:path h="6944829" w="21574799">
                <a:moveTo>
                  <a:pt x="0" y="0"/>
                </a:moveTo>
                <a:lnTo>
                  <a:pt x="21574799" y="0"/>
                </a:lnTo>
                <a:lnTo>
                  <a:pt x="21574799" y="6944829"/>
                </a:lnTo>
                <a:lnTo>
                  <a:pt x="0" y="69448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440066"/>
            <a:ext cx="9556437" cy="900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51"/>
              </a:lnSpc>
            </a:pPr>
            <a:r>
              <a:rPr lang="en-US" sz="3199">
                <a:solidFill>
                  <a:srgbClr val="7ED957"/>
                </a:solidFill>
                <a:latin typeface="HK Grotesk Light Bold"/>
              </a:rPr>
              <a:t>GUSTAVO BEZERRA ASSUMÇÃO -- RM553076</a:t>
            </a:r>
          </a:p>
          <a:p>
            <a:pPr>
              <a:lnSpc>
                <a:spcPts val="3551"/>
              </a:lnSpc>
            </a:pPr>
            <a:r>
              <a:rPr lang="en-US" sz="3199">
                <a:solidFill>
                  <a:srgbClr val="7ED957"/>
                </a:solidFill>
                <a:latin typeface="HK Grotesk Light Bold"/>
              </a:rPr>
              <a:t>JEFERSON GABRIEL DE MENDONÇA -- RM553149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330652" y="7183858"/>
            <a:ext cx="1928648" cy="2074442"/>
            <a:chOff x="0" y="0"/>
            <a:chExt cx="2571531" cy="2765923"/>
          </a:xfrm>
        </p:grpSpPr>
        <p:sp>
          <p:nvSpPr>
            <p:cNvPr name="AutoShape 5" id="5"/>
            <p:cNvSpPr/>
            <p:nvPr/>
          </p:nvSpPr>
          <p:spPr>
            <a:xfrm rot="0">
              <a:off x="2508031" y="0"/>
              <a:ext cx="63500" cy="1767642"/>
            </a:xfrm>
            <a:prstGeom prst="rect">
              <a:avLst/>
            </a:prstGeom>
            <a:solidFill>
              <a:srgbClr val="00BF63"/>
            </a:solidFill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2310295"/>
              <a:ext cx="2571531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4"/>
                </a:lnSpc>
              </a:pPr>
              <a:r>
                <a:rPr lang="en-US" sz="2400">
                  <a:solidFill>
                    <a:srgbClr val="FFFFFF"/>
                  </a:solidFill>
                  <a:latin typeface="HK Grotesk Bold"/>
                </a:rPr>
                <a:t>01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1892997"/>
            <a:ext cx="5932369" cy="1384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56"/>
              </a:lnSpc>
              <a:spcBef>
                <a:spcPct val="0"/>
              </a:spcBef>
            </a:pPr>
            <a:r>
              <a:rPr lang="en-US" sz="11173">
                <a:solidFill>
                  <a:srgbClr val="FFFFFF"/>
                </a:solidFill>
                <a:latin typeface="Monument"/>
              </a:rPr>
              <a:t>SIPAS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6579">
            <a:off x="-374217" y="829630"/>
            <a:ext cx="19036434" cy="6437888"/>
          </a:xfrm>
          <a:custGeom>
            <a:avLst/>
            <a:gdLst/>
            <a:ahLst/>
            <a:cxnLst/>
            <a:rect r="r" b="b" t="t" l="l"/>
            <a:pathLst>
              <a:path h="6437888" w="19036434">
                <a:moveTo>
                  <a:pt x="0" y="0"/>
                </a:moveTo>
                <a:lnTo>
                  <a:pt x="19036434" y="0"/>
                </a:lnTo>
                <a:lnTo>
                  <a:pt x="19036434" y="6437888"/>
                </a:lnTo>
                <a:lnTo>
                  <a:pt x="0" y="64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000" y="886780"/>
            <a:ext cx="8115300" cy="2143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325"/>
              </a:lnSpc>
            </a:pPr>
            <a:r>
              <a:rPr lang="en-US" sz="7500" spc="-225">
                <a:solidFill>
                  <a:srgbClr val="FFFFFF"/>
                </a:solidFill>
                <a:latin typeface="HK Grotesk Bold"/>
              </a:rPr>
              <a:t>Entendiemento do Problema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843839"/>
            <a:ext cx="4790891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7ED957"/>
                </a:solidFill>
                <a:latin typeface="HK Grotesk Bold Bold"/>
              </a:rPr>
              <a:t>DEMORA NO ATENDIMENTO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48555" y="8090271"/>
            <a:ext cx="4790891" cy="492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00"/>
              </a:lnSpc>
            </a:pPr>
            <a:r>
              <a:rPr lang="en-US" sz="2999">
                <a:solidFill>
                  <a:srgbClr val="7ED957"/>
                </a:solidFill>
                <a:latin typeface="HK Grotesk Bold"/>
              </a:rPr>
              <a:t>DEMORA NA TRIAGEM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468409" y="7843839"/>
            <a:ext cx="4790891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7ED957"/>
                </a:solidFill>
                <a:latin typeface="HK Grotesk Bold Bold"/>
              </a:rPr>
              <a:t>SENTIMENTOS NEGATIVOS PELO TEMPO DE ESPERA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436445">
            <a:off x="3821047" y="208766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5" y="0"/>
                </a:lnTo>
                <a:lnTo>
                  <a:pt x="21356205" y="6874465"/>
                </a:lnTo>
                <a:lnTo>
                  <a:pt x="0" y="6874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42343" y="7183858"/>
            <a:ext cx="616957" cy="2074442"/>
            <a:chOff x="0" y="0"/>
            <a:chExt cx="822610" cy="2765923"/>
          </a:xfrm>
        </p:grpSpPr>
        <p:sp>
          <p:nvSpPr>
            <p:cNvPr name="AutoShape 4" id="4"/>
            <p:cNvSpPr/>
            <p:nvPr/>
          </p:nvSpPr>
          <p:spPr>
            <a:xfrm rot="0">
              <a:off x="759110" y="0"/>
              <a:ext cx="63500" cy="1767642"/>
            </a:xfrm>
            <a:prstGeom prst="rect">
              <a:avLst/>
            </a:prstGeom>
            <a:solidFill>
              <a:srgbClr val="00BF63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4"/>
                </a:lnSpc>
              </a:pPr>
              <a:r>
                <a:rPr lang="en-US" sz="2400">
                  <a:solidFill>
                    <a:srgbClr val="FFFFFF"/>
                  </a:solidFill>
                  <a:latin typeface="HK Grotesk Bold"/>
                </a:rPr>
                <a:t>04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06834" y="1076325"/>
            <a:ext cx="8980012" cy="1855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15"/>
              </a:lnSpc>
            </a:pPr>
            <a:r>
              <a:rPr lang="en-US" sz="6500" spc="-195">
                <a:solidFill>
                  <a:srgbClr val="FFFFFF"/>
                </a:solidFill>
                <a:latin typeface="HK Grotesk Bold"/>
              </a:rPr>
              <a:t>Problemas, dificuldades e insatisfações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409200"/>
            <a:ext cx="6522566" cy="445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71"/>
              </a:lnSpc>
            </a:pPr>
            <a:r>
              <a:rPr lang="en-US" sz="2747">
                <a:solidFill>
                  <a:srgbClr val="7ED957"/>
                </a:solidFill>
                <a:latin typeface="HK Grotesk Bold Bold"/>
              </a:rPr>
              <a:t>DEMORA NO ATENDIMENTO: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330473"/>
            <a:ext cx="6522566" cy="315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93127" indent="-296564" lvl="1">
              <a:lnSpc>
                <a:spcPts val="3571"/>
              </a:lnSpc>
              <a:buFont typeface="Arial"/>
              <a:buChar char="•"/>
            </a:pPr>
            <a:r>
              <a:rPr lang="en-US" sz="2747" spc="-54">
                <a:solidFill>
                  <a:srgbClr val="FFFFFF"/>
                </a:solidFill>
                <a:latin typeface="HK Grotesk Light"/>
              </a:rPr>
              <a:t>Alto tempo de espera</a:t>
            </a:r>
            <a:r>
              <a:rPr lang="en-US" sz="2747" spc="-54">
                <a:solidFill>
                  <a:srgbClr val="FFFFFF"/>
                </a:solidFill>
                <a:latin typeface="HK Grotesk Light"/>
              </a:rPr>
              <a:t>.</a:t>
            </a:r>
          </a:p>
          <a:p>
            <a:pPr>
              <a:lnSpc>
                <a:spcPts val="3571"/>
              </a:lnSpc>
            </a:pPr>
          </a:p>
          <a:p>
            <a:pPr marL="593127" indent="-296564" lvl="1">
              <a:lnSpc>
                <a:spcPts val="3571"/>
              </a:lnSpc>
              <a:buFont typeface="Arial"/>
              <a:buChar char="•"/>
            </a:pPr>
            <a:r>
              <a:rPr lang="en-US" sz="2747" spc="-54">
                <a:solidFill>
                  <a:srgbClr val="FFFFFF"/>
                </a:solidFill>
                <a:latin typeface="HK Grotesk Light"/>
              </a:rPr>
              <a:t>Falta de otimização nos processos</a:t>
            </a:r>
            <a:r>
              <a:rPr lang="en-US" sz="2747" spc="-54">
                <a:solidFill>
                  <a:srgbClr val="FFFFFF"/>
                </a:solidFill>
                <a:latin typeface="HK Grotesk Light"/>
              </a:rPr>
              <a:t>.</a:t>
            </a:r>
          </a:p>
          <a:p>
            <a:pPr>
              <a:lnSpc>
                <a:spcPts val="3571"/>
              </a:lnSpc>
            </a:pPr>
          </a:p>
          <a:p>
            <a:pPr marL="593127" indent="-296564" lvl="1">
              <a:lnSpc>
                <a:spcPts val="3571"/>
              </a:lnSpc>
              <a:buFont typeface="Arial"/>
              <a:buChar char="•"/>
            </a:pPr>
            <a:r>
              <a:rPr lang="en-US" sz="2747" spc="-54">
                <a:solidFill>
                  <a:srgbClr val="FFFFFF"/>
                </a:solidFill>
                <a:latin typeface="HK Grotesk Light"/>
              </a:rPr>
              <a:t>Objetivo: Agilizar o processo e facilitar a experiência do paciente e acompanhante</a:t>
            </a:r>
          </a:p>
          <a:p>
            <a:pPr>
              <a:lnSpc>
                <a:spcPts val="3571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967704"/>
            <a:ext cx="1247277" cy="290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4"/>
              </a:lnSpc>
              <a:spcBef>
                <a:spcPct val="0"/>
              </a:spcBef>
            </a:pPr>
            <a:r>
              <a:rPr lang="en-US" sz="2349">
                <a:solidFill>
                  <a:srgbClr val="FFFFFF"/>
                </a:solidFill>
                <a:latin typeface="Monument"/>
              </a:rPr>
              <a:t>SIPAS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436445">
            <a:off x="3821047" y="208766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5" y="0"/>
                </a:lnTo>
                <a:lnTo>
                  <a:pt x="21356205" y="6874465"/>
                </a:lnTo>
                <a:lnTo>
                  <a:pt x="0" y="6874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42343" y="7183858"/>
            <a:ext cx="616957" cy="2074442"/>
            <a:chOff x="0" y="0"/>
            <a:chExt cx="822610" cy="2765923"/>
          </a:xfrm>
        </p:grpSpPr>
        <p:sp>
          <p:nvSpPr>
            <p:cNvPr name="AutoShape 4" id="4"/>
            <p:cNvSpPr/>
            <p:nvPr/>
          </p:nvSpPr>
          <p:spPr>
            <a:xfrm rot="0">
              <a:off x="759110" y="0"/>
              <a:ext cx="63500" cy="1767642"/>
            </a:xfrm>
            <a:prstGeom prst="rect">
              <a:avLst/>
            </a:prstGeom>
            <a:solidFill>
              <a:srgbClr val="00BF63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4"/>
                </a:lnSpc>
              </a:pPr>
              <a:r>
                <a:rPr lang="en-US" sz="2400">
                  <a:solidFill>
                    <a:srgbClr val="FFFFFF"/>
                  </a:solidFill>
                  <a:latin typeface="HK Grotesk Bold"/>
                </a:rPr>
                <a:t>05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06834" y="1076325"/>
            <a:ext cx="9457094" cy="1855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15"/>
              </a:lnSpc>
            </a:pPr>
            <a:r>
              <a:rPr lang="en-US" sz="6500" spc="-195">
                <a:solidFill>
                  <a:srgbClr val="FFFFFF"/>
                </a:solidFill>
                <a:latin typeface="HK Grotesk Bold"/>
              </a:rPr>
              <a:t>Problemas, dificuldades e insatisfações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409200"/>
            <a:ext cx="6522566" cy="445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71"/>
              </a:lnSpc>
            </a:pPr>
            <a:r>
              <a:rPr lang="en-US" sz="2747">
                <a:solidFill>
                  <a:srgbClr val="7ED957"/>
                </a:solidFill>
                <a:latin typeface="HK Grotesk Bold Bold"/>
              </a:rPr>
              <a:t>DEMORA NA TRIAGEM: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165353"/>
            <a:ext cx="7037551" cy="4055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93127" indent="-296564" lvl="1">
              <a:lnSpc>
                <a:spcPts val="3571"/>
              </a:lnSpc>
              <a:buFont typeface="Arial"/>
              <a:buChar char="•"/>
            </a:pPr>
            <a:r>
              <a:rPr lang="en-US" sz="2747" spc="-54">
                <a:solidFill>
                  <a:srgbClr val="FFFFFF"/>
                </a:solidFill>
                <a:latin typeface="HK Grotesk Light"/>
              </a:rPr>
              <a:t>Repetição no Cadast</a:t>
            </a:r>
            <a:r>
              <a:rPr lang="en-US" sz="2747" spc="-54">
                <a:solidFill>
                  <a:srgbClr val="FFFFFF"/>
                </a:solidFill>
                <a:latin typeface="HK Grotesk Light"/>
              </a:rPr>
              <a:t>ro e Perguntas Excessivas.</a:t>
            </a:r>
          </a:p>
          <a:p>
            <a:pPr>
              <a:lnSpc>
                <a:spcPts val="3571"/>
              </a:lnSpc>
            </a:pPr>
          </a:p>
          <a:p>
            <a:pPr marL="593127" indent="-296564" lvl="1">
              <a:lnSpc>
                <a:spcPts val="3571"/>
              </a:lnSpc>
              <a:buFont typeface="Arial"/>
              <a:buChar char="•"/>
            </a:pPr>
            <a:r>
              <a:rPr lang="en-US" sz="2747" spc="-54">
                <a:solidFill>
                  <a:srgbClr val="FFFFFF"/>
                </a:solidFill>
                <a:latin typeface="HK Grotesk Light"/>
              </a:rPr>
              <a:t>Solução: Realizar perguntas no momento da entrada.</a:t>
            </a:r>
          </a:p>
          <a:p>
            <a:pPr>
              <a:lnSpc>
                <a:spcPts val="3571"/>
              </a:lnSpc>
            </a:pPr>
          </a:p>
          <a:p>
            <a:pPr marL="593127" indent="-296564" lvl="1">
              <a:lnSpc>
                <a:spcPts val="3571"/>
              </a:lnSpc>
              <a:buFont typeface="Arial"/>
              <a:buChar char="•"/>
            </a:pPr>
            <a:r>
              <a:rPr lang="en-US" sz="2747" spc="-54">
                <a:solidFill>
                  <a:srgbClr val="FFFFFF"/>
                </a:solidFill>
                <a:latin typeface="HK Grotesk Light"/>
              </a:rPr>
              <a:t>Objetivo: Agilizar o processo e facilitar a experiência do paciente e acompanhante</a:t>
            </a:r>
          </a:p>
          <a:p>
            <a:pPr>
              <a:lnSpc>
                <a:spcPts val="3571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967704"/>
            <a:ext cx="1247277" cy="290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4"/>
              </a:lnSpc>
              <a:spcBef>
                <a:spcPct val="0"/>
              </a:spcBef>
            </a:pPr>
            <a:r>
              <a:rPr lang="en-US" sz="2349">
                <a:solidFill>
                  <a:srgbClr val="FFFFFF"/>
                </a:solidFill>
                <a:latin typeface="Monument"/>
              </a:rPr>
              <a:t>SIPAS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401603">
            <a:off x="5328173" y="-389783"/>
            <a:ext cx="18528255" cy="5642970"/>
          </a:xfrm>
          <a:custGeom>
            <a:avLst/>
            <a:gdLst/>
            <a:ahLst/>
            <a:cxnLst/>
            <a:rect r="r" b="b" t="t" l="l"/>
            <a:pathLst>
              <a:path h="5642970" w="18528255">
                <a:moveTo>
                  <a:pt x="0" y="0"/>
                </a:moveTo>
                <a:lnTo>
                  <a:pt x="18528254" y="0"/>
                </a:lnTo>
                <a:lnTo>
                  <a:pt x="18528254" y="5642970"/>
                </a:lnTo>
                <a:lnTo>
                  <a:pt x="0" y="5642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85850"/>
            <a:ext cx="9993812" cy="2143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25"/>
              </a:lnSpc>
            </a:pPr>
            <a:r>
              <a:rPr lang="en-US" sz="7500" spc="-225">
                <a:solidFill>
                  <a:srgbClr val="FFFFFF"/>
                </a:solidFill>
                <a:latin typeface="HK Grotesk Bold"/>
              </a:rPr>
              <a:t>Problemas, dificuldades e insatisfações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84960" y="7183858"/>
            <a:ext cx="616957" cy="2074442"/>
            <a:chOff x="0" y="0"/>
            <a:chExt cx="822610" cy="2765923"/>
          </a:xfrm>
        </p:grpSpPr>
        <p:sp>
          <p:nvSpPr>
            <p:cNvPr name="AutoShape 5" id="5"/>
            <p:cNvSpPr/>
            <p:nvPr/>
          </p:nvSpPr>
          <p:spPr>
            <a:xfrm rot="0">
              <a:off x="0" y="0"/>
              <a:ext cx="63500" cy="1767642"/>
            </a:xfrm>
            <a:prstGeom prst="rect">
              <a:avLst/>
            </a:prstGeom>
            <a:solidFill>
              <a:srgbClr val="00BF63"/>
            </a:solidFill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4"/>
                </a:lnSpc>
              </a:pPr>
              <a:r>
                <a:rPr lang="en-US" sz="2400">
                  <a:solidFill>
                    <a:srgbClr val="FFFFFF"/>
                  </a:solidFill>
                  <a:latin typeface="HK Grotesk Bold"/>
                </a:rPr>
                <a:t>06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970172" y="3507491"/>
            <a:ext cx="7716986" cy="896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71"/>
              </a:lnSpc>
            </a:pPr>
            <a:r>
              <a:rPr lang="en-US" sz="2747">
                <a:solidFill>
                  <a:srgbClr val="7ED957"/>
                </a:solidFill>
                <a:latin typeface="HK Grotesk Bold Bold"/>
              </a:rPr>
              <a:t>SENTIMENTOS NEGATIVOS PELO TEMPO DE ESPERA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70172" y="4682366"/>
            <a:ext cx="6846055" cy="3127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93126" indent="-296563" lvl="1">
              <a:lnSpc>
                <a:spcPts val="3571"/>
              </a:lnSpc>
              <a:buFont typeface="Arial"/>
              <a:buChar char="•"/>
            </a:pPr>
            <a:r>
              <a:rPr lang="en-US" sz="2747" spc="-54">
                <a:solidFill>
                  <a:srgbClr val="FFFFFF"/>
                </a:solidFill>
                <a:latin typeface="HK Grotesk Light"/>
              </a:rPr>
              <a:t>Exaustão pelo alto tempo de espera</a:t>
            </a:r>
          </a:p>
          <a:p>
            <a:pPr>
              <a:lnSpc>
                <a:spcPts val="3571"/>
              </a:lnSpc>
            </a:pPr>
          </a:p>
          <a:p>
            <a:pPr marL="593126" indent="-296563" lvl="1">
              <a:lnSpc>
                <a:spcPts val="3571"/>
              </a:lnSpc>
              <a:buFont typeface="Arial"/>
              <a:buChar char="•"/>
            </a:pPr>
            <a:r>
              <a:rPr lang="en-US" sz="2747" spc="-54">
                <a:solidFill>
                  <a:srgbClr val="FFFFFF"/>
                </a:solidFill>
                <a:latin typeface="HK Grotesk Light"/>
              </a:rPr>
              <a:t>Cansaço por estar doente </a:t>
            </a:r>
          </a:p>
          <a:p>
            <a:pPr>
              <a:lnSpc>
                <a:spcPts val="3571"/>
              </a:lnSpc>
            </a:pPr>
          </a:p>
          <a:p>
            <a:pPr marL="593126" indent="-296563" lvl="1">
              <a:lnSpc>
                <a:spcPts val="3571"/>
              </a:lnSpc>
              <a:buFont typeface="Arial"/>
              <a:buChar char="•"/>
            </a:pPr>
            <a:r>
              <a:rPr lang="en-US" sz="2747" spc="-54">
                <a:solidFill>
                  <a:srgbClr val="FFFFFF"/>
                </a:solidFill>
                <a:latin typeface="HK Grotesk Light"/>
              </a:rPr>
              <a:t>Exaustão </a:t>
            </a:r>
            <a:r>
              <a:rPr lang="en-US" sz="2747" spc="-54">
                <a:solidFill>
                  <a:srgbClr val="FFFFFF"/>
                </a:solidFill>
                <a:latin typeface="HK Grotesk Light"/>
              </a:rPr>
              <a:t>por não poder comer ou fazer certa atividade por conta de um exame em espescífico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012023" y="8967704"/>
            <a:ext cx="1247277" cy="290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4"/>
              </a:lnSpc>
              <a:spcBef>
                <a:spcPct val="0"/>
              </a:spcBef>
            </a:pPr>
            <a:r>
              <a:rPr lang="en-US" sz="2349">
                <a:solidFill>
                  <a:srgbClr val="FFFFFF"/>
                </a:solidFill>
                <a:latin typeface="Monument"/>
              </a:rPr>
              <a:t>SIPAS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57431">
            <a:off x="5357591" y="3697845"/>
            <a:ext cx="17016201" cy="6180151"/>
          </a:xfrm>
          <a:custGeom>
            <a:avLst/>
            <a:gdLst/>
            <a:ahLst/>
            <a:cxnLst/>
            <a:rect r="r" b="b" t="t" l="l"/>
            <a:pathLst>
              <a:path h="6180151" w="17016201">
                <a:moveTo>
                  <a:pt x="0" y="0"/>
                </a:moveTo>
                <a:lnTo>
                  <a:pt x="17016202" y="0"/>
                </a:lnTo>
                <a:lnTo>
                  <a:pt x="17016202" y="6180152"/>
                </a:lnTo>
                <a:lnTo>
                  <a:pt x="0" y="6180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318186" y="1038461"/>
            <a:ext cx="6788617" cy="2143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325"/>
              </a:lnSpc>
            </a:pPr>
            <a:r>
              <a:rPr lang="en-US" sz="7500" spc="-225">
                <a:solidFill>
                  <a:srgbClr val="FFFFFF"/>
                </a:solidFill>
                <a:latin typeface="HK Grotesk Bold"/>
              </a:rPr>
              <a:t>Relevância do Projeto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57926" y="1402255"/>
            <a:ext cx="4927573" cy="985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00"/>
              </a:lnSpc>
            </a:pPr>
            <a:r>
              <a:rPr lang="en-US" sz="2999" spc="-59">
                <a:solidFill>
                  <a:srgbClr val="FFFFFF"/>
                </a:solidFill>
                <a:latin typeface="HK Grotesk Light"/>
              </a:rPr>
              <a:t>Agiliza etapas de cadrasto e triagem nas clínicas e hospitais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7211675" y="7183858"/>
            <a:ext cx="47625" cy="1325731"/>
          </a:xfrm>
          <a:prstGeom prst="rect">
            <a:avLst/>
          </a:prstGeom>
          <a:solidFill>
            <a:srgbClr val="00BF63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16642343" y="8921341"/>
            <a:ext cx="616957" cy="336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64"/>
              </a:lnSpc>
            </a:pPr>
            <a:r>
              <a:rPr lang="en-US" sz="2400">
                <a:solidFill>
                  <a:srgbClr val="FFFFFF"/>
                </a:solidFill>
                <a:latin typeface="HK Grotesk Bold"/>
              </a:rPr>
              <a:t>07</a:t>
            </a: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035354" y="1028700"/>
            <a:ext cx="1770940" cy="1770940"/>
            <a:chOff x="6705600" y="1371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3457926" y="3555142"/>
            <a:ext cx="4181061" cy="985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00"/>
              </a:lnSpc>
            </a:pPr>
            <a:r>
              <a:rPr lang="en-US" sz="2999" spc="-59">
                <a:solidFill>
                  <a:srgbClr val="FFFFFF"/>
                </a:solidFill>
                <a:latin typeface="HK Grotesk Light"/>
              </a:rPr>
              <a:t>Eficiencia no atendimento da recepção </a:t>
            </a:r>
          </a:p>
        </p:txBody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035354" y="3181587"/>
            <a:ext cx="1770940" cy="1770940"/>
            <a:chOff x="6705600" y="1371600"/>
            <a:chExt cx="10972800" cy="1097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3457926" y="5461596"/>
            <a:ext cx="5275946" cy="1478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00"/>
              </a:lnSpc>
            </a:pPr>
            <a:r>
              <a:rPr lang="en-US" sz="2999" spc="-59">
                <a:solidFill>
                  <a:srgbClr val="FFFFFF"/>
                </a:solidFill>
                <a:latin typeface="HK Grotesk Light"/>
              </a:rPr>
              <a:t>Diminuir o tédio durante tempos de espera no momento de triagem e cadastro </a:t>
            </a:r>
          </a:p>
        </p:txBody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035354" y="5334473"/>
            <a:ext cx="1770940" cy="1770940"/>
            <a:chOff x="6705600" y="1371600"/>
            <a:chExt cx="10972800" cy="1097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3457926" y="7860915"/>
            <a:ext cx="4479666" cy="985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00"/>
              </a:lnSpc>
            </a:pPr>
            <a:r>
              <a:rPr lang="en-US" sz="2999" spc="-59">
                <a:solidFill>
                  <a:srgbClr val="FFFFFF"/>
                </a:solidFill>
                <a:latin typeface="HK Grotesk Light"/>
              </a:rPr>
              <a:t>Melhor experiência para paciente e acompanhante</a:t>
            </a:r>
          </a:p>
        </p:txBody>
      </p: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035354" y="7487360"/>
            <a:ext cx="1770940" cy="1770940"/>
            <a:chOff x="6705600" y="1371600"/>
            <a:chExt cx="10972800" cy="1097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082411" y="1075757"/>
            <a:ext cx="1676826" cy="1676826"/>
          </a:xfrm>
          <a:custGeom>
            <a:avLst/>
            <a:gdLst/>
            <a:ahLst/>
            <a:cxnLst/>
            <a:rect r="r" b="b" t="t" l="l"/>
            <a:pathLst>
              <a:path h="1676826" w="1676826">
                <a:moveTo>
                  <a:pt x="0" y="0"/>
                </a:moveTo>
                <a:lnTo>
                  <a:pt x="1676826" y="0"/>
                </a:lnTo>
                <a:lnTo>
                  <a:pt x="1676826" y="1676826"/>
                </a:lnTo>
                <a:lnTo>
                  <a:pt x="0" y="16768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45574" y="7497580"/>
            <a:ext cx="1750499" cy="1750499"/>
          </a:xfrm>
          <a:custGeom>
            <a:avLst/>
            <a:gdLst/>
            <a:ahLst/>
            <a:cxnLst/>
            <a:rect r="r" b="b" t="t" l="l"/>
            <a:pathLst>
              <a:path h="1750499" w="1750499">
                <a:moveTo>
                  <a:pt x="0" y="0"/>
                </a:moveTo>
                <a:lnTo>
                  <a:pt x="1750500" y="0"/>
                </a:lnTo>
                <a:lnTo>
                  <a:pt x="1750500" y="1750500"/>
                </a:lnTo>
                <a:lnTo>
                  <a:pt x="0" y="17505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67159" y="3275701"/>
            <a:ext cx="1676826" cy="1676826"/>
          </a:xfrm>
          <a:custGeom>
            <a:avLst/>
            <a:gdLst/>
            <a:ahLst/>
            <a:cxnLst/>
            <a:rect r="r" b="b" t="t" l="l"/>
            <a:pathLst>
              <a:path h="1676826" w="1676826">
                <a:moveTo>
                  <a:pt x="0" y="0"/>
                </a:moveTo>
                <a:lnTo>
                  <a:pt x="1676826" y="0"/>
                </a:lnTo>
                <a:lnTo>
                  <a:pt x="1676826" y="1676826"/>
                </a:lnTo>
                <a:lnTo>
                  <a:pt x="0" y="16768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97663" y="5428777"/>
            <a:ext cx="1646322" cy="1646322"/>
          </a:xfrm>
          <a:custGeom>
            <a:avLst/>
            <a:gdLst/>
            <a:ahLst/>
            <a:cxnLst/>
            <a:rect r="r" b="b" t="t" l="l"/>
            <a:pathLst>
              <a:path h="1646322" w="1646322">
                <a:moveTo>
                  <a:pt x="0" y="0"/>
                </a:moveTo>
                <a:lnTo>
                  <a:pt x="1646322" y="0"/>
                </a:lnTo>
                <a:lnTo>
                  <a:pt x="1646322" y="1646322"/>
                </a:lnTo>
                <a:lnTo>
                  <a:pt x="0" y="16463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4685340" y="8967704"/>
            <a:ext cx="1247277" cy="290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4"/>
              </a:lnSpc>
              <a:spcBef>
                <a:spcPct val="0"/>
              </a:spcBef>
            </a:pPr>
            <a:r>
              <a:rPr lang="en-US" sz="2349">
                <a:solidFill>
                  <a:srgbClr val="FFFFFF"/>
                </a:solidFill>
                <a:latin typeface="Monument"/>
              </a:rPr>
              <a:t>SIPAS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17448">
            <a:off x="-6809168" y="-4452346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6" y="0"/>
                </a:lnTo>
                <a:lnTo>
                  <a:pt x="21356206" y="6874465"/>
                </a:lnTo>
                <a:lnTo>
                  <a:pt x="0" y="6874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84960" y="7183858"/>
            <a:ext cx="616957" cy="2074442"/>
            <a:chOff x="0" y="0"/>
            <a:chExt cx="822610" cy="2765923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63500" cy="1767642"/>
            </a:xfrm>
            <a:prstGeom prst="rect">
              <a:avLst/>
            </a:prstGeom>
            <a:solidFill>
              <a:srgbClr val="00BF63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4"/>
                </a:lnSpc>
              </a:pPr>
              <a:r>
                <a:rPr lang="en-US" sz="2400">
                  <a:solidFill>
                    <a:srgbClr val="FFFFFF"/>
                  </a:solidFill>
                  <a:latin typeface="HK Grotesk Bold Bold"/>
                </a:rPr>
                <a:t>08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601917" y="1950800"/>
            <a:ext cx="8115300" cy="941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15"/>
              </a:lnSpc>
            </a:pPr>
            <a:r>
              <a:rPr lang="en-US" sz="6500" spc="-195">
                <a:solidFill>
                  <a:srgbClr val="FFFFFF"/>
                </a:solidFill>
                <a:latin typeface="HK Grotesk Bold"/>
              </a:rPr>
              <a:t>Ideias de Solução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01917" y="3235258"/>
            <a:ext cx="8115300" cy="5132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79484" indent="-339742" lvl="1">
              <a:lnSpc>
                <a:spcPts val="4091"/>
              </a:lnSpc>
              <a:buFont typeface="Arial"/>
              <a:buChar char="•"/>
            </a:pPr>
            <a:r>
              <a:rPr lang="en-US" sz="3147" spc="-62">
                <a:solidFill>
                  <a:srgbClr val="FFFFFF"/>
                </a:solidFill>
                <a:latin typeface="HK Grotesk Light"/>
              </a:rPr>
              <a:t>Totem de auto identificação pelo CPF</a:t>
            </a:r>
          </a:p>
          <a:p>
            <a:pPr marL="679484" indent="-339742" lvl="1">
              <a:lnSpc>
                <a:spcPts val="4091"/>
              </a:lnSpc>
              <a:buFont typeface="Arial"/>
              <a:buChar char="•"/>
            </a:pPr>
            <a:r>
              <a:rPr lang="en-US" sz="3147" spc="-62">
                <a:solidFill>
                  <a:srgbClr val="FFFFFF"/>
                </a:solidFill>
                <a:latin typeface="HK Grotesk Light"/>
              </a:rPr>
              <a:t>Auto medição de certos dados</a:t>
            </a:r>
          </a:p>
          <a:p>
            <a:pPr marL="679484" indent="-339742" lvl="1">
              <a:lnSpc>
                <a:spcPts val="4091"/>
              </a:lnSpc>
              <a:buFont typeface="Arial"/>
              <a:buChar char="•"/>
            </a:pPr>
            <a:r>
              <a:rPr lang="en-US" sz="3147" spc="-62">
                <a:solidFill>
                  <a:srgbClr val="FFFFFF"/>
                </a:solidFill>
                <a:latin typeface="HK Grotesk Light"/>
              </a:rPr>
              <a:t>Fila de prioridade pela doença ou idade</a:t>
            </a:r>
          </a:p>
          <a:p>
            <a:pPr marL="679484" indent="-339742" lvl="1">
              <a:lnSpc>
                <a:spcPts val="4091"/>
              </a:lnSpc>
              <a:buFont typeface="Arial"/>
              <a:buChar char="•"/>
            </a:pPr>
            <a:r>
              <a:rPr lang="en-US" sz="3147" spc="-62">
                <a:solidFill>
                  <a:srgbClr val="FFFFFF"/>
                </a:solidFill>
                <a:latin typeface="HK Grotesk Light"/>
              </a:rPr>
              <a:t>Atrelar exames aos CPF do usuário, para saber das restrições do paciente</a:t>
            </a:r>
          </a:p>
          <a:p>
            <a:pPr marL="679484" indent="-339742" lvl="1">
              <a:lnSpc>
                <a:spcPts val="4091"/>
              </a:lnSpc>
              <a:buFont typeface="Arial"/>
              <a:buChar char="•"/>
            </a:pPr>
            <a:r>
              <a:rPr lang="en-US" sz="3147" spc="-62">
                <a:solidFill>
                  <a:srgbClr val="FFFFFF"/>
                </a:solidFill>
                <a:latin typeface="HK Grotesk Light"/>
              </a:rPr>
              <a:t>Controle do estoque, por meio de sensores de temperatura e de luminosidade</a:t>
            </a:r>
          </a:p>
          <a:p>
            <a:pPr marL="679484" indent="-339742" lvl="1">
              <a:lnSpc>
                <a:spcPts val="4091"/>
              </a:lnSpc>
              <a:buFont typeface="Arial"/>
              <a:buChar char="•"/>
            </a:pPr>
            <a:r>
              <a:rPr lang="en-US" sz="3147" spc="-62">
                <a:solidFill>
                  <a:srgbClr val="FFFFFF"/>
                </a:solidFill>
                <a:latin typeface="HK Grotesk Light"/>
              </a:rPr>
              <a:t>Controle dos suprimentos hospitalares ultilizados durante exames e cirurgias</a:t>
            </a:r>
          </a:p>
          <a:p>
            <a:pPr>
              <a:lnSpc>
                <a:spcPts val="4091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-2537068">
            <a:off x="5357591" y="3697845"/>
            <a:ext cx="17016201" cy="6180151"/>
          </a:xfrm>
          <a:custGeom>
            <a:avLst/>
            <a:gdLst/>
            <a:ahLst/>
            <a:cxnLst/>
            <a:rect r="r" b="b" t="t" l="l"/>
            <a:pathLst>
              <a:path h="6180151" w="17016201">
                <a:moveTo>
                  <a:pt x="0" y="0"/>
                </a:moveTo>
                <a:lnTo>
                  <a:pt x="17016202" y="0"/>
                </a:lnTo>
                <a:lnTo>
                  <a:pt x="17016202" y="6180152"/>
                </a:lnTo>
                <a:lnTo>
                  <a:pt x="0" y="6180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012023" y="8967704"/>
            <a:ext cx="1247277" cy="290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4"/>
              </a:lnSpc>
              <a:spcBef>
                <a:spcPct val="0"/>
              </a:spcBef>
            </a:pPr>
            <a:r>
              <a:rPr lang="en-US" sz="2349">
                <a:solidFill>
                  <a:srgbClr val="FFFFFF"/>
                </a:solidFill>
                <a:latin typeface="Monument"/>
              </a:rPr>
              <a:t>SIPAS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95375"/>
            <a:ext cx="8577916" cy="1143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"/>
              </a:rPr>
              <a:t>Proposta de solução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-231817">
            <a:off x="-2041502" y="5206915"/>
            <a:ext cx="21853999" cy="7390754"/>
          </a:xfrm>
          <a:custGeom>
            <a:avLst/>
            <a:gdLst/>
            <a:ahLst/>
            <a:cxnLst/>
            <a:rect r="r" b="b" t="t" l="l"/>
            <a:pathLst>
              <a:path h="7390754" w="21853999">
                <a:moveTo>
                  <a:pt x="21853999" y="0"/>
                </a:moveTo>
                <a:lnTo>
                  <a:pt x="0" y="0"/>
                </a:lnTo>
                <a:lnTo>
                  <a:pt x="0" y="7390753"/>
                </a:lnTo>
                <a:lnTo>
                  <a:pt x="21853999" y="7390753"/>
                </a:lnTo>
                <a:lnTo>
                  <a:pt x="218539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84960" y="7183858"/>
            <a:ext cx="616957" cy="2074442"/>
            <a:chOff x="0" y="0"/>
            <a:chExt cx="822610" cy="2765923"/>
          </a:xfrm>
        </p:grpSpPr>
        <p:sp>
          <p:nvSpPr>
            <p:cNvPr name="AutoShape 5" id="5"/>
            <p:cNvSpPr/>
            <p:nvPr/>
          </p:nvSpPr>
          <p:spPr>
            <a:xfrm rot="0">
              <a:off x="0" y="0"/>
              <a:ext cx="63500" cy="1767642"/>
            </a:xfrm>
            <a:prstGeom prst="rect">
              <a:avLst/>
            </a:prstGeom>
            <a:solidFill>
              <a:srgbClr val="00BF63"/>
            </a:solidFill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4"/>
                </a:lnSpc>
              </a:pPr>
              <a:r>
                <a:rPr lang="en-US" sz="2400">
                  <a:solidFill>
                    <a:srgbClr val="FFFFFF"/>
                  </a:solidFill>
                  <a:latin typeface="HK Grotesk Bold"/>
                </a:rPr>
                <a:t>09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601917" y="3733804"/>
            <a:ext cx="6038072" cy="3450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00"/>
              </a:lnSpc>
            </a:pPr>
            <a:r>
              <a:rPr lang="en-US" sz="2999" spc="-59">
                <a:solidFill>
                  <a:srgbClr val="FFFFFF"/>
                </a:solidFill>
                <a:latin typeface="HK Grotesk Light"/>
              </a:rPr>
              <a:t>Simplificar o atendimento hospitalar com um totem, de cadastro que além de informar a ficha do paciente, faz um pré cadastro para agilizar e diminuir o tempo de espera do usuário durante os momentos de atendimento na recepção e triagem.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012023" y="1095375"/>
            <a:ext cx="1247277" cy="290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4"/>
              </a:lnSpc>
              <a:spcBef>
                <a:spcPct val="0"/>
              </a:spcBef>
            </a:pPr>
            <a:r>
              <a:rPr lang="en-US" sz="2349">
                <a:solidFill>
                  <a:srgbClr val="FFFFFF"/>
                </a:solidFill>
                <a:latin typeface="Monument"/>
              </a:rPr>
              <a:t>SIPAS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20651" y="2268196"/>
            <a:ext cx="5750608" cy="5750608"/>
          </a:xfrm>
          <a:custGeom>
            <a:avLst/>
            <a:gdLst/>
            <a:ahLst/>
            <a:cxnLst/>
            <a:rect r="r" b="b" t="t" l="l"/>
            <a:pathLst>
              <a:path h="5750608" w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13426" y="4456876"/>
            <a:ext cx="7653923" cy="1782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74"/>
              </a:lnSpc>
              <a:spcBef>
                <a:spcPct val="0"/>
              </a:spcBef>
            </a:pPr>
            <a:r>
              <a:rPr lang="en-US" sz="14416">
                <a:solidFill>
                  <a:srgbClr val="FFFFFF"/>
                </a:solidFill>
                <a:latin typeface="Monument"/>
              </a:rPr>
              <a:t>SIPAS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DAFUNFQN5-U</dc:identifier>
  <dcterms:modified xsi:type="dcterms:W3CDTF">2011-08-01T06:04:30Z</dcterms:modified>
  <cp:revision>1</cp:revision>
  <dc:title>SIPAS</dc:title>
</cp:coreProperties>
</file>