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2" r:id="rId92"/>
    <p:sldId id="347" r:id="rId93"/>
    <p:sldId id="348" r:id="rId94"/>
    <p:sldId id="349" r:id="rId95"/>
    <p:sldId id="350" r:id="rId96"/>
    <p:sldId id="351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7" r:id="rId121"/>
    <p:sldId id="376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3" r:id="rId136"/>
    <p:sldId id="391" r:id="rId137"/>
    <p:sldId id="392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8" r:id="rId160"/>
    <p:sldId id="415" r:id="rId161"/>
    <p:sldId id="416" r:id="rId162"/>
    <p:sldId id="417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  <p:sldId id="484" r:id="rId229"/>
    <p:sldId id="485" r:id="rId230"/>
    <p:sldId id="486" r:id="rId231"/>
    <p:sldId id="487" r:id="rId232"/>
    <p:sldId id="488" r:id="rId2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tableStyles" Target="tableStyle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viewProps" Target="view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presProps" Target="pres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518D-7816-4830-97C1-2C571D21B52E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F7C3A-5F99-4240-9B83-E3B9A900C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F7C3A-5F99-4240-9B83-E3B9A900CDF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0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ADEE-6501-2651-2F5F-E98014AF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strong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08E0B-B1B6-09A1-95C0-4DF455BC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 os Textos em Negrito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DFB11-B30D-22CF-2AC5-0430A4AA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2" y="3581782"/>
            <a:ext cx="11892156" cy="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46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A47C-6A8D-1BF0-9BFE-5C0D564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Tag</a:t>
            </a:r>
            <a:r>
              <a:rPr lang="pt-BR" dirty="0"/>
              <a:t> 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E534A-43A8-97DD-3BF7-8849F2B7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dedicada a exibir um texto em itálico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D53E17-C84E-7CDD-677A-1CB9F20F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1" y="3785525"/>
            <a:ext cx="8312217" cy="23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E710B-4348-8C8A-5862-257AC7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4546F-CBC8-F240-B51E-A00C561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já é bastante autoexplicativo, o objetivo é mostrar na Interface um trecho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84A7DA-3F9E-DC96-CB1B-D8E7C763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3855063"/>
            <a:ext cx="10718306" cy="1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1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E368-6EC9-35C2-3B8E-083A5E7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B6C38-DBEC-786A-913F-7C2BB8D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possui por objetivo mostrar pequenos elementos dentro de uma interface.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26BA1-D857-3A8A-3440-5092BEE2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" y="4030587"/>
            <a:ext cx="11757971" cy="20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6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60AE-67F8-C1F1-CB06-D718D4EF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abbr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FE95-ABE4-325B-2C47-D4D4482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especialmente para abreviações no seu 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3D77C-1AF8-2736-CD20-534B19E2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58" y="3600165"/>
            <a:ext cx="6213683" cy="1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2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F3A7-F8DB-55BD-ACFB-272DD8F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E18A6-B497-9594-A02C-D41E49D4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 indica um endereço (em itálico) em sua página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294AE-B0D3-C00A-610A-6D44B5FF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42" y="3121829"/>
            <a:ext cx="6762916" cy="29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8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3C9B-EAFC-F139-182F-57A2826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78F1B-D34E-4508-C3CE-9273C53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dos textos propriamente ditos, nós também podemos utilizar Listas no HTML, elas podem ser ordenadas, não ordenadas e detalhadas</a:t>
            </a:r>
          </a:p>
        </p:txBody>
      </p:sp>
    </p:spTree>
    <p:extLst>
      <p:ext uri="{BB962C8B-B14F-4D97-AF65-F5344CB8AC3E}">
        <p14:creationId xmlns:p14="http://schemas.microsoft.com/office/powerpoint/2010/main" val="15271640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5086-9189-8933-C821-03B44EB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Ordenadas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4B8C1-F53F-332E-737C-64CF605B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Sabem esses números que ficam geralmente ao lado de um texto no meu slide?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Então, essa é uma representação visual das listas ordenadas no 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98EDC-3A66-2972-EB2D-71BA2FB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4537463"/>
            <a:ext cx="24006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63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A4FFD-C92A-495A-60DD-677E1A2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Listas Não Ordenadas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8F1AF-9584-F951-DE50-AD7F06A3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E quanto às listas não ordenadas?</a:t>
            </a:r>
          </a:p>
          <a:p>
            <a:r>
              <a:rPr lang="pt-BR" sz="1700" dirty="0"/>
              <a:t>Dê uma olhadinha no meu slide, percebeu algo diferente?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1CAD522A-101C-2CD8-061F-FA5B1425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59293"/>
            <a:ext cx="6922008" cy="48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09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3351-FB95-9E29-C09C-AD5CF74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às Listas Detalhadas?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E5BA-A28A-DF23-7306-211768F0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Empresa A</a:t>
            </a:r>
          </a:p>
          <a:p>
            <a:pPr marL="0" indent="0">
              <a:buNone/>
            </a:pPr>
            <a:r>
              <a:rPr lang="pt-BR" dirty="0"/>
              <a:t>Eu trabalhei durante ... Anos como desenvolvedor na Empresa A.</a:t>
            </a:r>
          </a:p>
          <a:p>
            <a:pPr marL="0" indent="0">
              <a:buNone/>
            </a:pPr>
            <a:r>
              <a:rPr lang="pt-BR" b="1" dirty="0"/>
              <a:t>Empresa B</a:t>
            </a:r>
          </a:p>
          <a:p>
            <a:pPr marL="0" indent="0">
              <a:buNone/>
            </a:pPr>
            <a:r>
              <a:rPr lang="pt-BR" dirty="0"/>
              <a:t>Trabalhei durante ... Meses na Empresa B</a:t>
            </a:r>
          </a:p>
        </p:txBody>
      </p:sp>
    </p:spTree>
    <p:extLst>
      <p:ext uri="{BB962C8B-B14F-4D97-AF65-F5344CB8AC3E}">
        <p14:creationId xmlns:p14="http://schemas.microsoft.com/office/powerpoint/2010/main" val="106359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5DE0-A935-3AE4-8318-916E1F0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4D3726-C177-FD9F-BCEF-5440BB00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2" y="3377274"/>
            <a:ext cx="8516539" cy="1895740"/>
          </a:xfrm>
        </p:spPr>
      </p:pic>
    </p:spTree>
    <p:extLst>
      <p:ext uri="{BB962C8B-B14F-4D97-AF65-F5344CB8AC3E}">
        <p14:creationId xmlns:p14="http://schemas.microsoft.com/office/powerpoint/2010/main" val="13316223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1E8-2D05-8EEE-E483-9F64D71E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392E-5C55-54E3-39B9-D4D1CF62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Tente recriar o currículo utilizando as </a:t>
            </a:r>
            <a:r>
              <a:rPr lang="pt-BR" dirty="0" err="1"/>
              <a:t>tags</a:t>
            </a:r>
            <a:r>
              <a:rPr lang="pt-BR" dirty="0"/>
              <a:t> informadas a ti por mim nessa aula. Volte o vídeo e veja os capítulos e encontre a </a:t>
            </a:r>
            <a:r>
              <a:rPr lang="pt-BR" dirty="0" err="1"/>
              <a:t>tag</a:t>
            </a:r>
            <a:r>
              <a:rPr lang="pt-BR" dirty="0"/>
              <a:t> correta para cada elemento da tela. </a:t>
            </a:r>
          </a:p>
        </p:txBody>
      </p:sp>
    </p:spTree>
    <p:extLst>
      <p:ext uri="{BB962C8B-B14F-4D97-AF65-F5344CB8AC3E}">
        <p14:creationId xmlns:p14="http://schemas.microsoft.com/office/powerpoint/2010/main" val="36050669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32D2651-2063-E849-A852-33096C67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A2EB15-8DFE-16BC-CAF2-9AFFC71E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8 – </a:t>
            </a:r>
            <a:r>
              <a:rPr lang="en-US" sz="4800" dirty="0" err="1"/>
              <a:t>Parâmetros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A68B2-AF95-E223-6453-A640267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86A11-67D3-F683-BE36-9D6AB167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Característica</a:t>
            </a:r>
          </a:p>
          <a:p>
            <a:r>
              <a:rPr lang="pt-BR" dirty="0"/>
              <a:t>Centro </a:t>
            </a:r>
            <a:r>
              <a:rPr lang="pt-BR" dirty="0">
                <a:sym typeface="Wingdings" panose="05000000000000000000" pitchFamily="2" charset="2"/>
              </a:rPr>
              <a:t> Conteúdo</a:t>
            </a:r>
          </a:p>
          <a:p>
            <a:r>
              <a:rPr lang="pt-BR" dirty="0">
                <a:sym typeface="Wingdings" panose="05000000000000000000" pitchFamily="2" charset="2"/>
              </a:rPr>
              <a:t>Exemplo: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abbr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4A6DCB-5131-A437-B6BE-43006515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30" y="4325112"/>
            <a:ext cx="8125140" cy="9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247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2A3B-4A20-E5C7-3055-0BC4B83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Imagine Uma </a:t>
            </a:r>
            <a:r>
              <a:rPr lang="pt-BR" dirty="0" err="1"/>
              <a:t>Tag</a:t>
            </a:r>
            <a:r>
              <a:rPr lang="pt-BR" dirty="0"/>
              <a:t>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A29364-05BD-7867-1BFF-2D051B5D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4" y="2553419"/>
            <a:ext cx="11900612" cy="3347049"/>
          </a:xfrm>
        </p:spPr>
      </p:pic>
    </p:spTree>
    <p:extLst>
      <p:ext uri="{BB962C8B-B14F-4D97-AF65-F5344CB8AC3E}">
        <p14:creationId xmlns:p14="http://schemas.microsoft.com/office/powerpoint/2010/main" val="29053567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6A0C3-83E9-62CD-B587-B46E9AB0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2A8B03-66AE-31D0-B13A-86FE0662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9" y="2708694"/>
            <a:ext cx="11745727" cy="3174521"/>
          </a:xfrm>
        </p:spPr>
      </p:pic>
    </p:spTree>
    <p:extLst>
      <p:ext uri="{BB962C8B-B14F-4D97-AF65-F5344CB8AC3E}">
        <p14:creationId xmlns:p14="http://schemas.microsoft.com/office/powerpoint/2010/main" val="36246860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FD08-2C42-D87B-55E6-77C0ACD9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76603-FE81-23F9-9DDB-093B23A9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Caractere possui diversos parâmetros, dentre eles: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Tamanho da Fonte;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Está em Negrito ou Não;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Cor da Fonte</a:t>
            </a:r>
          </a:p>
        </p:txBody>
      </p:sp>
    </p:spTree>
    <p:extLst>
      <p:ext uri="{BB962C8B-B14F-4D97-AF65-F5344CB8AC3E}">
        <p14:creationId xmlns:p14="http://schemas.microsoft.com/office/powerpoint/2010/main" val="2881746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4D269-D3D9-DA4B-F739-50ED474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Parâmetros nas Linguagens de Marcação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29C79-1813-8C88-97DF-947A7397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parâmetros vieram como uma forma de demonstrar as características do texto. </a:t>
            </a:r>
          </a:p>
        </p:txBody>
      </p:sp>
    </p:spTree>
    <p:extLst>
      <p:ext uri="{BB962C8B-B14F-4D97-AF65-F5344CB8AC3E}">
        <p14:creationId xmlns:p14="http://schemas.microsoft.com/office/powerpoint/2010/main" val="9798767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5640C-46A5-1339-03CE-E2ED5CB9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56F73-2267-76C9-C4FB-DBC27373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como parâmetros eram representados em linguagens antigas, como </a:t>
            </a:r>
            <a:r>
              <a:rPr lang="pt-BR" dirty="0" err="1"/>
              <a:t>Runoff</a:t>
            </a:r>
            <a:r>
              <a:rPr lang="pt-BR" dirty="0"/>
              <a:t>, GML e SGML. </a:t>
            </a:r>
          </a:p>
          <a:p>
            <a:r>
              <a:rPr lang="pt-BR" dirty="0"/>
              <a:t>Peça ao ChatGPT que ele te ajude com boas fontes de pesquisa.</a:t>
            </a:r>
          </a:p>
        </p:txBody>
      </p:sp>
    </p:spTree>
    <p:extLst>
      <p:ext uri="{BB962C8B-B14F-4D97-AF65-F5344CB8AC3E}">
        <p14:creationId xmlns:p14="http://schemas.microsoft.com/office/powerpoint/2010/main" val="42356486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1E28B087-AB71-4CD1-BFEB-73C46EF2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329FC-44F9-56A1-6A61-8C71FAB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 –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6EC5D-6EA7-BA7E-3CFC-A538DE68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968AAA-808D-2FA2-C394-690CA09F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C747D-6E96-ECE6-2FD1-409CEB31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DC34C2-ED2E-CF77-BB8C-D5441D3D9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899776B-5E15-F4D1-9825-EC1041A84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88628-CE7F-9AB3-23D0-4EF7D59FE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0AA3E9-507A-EEF3-10BA-9C4EE894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9.1 – </a:t>
            </a:r>
            <a:r>
              <a:rPr lang="en-US" sz="4800" dirty="0" err="1"/>
              <a:t>Redimensionamento</a:t>
            </a:r>
            <a:r>
              <a:rPr lang="en-US" sz="4800" dirty="0"/>
              <a:t> de </a:t>
            </a:r>
            <a:r>
              <a:rPr lang="en-US" sz="4800" dirty="0" err="1"/>
              <a:t>Imagem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26E6E-AA1E-F43A-5854-93A2366B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80D57-C3BE-61FB-A794-185BA40E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66CE-BBA6-3AFF-A6BF-3B45A97C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Imagens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7B9E-4DFE-A11D-AF65-6C0954E2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Imagens são importantes para deixar seu site bonito!</a:t>
            </a:r>
          </a:p>
        </p:txBody>
      </p:sp>
    </p:spTree>
    <p:extLst>
      <p:ext uri="{BB962C8B-B14F-4D97-AF65-F5344CB8AC3E}">
        <p14:creationId xmlns:p14="http://schemas.microsoft.com/office/powerpoint/2010/main" val="25549175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08A0B-1255-A4BB-A4D3-64AF48FA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Redimensionar Imagens?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EA9D-58D3-18D3-1C2E-8CC58EB7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Pense no Ponto de Vista do Armazenamento</a:t>
            </a:r>
          </a:p>
          <a:p>
            <a:r>
              <a:rPr lang="pt-BR" dirty="0"/>
              <a:t>Gasto de Dados e Tudo Mais</a:t>
            </a:r>
          </a:p>
          <a:p>
            <a:r>
              <a:rPr lang="pt-BR" dirty="0"/>
              <a:t>Uma Imagem de 2MB </a:t>
            </a:r>
            <a:r>
              <a:rPr lang="pt-BR" dirty="0">
                <a:sym typeface="Wingdings" panose="05000000000000000000" pitchFamily="2" charset="2"/>
              </a:rPr>
              <a:t> 100KB – Economia de 95%.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606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BB597-DDDB-51E2-4C22-E0EC796C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como faremos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4A432-394C-6F82-0F51-421CC4C7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o GIMP!</a:t>
            </a:r>
          </a:p>
        </p:txBody>
      </p:sp>
    </p:spTree>
    <p:extLst>
      <p:ext uri="{BB962C8B-B14F-4D97-AF65-F5344CB8AC3E}">
        <p14:creationId xmlns:p14="http://schemas.microsoft.com/office/powerpoint/2010/main" val="16932262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5E7D-5CD2-F929-E56C-A377CA9A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F775C-473A-2E46-7E55-FE13D7FC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Redimensionar a Imagem em Outras Resoluções, como 300 x 400 </a:t>
            </a:r>
            <a:r>
              <a:rPr lang="pt-BR" dirty="0" err="1"/>
              <a:t>px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7792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5FA491A-A6D9-F76B-E70C-D17D08A6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8D3D92-72D5-62FF-C614-78F18B8F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Aula 9.2 – </a:t>
            </a:r>
            <a:r>
              <a:rPr lang="en-US" sz="5400" dirty="0" err="1"/>
              <a:t>Inserindo</a:t>
            </a:r>
            <a:r>
              <a:rPr lang="en-US" sz="5400" dirty="0"/>
              <a:t>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8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2F30-83DE-43AB-7435-E68D705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img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DF86B6-A82A-6005-6B84-7A09D7DE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31" y="3243532"/>
            <a:ext cx="7954019" cy="1334059"/>
          </a:xfrm>
        </p:spPr>
      </p:pic>
    </p:spTree>
    <p:extLst>
      <p:ext uri="{BB962C8B-B14F-4D97-AF65-F5344CB8AC3E}">
        <p14:creationId xmlns:p14="http://schemas.microsoft.com/office/powerpoint/2010/main" val="28940192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DCB44-3A1C-6078-DA8F-F1DF862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A2DCB-1BE3-A383-E1D5-5B8A7437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uma foto sua e coloque em sua página Web, a foto deve obrigatoriamente ser sua e possuir um texto alternativo.</a:t>
            </a:r>
          </a:p>
        </p:txBody>
      </p:sp>
    </p:spTree>
    <p:extLst>
      <p:ext uri="{BB962C8B-B14F-4D97-AF65-F5344CB8AC3E}">
        <p14:creationId xmlns:p14="http://schemas.microsoft.com/office/powerpoint/2010/main" val="39793969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21B36CC-1F6E-252A-194D-D5D220B32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9137BD-1A0B-387E-DA2B-10ED1F3E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9.3 – Lazy Loadings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1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4EF36-974D-F02C-6551-F500E0D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53F95-0983-8F7B-E4EC-CFD8C4CD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vocês sabem, imagens são pesadas!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 são uma forma de só carregar a imagem quando realmente precisarmos!</a:t>
            </a:r>
          </a:p>
        </p:txBody>
      </p:sp>
    </p:spTree>
    <p:extLst>
      <p:ext uri="{BB962C8B-B14F-4D97-AF65-F5344CB8AC3E}">
        <p14:creationId xmlns:p14="http://schemas.microsoft.com/office/powerpoint/2010/main" val="39353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FBEA-D286-A940-9429-77EDECB5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3BE15C-2EC6-4AE0-A6C6-2E5EAEB8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86" y="2639682"/>
            <a:ext cx="8601228" cy="3472948"/>
          </a:xfrm>
        </p:spPr>
      </p:pic>
    </p:spTree>
    <p:extLst>
      <p:ext uri="{BB962C8B-B14F-4D97-AF65-F5344CB8AC3E}">
        <p14:creationId xmlns:p14="http://schemas.microsoft.com/office/powerpoint/2010/main" val="38453474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07D2-692E-E5E9-B84B-3ED19CE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716C2-77EA-D1B2-7C47-30083FA3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uma outra imagem além da sua foto e coloque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6359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Fundo do vetor de cores vibrantes salpicando">
            <a:extLst>
              <a:ext uri="{FF2B5EF4-FFF2-40B4-BE49-F238E27FC236}">
                <a16:creationId xmlns:a16="http://schemas.microsoft.com/office/drawing/2014/main" id="{C3A0FBC4-A4E8-353B-7F50-51A64639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089194-585B-08EC-6ABA-7414485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8061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9.4 – </a:t>
            </a:r>
            <a:r>
              <a:rPr lang="en-US" sz="4800" dirty="0" err="1"/>
              <a:t>Renderizando</a:t>
            </a:r>
            <a:r>
              <a:rPr lang="en-US" sz="4800" dirty="0"/>
              <a:t> </a:t>
            </a:r>
            <a:r>
              <a:rPr lang="en-US" sz="4800" dirty="0" err="1"/>
              <a:t>Diferentes</a:t>
            </a:r>
            <a:r>
              <a:rPr lang="en-US" sz="4800" dirty="0"/>
              <a:t> Imagens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695B-F0AA-BC8E-4C53-80D8DEFE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AF9EC-6BEC-A246-9D4D-BFE993FE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utilizar os elementos figure e Picture </a:t>
            </a:r>
            <a:r>
              <a:rPr lang="pt-BR"/>
              <a:t>para isso!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7483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0D2D-364F-668E-9258-78A9B83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189A103-EF6B-CF33-637E-9BD6A9E4A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92" y="2432649"/>
            <a:ext cx="10526857" cy="3554083"/>
          </a:xfrm>
        </p:spPr>
      </p:pic>
    </p:spTree>
    <p:extLst>
      <p:ext uri="{BB962C8B-B14F-4D97-AF65-F5344CB8AC3E}">
        <p14:creationId xmlns:p14="http://schemas.microsoft.com/office/powerpoint/2010/main" val="21815664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B15EE-E8D3-DA68-93FF-5F5E775B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Elemento Picture?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CA9B2-7F34-76DF-7593-36DDBB5F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Picture te proporciona a possibilidade de exibir diferentes elementos de imagem baseado na resolução do seu dispositivo. </a:t>
            </a:r>
          </a:p>
          <a:p>
            <a:r>
              <a:rPr lang="pt-BR" dirty="0"/>
              <a:t>Isso nos dá a possibilidade de mostrarmos uma imagem de 300 pixels para um celular, 400 pixels para um tablet, 600 para um notebook e 1280px para uma TV 4K!</a:t>
            </a:r>
          </a:p>
        </p:txBody>
      </p:sp>
    </p:spTree>
    <p:extLst>
      <p:ext uri="{BB962C8B-B14F-4D97-AF65-F5344CB8AC3E}">
        <p14:creationId xmlns:p14="http://schemas.microsoft.com/office/powerpoint/2010/main" val="17723739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EFC3-9B8D-3CBC-9F15-8F96C683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Isso é Tão Bom?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95AC2-CAE2-CE61-9DC5-C6235098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Responsividade </a:t>
            </a:r>
            <a:r>
              <a:rPr lang="pt-BR" dirty="0">
                <a:sym typeface="Wingdings" panose="05000000000000000000" pitchFamily="2" charset="2"/>
              </a:rPr>
              <a:t> Seu usuário Final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Economia de Dados  Seu bolso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A Nossa Aula de Redimensionamento de Imagens Agradece!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4860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7749-20D8-6850-642D-2B590D11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74972-BAEC-776E-5BD0-CF278C52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resolução n qual começamos a pensar em dispositivos móveis é de 768px, especialmente quando se fala para mesas digitalizadoras. A imagem que você redimensionou na aula de </a:t>
            </a:r>
            <a:r>
              <a:rPr lang="pt-BR" dirty="0" err="1"/>
              <a:t>Gimp</a:t>
            </a:r>
            <a:r>
              <a:rPr lang="pt-BR" dirty="0"/>
              <a:t> agora deve ser exibida nas seguintes resoluções: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2500px – Televisões 4K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1200px – Laptops e Notebooks tradicionais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768px – Mesas Digitalizadoras e Tablets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450px – Telefones Celulares.</a:t>
            </a:r>
          </a:p>
        </p:txBody>
      </p:sp>
    </p:spTree>
    <p:extLst>
      <p:ext uri="{BB962C8B-B14F-4D97-AF65-F5344CB8AC3E}">
        <p14:creationId xmlns:p14="http://schemas.microsoft.com/office/powerpoint/2010/main" val="13920693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621430-3888-ADE9-13A9-44F74078A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E4BBA9-96EE-63D7-B7A6-B7E8FB5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Aula 10 – </a:t>
            </a:r>
            <a:r>
              <a:rPr lang="en-US" sz="4400" dirty="0" err="1"/>
              <a:t>Vídeos</a:t>
            </a:r>
            <a:r>
              <a:rPr lang="en-US" sz="44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1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0C61-BBFF-9DFC-8BF1-9F6E1145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76AC7-07DA-EB0C-D6B0-CDFCD060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já se Perguntou como sites como:</a:t>
            </a:r>
          </a:p>
          <a:p>
            <a:pPr lvl="1"/>
            <a:r>
              <a:rPr lang="pt-BR" dirty="0"/>
              <a:t>YouTube;</a:t>
            </a:r>
          </a:p>
          <a:p>
            <a:pPr lvl="1"/>
            <a:r>
              <a:rPr lang="pt-BR" dirty="0" err="1"/>
              <a:t>Vimeo</a:t>
            </a:r>
            <a:endParaRPr lang="pt-BR" dirty="0"/>
          </a:p>
          <a:p>
            <a:pPr lvl="1"/>
            <a:r>
              <a:rPr lang="pt-BR" dirty="0"/>
              <a:t>E até mesmo sites de conteúdo adulto existem?</a:t>
            </a:r>
          </a:p>
          <a:p>
            <a:r>
              <a:rPr lang="pt-BR" dirty="0"/>
              <a:t>A Resposta são os vídeos no HTML!</a:t>
            </a:r>
          </a:p>
        </p:txBody>
      </p:sp>
    </p:spTree>
    <p:extLst>
      <p:ext uri="{BB962C8B-B14F-4D97-AF65-F5344CB8AC3E}">
        <p14:creationId xmlns:p14="http://schemas.microsoft.com/office/powerpoint/2010/main" val="38972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54210-66CB-BAA0-B222-564B8D8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video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B298AD-8ED8-13CC-A042-797AC8E1F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60" y="2777707"/>
            <a:ext cx="8210432" cy="3103944"/>
          </a:xfrm>
        </p:spPr>
      </p:pic>
    </p:spTree>
    <p:extLst>
      <p:ext uri="{BB962C8B-B14F-4D97-AF65-F5344CB8AC3E}">
        <p14:creationId xmlns:p14="http://schemas.microsoft.com/office/powerpoint/2010/main" val="32738980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1D3E4-26D9-A3DF-8308-F28D4F3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Principais Atributos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53A0D-4E0C-09E0-5BE9-75BB5BD7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800" dirty="0" err="1"/>
              <a:t>Autoplay</a:t>
            </a:r>
            <a:endParaRPr lang="pt-BR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5ED7-0D75-F58B-8672-6BA7229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dirty="0"/>
              <a:t>Exibe um vídeo automaticamente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72E2E96-A1AE-0F86-FA4F-95AE1911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82" y="2734056"/>
            <a:ext cx="91704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10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C3DD27-A508-AE23-CD48-D143FCD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Height</a:t>
            </a:r>
            <a:endParaRPr lang="pt-BR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15251A0-2811-5602-CDD8-702791D4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o Tamanho em altura do elemento vídeo na página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EB8C02-CF5F-0192-5588-1FED43D1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68" y="2734056"/>
            <a:ext cx="899805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371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C6C7D1-89F2-E703-0F48-BA84B74B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Loop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526AA4-758B-8712-3D77-2E3DE2B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Ao Final do Vídeo, ele vai iniciar novamente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3B2140-0B8A-14B3-F55B-6906A379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2681695"/>
            <a:ext cx="9190902" cy="35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26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1E6B15-734B-D6C7-1D5B-DE9B3814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Muted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E98818-351F-AAC0-D3C8-3EA3ACEA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se um Vídeo Ficará Mudo Enquanto For Exibido por Sua Página Web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B2C56D-32FA-DA3F-1AB0-0882D13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3" y="2401893"/>
            <a:ext cx="9768753" cy="38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31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585F5E-25FF-D4A3-566C-05274D38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Poster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F975FB9-FA5A-5170-97A4-1341B629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Utilizado para Criar </a:t>
            </a:r>
            <a:r>
              <a:rPr lang="pt-BR" sz="2000" dirty="0" err="1"/>
              <a:t>Thumbnails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BDFE55-16FE-450A-BF21-EACEFD98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6" y="2524635"/>
            <a:ext cx="10139247" cy="37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785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2F67E3-D3A6-AA1C-47A1-4469075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Preload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F6A8D8C-49B8-4404-145C-0BEDA4CD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Semelhante ao </a:t>
            </a:r>
            <a:r>
              <a:rPr lang="pt-BR" sz="2000" dirty="0" err="1"/>
              <a:t>Lazy</a:t>
            </a:r>
            <a:r>
              <a:rPr lang="pt-BR" sz="2000" dirty="0"/>
              <a:t> </a:t>
            </a:r>
            <a:r>
              <a:rPr lang="pt-BR" sz="2000" dirty="0" err="1"/>
              <a:t>Loading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618544-FD68-B316-F8AD-F786BAD2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38" y="2694095"/>
            <a:ext cx="9530723" cy="35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508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5216-C55C-8D8D-9025-2B333992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E749-C47D-FA26-C36C-EF6956DD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Pesquisem um pouco a respeito do flash e sobre como ele influenciou o HTML 5.</a:t>
            </a:r>
          </a:p>
          <a:p>
            <a:r>
              <a:rPr lang="pt-BR" dirty="0"/>
              <a:t>Pesquisem também sobre alguns outros formatos de vídeo, como .mp4, .</a:t>
            </a:r>
            <a:r>
              <a:rPr lang="pt-BR" dirty="0" err="1"/>
              <a:t>ogg</a:t>
            </a:r>
            <a:r>
              <a:rPr lang="pt-BR" dirty="0"/>
              <a:t> e .</a:t>
            </a:r>
            <a:r>
              <a:rPr lang="pt-BR" dirty="0" err="1"/>
              <a:t>webm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8399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9C687A-134A-8CF7-BBFE-1686402D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133F3E-5F21-ED7C-8E84-5CC36281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11.1 – </a:t>
            </a:r>
            <a:r>
              <a:rPr lang="en-US" sz="4800" dirty="0" err="1"/>
              <a:t>Formulários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6B97-DF7B-7CEA-375F-854ABB6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Lembra da Aula de Entrada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42CF7-D609-C962-151C-B4BEB80E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Aplique ela no Contexto agora!</a:t>
            </a:r>
          </a:p>
          <a:p>
            <a:r>
              <a:rPr lang="pt-BR" dirty="0"/>
              <a:t>É exatamente para isso que servem os formulários!</a:t>
            </a:r>
          </a:p>
        </p:txBody>
      </p:sp>
    </p:spTree>
    <p:extLst>
      <p:ext uri="{BB962C8B-B14F-4D97-AF65-F5344CB8AC3E}">
        <p14:creationId xmlns:p14="http://schemas.microsoft.com/office/powerpoint/2010/main" val="286677025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89171-3865-F0B0-127C-E763946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da 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7790-ED32-DA7A-83DD-E1AB4F8C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não seria a mesma coisa sem os formulários</a:t>
            </a:r>
          </a:p>
          <a:p>
            <a:pPr lvl="1"/>
            <a:r>
              <a:rPr lang="pt-BR" dirty="0"/>
              <a:t>Redes Sociais;</a:t>
            </a:r>
          </a:p>
          <a:p>
            <a:pPr lvl="1"/>
            <a:r>
              <a:rPr lang="pt-BR" dirty="0"/>
              <a:t>ChatGPT;</a:t>
            </a:r>
          </a:p>
          <a:p>
            <a:pPr lvl="1"/>
            <a:r>
              <a:rPr lang="pt-BR" dirty="0"/>
              <a:t>Sistemas do Governo;</a:t>
            </a:r>
          </a:p>
          <a:p>
            <a:pPr lvl="1"/>
            <a:r>
              <a:rPr lang="pt-BR" dirty="0"/>
              <a:t>Ou qualquer outro sistema moderno utilizam a entrada de dados.</a:t>
            </a:r>
          </a:p>
        </p:txBody>
      </p:sp>
    </p:spTree>
    <p:extLst>
      <p:ext uri="{BB962C8B-B14F-4D97-AF65-F5344CB8AC3E}">
        <p14:creationId xmlns:p14="http://schemas.microsoft.com/office/powerpoint/2010/main" val="10689632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7C8F1-5E46-F767-EE9C-B205FA10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2135F-C1C8-63E3-D0DA-1E5443E9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isso por meio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! Responsável pela transferência de dados. </a:t>
            </a:r>
          </a:p>
        </p:txBody>
      </p:sp>
    </p:spTree>
    <p:extLst>
      <p:ext uri="{BB962C8B-B14F-4D97-AF65-F5344CB8AC3E}">
        <p14:creationId xmlns:p14="http://schemas.microsoft.com/office/powerpoint/2010/main" val="29397051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E57CE-0A8B-4F7D-47D1-B03C5D5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F99A6E-6C01-CC9C-3EBC-B8563198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81" y="2415396"/>
            <a:ext cx="11406175" cy="3743864"/>
          </a:xfrm>
        </p:spPr>
      </p:pic>
    </p:spTree>
    <p:extLst>
      <p:ext uri="{BB962C8B-B14F-4D97-AF65-F5344CB8AC3E}">
        <p14:creationId xmlns:p14="http://schemas.microsoft.com/office/powerpoint/2010/main" val="389629382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7FAC-6BE1-8F78-D37E-15E7975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8FCDB-D1DB-FA77-158D-4E13EA7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métodos HTTP e sobre formas de você lidar com esses formulários no HTML. </a:t>
            </a:r>
          </a:p>
        </p:txBody>
      </p:sp>
    </p:spTree>
    <p:extLst>
      <p:ext uri="{BB962C8B-B14F-4D97-AF65-F5344CB8AC3E}">
        <p14:creationId xmlns:p14="http://schemas.microsoft.com/office/powerpoint/2010/main" val="26508020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88476C5-21AE-2EA0-2DCF-E80A727A5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5D98F7-F9E8-C2B8-31CD-2628396F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11.2 – Inputs no HTML – </a:t>
            </a:r>
            <a:r>
              <a:rPr lang="en-US" sz="4800" dirty="0" err="1"/>
              <a:t>Parte</a:t>
            </a:r>
            <a:r>
              <a:rPr lang="en-US" sz="4800" dirty="0"/>
              <a:t>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7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69C3-2DF0-B00C-20A2-B8B92EF0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Input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DB3D2-E77E-D10B-F908-F24AE1EE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input é a forma de fazer a entrada de dados no contexto da Web. </a:t>
            </a:r>
          </a:p>
          <a:p>
            <a:r>
              <a:rPr lang="pt-BR" dirty="0"/>
              <a:t>Na aula de hoje, mostrarei para vocês alguns </a:t>
            </a:r>
            <a:r>
              <a:rPr lang="pt-BR" dirty="0" err="1"/>
              <a:t>types</a:t>
            </a:r>
            <a:r>
              <a:rPr lang="pt-BR" dirty="0"/>
              <a:t> de cada input, especialmente de caracteres e de números. Vamos juntos?</a:t>
            </a:r>
          </a:p>
        </p:txBody>
      </p:sp>
    </p:spTree>
    <p:extLst>
      <p:ext uri="{BB962C8B-B14F-4D97-AF65-F5344CB8AC3E}">
        <p14:creationId xmlns:p14="http://schemas.microsoft.com/office/powerpoint/2010/main" val="186439715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C873-D51F-C8E6-CF21-BF9D7441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Caracteres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7DA1CC8-0256-71BF-8DC9-591391D3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81603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4221">
                  <a:extLst>
                    <a:ext uri="{9D8B030D-6E8A-4147-A177-3AD203B41FA5}">
                      <a16:colId xmlns:a16="http://schemas.microsoft.com/office/drawing/2014/main" val="2173140494"/>
                    </a:ext>
                  </a:extLst>
                </a:gridCol>
                <a:gridCol w="8333715">
                  <a:extLst>
                    <a:ext uri="{9D8B030D-6E8A-4147-A177-3AD203B41FA5}">
                      <a16:colId xmlns:a16="http://schemas.microsoft.com/office/drawing/2014/main" val="277359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padrão, voltado para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senhas, os caracteres permanecem ocultos.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e-mail e inclusive exige um arroba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permitir que os usuários façam buscas em sua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dados de Telefones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Recebe URLs.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42F7-46A9-9D46-ECB0-93EE082F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Caracteres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6E32C28-A37D-8912-591D-546554200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445383"/>
              </p:ext>
            </p:extLst>
          </p:nvPr>
        </p:nvGraphicFramePr>
        <p:xfrm>
          <a:off x="1115760" y="2501900"/>
          <a:ext cx="1016793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715">
                  <a:extLst>
                    <a:ext uri="{9D8B030D-6E8A-4147-A177-3AD203B41FA5}">
                      <a16:colId xmlns:a16="http://schemas.microsoft.com/office/drawing/2014/main" val="3245182891"/>
                    </a:ext>
                  </a:extLst>
                </a:gridCol>
                <a:gridCol w="8368221">
                  <a:extLst>
                    <a:ext uri="{9D8B030D-6E8A-4147-A177-3AD203B41FA5}">
                      <a16:colId xmlns:a16="http://schemas.microsoft.com/office/drawing/2014/main" val="132929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que o preenchimento do input é obrigatório.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3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tamanho máximo de caracteres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Coloca um texto simples enquanto seu input estiver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Insere um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diretamente no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83395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B50CC0C1-DAB5-BA49-560E-1F1B83069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70C69A-0CDC-E0DB-FAF7-F81DA7E7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11.3 – Inputs no HTML – </a:t>
            </a:r>
            <a:r>
              <a:rPr lang="en-US" sz="4800" dirty="0" err="1"/>
              <a:t>Parte</a:t>
            </a:r>
            <a:r>
              <a:rPr lang="en-US" sz="4800" dirty="0"/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6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8B5B-0D43-867E-8087-57ABFFBB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e Datas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A05D2CA-581E-2C8B-3C1D-8A80A7D5F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205501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6968">
                  <a:extLst>
                    <a:ext uri="{9D8B030D-6E8A-4147-A177-3AD203B41FA5}">
                      <a16:colId xmlns:a16="http://schemas.microsoft.com/office/drawing/2014/main" val="3030350153"/>
                    </a:ext>
                  </a:extLst>
                </a:gridCol>
                <a:gridCol w="8350968">
                  <a:extLst>
                    <a:ext uri="{9D8B030D-6E8A-4147-A177-3AD203B41FA5}">
                      <a16:colId xmlns:a16="http://schemas.microsoft.com/office/drawing/2014/main" val="339834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0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simples começando a partir do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2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Muito semelhante ao tipo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utilizando min e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mas é deslizante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9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8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Possibilita ao usuário selecionar uma data e uma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Possibilita ao usuário escolher um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7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389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ACE9-A8B5-5586-966F-FD00C078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Números e Datas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1753AB-539A-6DEA-105C-266F955C9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5750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1255">
                  <a:extLst>
                    <a:ext uri="{9D8B030D-6E8A-4147-A177-3AD203B41FA5}">
                      <a16:colId xmlns:a16="http://schemas.microsoft.com/office/drawing/2014/main" val="563399824"/>
                    </a:ext>
                  </a:extLst>
                </a:gridCol>
                <a:gridCol w="8126681">
                  <a:extLst>
                    <a:ext uri="{9D8B030D-6E8A-4147-A177-3AD203B41FA5}">
                      <a16:colId xmlns:a16="http://schemas.microsoft.com/office/drawing/2014/main" val="191361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2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valor mínimo que deve ser exibido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3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valor máximo que deve ser exibido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3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importante para determinar intervalos de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214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58F2-2DE9-52E3-5897-D7E47955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1553C-59A3-53E1-E8EE-4C179E48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uma espécie de quiz que possibilite ao usuário responder pelo menos 5 desses tipos de inputs, por exemplo: você pode utilizar a idade utilizando o tipo </a:t>
            </a:r>
            <a:r>
              <a:rPr lang="pt-BR" dirty="0" err="1"/>
              <a:t>number</a:t>
            </a:r>
            <a:r>
              <a:rPr lang="pt-BR" dirty="0"/>
              <a:t> ou o range</a:t>
            </a:r>
          </a:p>
        </p:txBody>
      </p:sp>
    </p:spTree>
    <p:extLst>
      <p:ext uri="{BB962C8B-B14F-4D97-AF65-F5344CB8AC3E}">
        <p14:creationId xmlns:p14="http://schemas.microsoft.com/office/powerpoint/2010/main" val="187355122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5869BC85-A007-C28B-C562-8C67D10E2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9BF76D-82F3-68F2-C44C-B634896E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11.4 – Inputs no HTML – </a:t>
            </a:r>
            <a:r>
              <a:rPr lang="en-US" sz="4800" dirty="0" err="1"/>
              <a:t>Parte</a:t>
            </a:r>
            <a:r>
              <a:rPr lang="en-US" sz="4800" dirty="0"/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8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D71BE-20BE-FAED-EEBF-CF1E4C61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Checkboxes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4CBAB-AF02-65C2-B977-527E91A1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quando falamos de valores de </a:t>
            </a:r>
            <a:r>
              <a:rPr lang="pt-BR" dirty="0" err="1"/>
              <a:t>string</a:t>
            </a:r>
            <a:r>
              <a:rPr lang="pt-BR" dirty="0"/>
              <a:t> e valores numéricos você certamente lembrou-se de valores booleanos correto? Ou até mesmo de valores, mais simples, como feminino e masculino? É exatamente por isso que temos os </a:t>
            </a:r>
            <a:r>
              <a:rPr lang="pt-BR" dirty="0" err="1"/>
              <a:t>Checkboxes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dirty="0" err="1"/>
              <a:t>checkboxes</a:t>
            </a:r>
            <a:r>
              <a:rPr lang="pt-BR" dirty="0"/>
              <a:t> servem especialmente para mostrarmos valores booleanos dentro da nossa aplicação. </a:t>
            </a:r>
          </a:p>
        </p:txBody>
      </p:sp>
    </p:spTree>
    <p:extLst>
      <p:ext uri="{BB962C8B-B14F-4D97-AF65-F5344CB8AC3E}">
        <p14:creationId xmlns:p14="http://schemas.microsoft.com/office/powerpoint/2010/main" val="27918657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3C686-9C51-9BA3-6153-6D33BECF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Checkboxes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01337C-95F7-08DC-E7EB-15F30362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58" y="3372900"/>
            <a:ext cx="10784084" cy="2134921"/>
          </a:xfrm>
        </p:spPr>
      </p:pic>
    </p:spTree>
    <p:extLst>
      <p:ext uri="{BB962C8B-B14F-4D97-AF65-F5344CB8AC3E}">
        <p14:creationId xmlns:p14="http://schemas.microsoft.com/office/powerpoint/2010/main" val="311919151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8413-8C5F-5D2E-CD6D-9FBE7586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Radio </a:t>
            </a:r>
            <a:r>
              <a:rPr lang="pt-BR" dirty="0" err="1"/>
              <a:t>Buttons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13227-6F8F-1B94-1D0E-1F800D32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você já ouviu falar sobre inputs que suportam múltiplas opções, correto? É exatamente por isso que nasceram os radio </a:t>
            </a:r>
            <a:r>
              <a:rPr lang="pt-BR" dirty="0" err="1"/>
              <a:t>buttons</a:t>
            </a:r>
            <a:r>
              <a:rPr lang="pt-BR" dirty="0"/>
              <a:t>, nada mais do que botões que suportam múltiplas escolhas. </a:t>
            </a:r>
          </a:p>
          <a:p>
            <a:r>
              <a:rPr lang="pt-BR" dirty="0"/>
              <a:t>Você precisa informar o </a:t>
            </a:r>
            <a:r>
              <a:rPr lang="pt-BR" dirty="0" err="1"/>
              <a:t>name</a:t>
            </a:r>
            <a:r>
              <a:rPr lang="pt-BR" dirty="0"/>
              <a:t> de cada um desses radio </a:t>
            </a:r>
            <a:r>
              <a:rPr lang="pt-BR" dirty="0" err="1"/>
              <a:t>buttons</a:t>
            </a:r>
            <a:r>
              <a:rPr lang="pt-BR" dirty="0"/>
              <a:t> para que eles funcionem corretamente. </a:t>
            </a:r>
          </a:p>
        </p:txBody>
      </p:sp>
    </p:spTree>
    <p:extLst>
      <p:ext uri="{BB962C8B-B14F-4D97-AF65-F5344CB8AC3E}">
        <p14:creationId xmlns:p14="http://schemas.microsoft.com/office/powerpoint/2010/main" val="23187797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377F-3DF4-26A7-6E73-20215A02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Radio </a:t>
            </a:r>
            <a:r>
              <a:rPr lang="pt-BR" dirty="0" err="1"/>
              <a:t>Buttons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77E447-A10A-8130-8EAE-6AE6EAC2B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76" y="2588390"/>
            <a:ext cx="8032048" cy="3720970"/>
          </a:xfrm>
        </p:spPr>
      </p:pic>
    </p:spTree>
    <p:extLst>
      <p:ext uri="{BB962C8B-B14F-4D97-AF65-F5344CB8AC3E}">
        <p14:creationId xmlns:p14="http://schemas.microsoft.com/office/powerpoint/2010/main" val="159250528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F0752-E9E8-07C4-7821-9F955CF3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C5756-E93B-3EF5-B51D-C0CBC592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 Formulário que coleta os campos de nome, e-mail, idade, senha, data de nascimento, sexo e que pergunta se o usuário está de acordo com a política de privacidade. Isso é importante pois você farão múltiplos formulários assim enquanto desenvolvedores. </a:t>
            </a:r>
          </a:p>
        </p:txBody>
      </p:sp>
    </p:spTree>
    <p:extLst>
      <p:ext uri="{BB962C8B-B14F-4D97-AF65-F5344CB8AC3E}">
        <p14:creationId xmlns:p14="http://schemas.microsoft.com/office/powerpoint/2010/main" val="109101834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EAAAC31-0F0D-71AD-75C4-7755E251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43D8D1-7BF8-21BA-FEB8-E5833554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11.5 – </a:t>
            </a:r>
            <a:r>
              <a:rPr lang="en-US" sz="4800" dirty="0" err="1"/>
              <a:t>Textarea</a:t>
            </a:r>
            <a:r>
              <a:rPr lang="en-US" sz="4800" dirty="0"/>
              <a:t> e Select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9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4D49-07BB-2945-5801-E4A35DFB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585B8-9977-9065-0B1A-7586DE16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Radio </a:t>
            </a:r>
            <a:r>
              <a:rPr lang="pt-BR" dirty="0" err="1"/>
              <a:t>Buttons</a:t>
            </a:r>
            <a:r>
              <a:rPr lang="pt-BR" dirty="0"/>
              <a:t> são legais, correto? Agora, temos que levar em questão que o Brasil por exemplo é um país que possui 27 estados, com isso, é uma péssima ideia representarmos cada um deles utilizando Radio </a:t>
            </a:r>
            <a:r>
              <a:rPr lang="pt-BR" dirty="0" err="1"/>
              <a:t>Buttons</a:t>
            </a:r>
            <a:endParaRPr lang="pt-BR" dirty="0"/>
          </a:p>
          <a:p>
            <a:r>
              <a:rPr lang="pt-BR" dirty="0"/>
              <a:t>É exatamente por isso que nós utilizamos os </a:t>
            </a:r>
            <a:r>
              <a:rPr lang="pt-BR" dirty="0" err="1"/>
              <a:t>Selects</a:t>
            </a:r>
            <a:r>
              <a:rPr lang="pt-BR" dirty="0"/>
              <a:t>, eles são uma lista de dados muito mais limpa do que os radio </a:t>
            </a:r>
            <a:r>
              <a:rPr lang="pt-BR" dirty="0" err="1"/>
              <a:t>buttons</a:t>
            </a:r>
            <a:r>
              <a:rPr lang="pt-BR" dirty="0"/>
              <a:t> e possivelmente menos trabalhosa. </a:t>
            </a:r>
          </a:p>
        </p:txBody>
      </p:sp>
    </p:spTree>
    <p:extLst>
      <p:ext uri="{BB962C8B-B14F-4D97-AF65-F5344CB8AC3E}">
        <p14:creationId xmlns:p14="http://schemas.microsoft.com/office/powerpoint/2010/main" val="32539498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900C4-30E2-4934-D86F-A36D45E3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E244DC1-D521-8D13-106D-2D892A3AF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03" y="2467155"/>
            <a:ext cx="10750376" cy="3657600"/>
          </a:xfrm>
        </p:spPr>
      </p:pic>
    </p:spTree>
    <p:extLst>
      <p:ext uri="{BB962C8B-B14F-4D97-AF65-F5344CB8AC3E}">
        <p14:creationId xmlns:p14="http://schemas.microsoft.com/office/powerpoint/2010/main" val="308406184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73907-FAA3-2228-00E3-6028DC1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Textarea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5DC93-0552-8274-EAF6-B53594AD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 você já se questionou o porquê os inputs não dão para pular linhas, correto? É exatamente por isso que existem os </a:t>
            </a:r>
            <a:r>
              <a:rPr lang="pt-BR" dirty="0" err="1"/>
              <a:t>textarea</a:t>
            </a:r>
            <a:r>
              <a:rPr lang="pt-BR" dirty="0"/>
              <a:t>. A função dele é justamente essa: ser um local em que você pode escrever um texto mais elaborado, como uma mensagem ou algo nesse sentido. </a:t>
            </a:r>
          </a:p>
        </p:txBody>
      </p:sp>
    </p:spTree>
    <p:extLst>
      <p:ext uri="{BB962C8B-B14F-4D97-AF65-F5344CB8AC3E}">
        <p14:creationId xmlns:p14="http://schemas.microsoft.com/office/powerpoint/2010/main" val="316622262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DAA4C-CD8E-E346-B197-FD231166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Textarea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44217D-6EE9-45C8-AA69-C6BCA3BE4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217" y="2708694"/>
            <a:ext cx="9592549" cy="3084663"/>
          </a:xfrm>
        </p:spPr>
      </p:pic>
    </p:spTree>
    <p:extLst>
      <p:ext uri="{BB962C8B-B14F-4D97-AF65-F5344CB8AC3E}">
        <p14:creationId xmlns:p14="http://schemas.microsoft.com/office/powerpoint/2010/main" val="382132940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4FAF6-AB9F-1932-7E30-B469528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BD2C7-7A5D-BEC8-9C36-628A9E84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lição de casa é um formulário de envio de mensagens, voltado para uma fábrica de automóveis que possui unidades em São Paulo, Lisboa, Londres e Los Angeles. Com isso, você deverá informar a Unidade da fábrica utilizando um </a:t>
            </a:r>
            <a:r>
              <a:rPr lang="pt-BR" dirty="0" err="1"/>
              <a:t>select</a:t>
            </a:r>
            <a:r>
              <a:rPr lang="pt-BR" dirty="0"/>
              <a:t>, seu nome, seu código de cadastro ou Id que é um campo numérico e a mensagem num </a:t>
            </a:r>
            <a:r>
              <a:rPr lang="pt-BR" dirty="0" err="1"/>
              <a:t>textarea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617048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2EDD3D0-2D30-1779-012B-2D0CD390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2F31B0-8697-0ED2-482D-04A09F9A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11.6 – Inputs </a:t>
            </a:r>
            <a:r>
              <a:rPr lang="en-US" sz="4800" dirty="0" err="1"/>
              <a:t>Especiais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5915-AB16-07AF-3715-CE8C9F38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452F9-3156-848C-4BF8-5E12720F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dados normais nós também podemos selecionar uma cor de acordo com os nossos inputs, para isso, nós precisamos criar um input do </a:t>
            </a:r>
            <a:r>
              <a:rPr lang="pt-BR" dirty="0" err="1"/>
              <a:t>type</a:t>
            </a:r>
            <a:r>
              <a:rPr lang="pt-BR" dirty="0"/>
              <a:t> color.</a:t>
            </a:r>
          </a:p>
        </p:txBody>
      </p:sp>
    </p:spTree>
    <p:extLst>
      <p:ext uri="{BB962C8B-B14F-4D97-AF65-F5344CB8AC3E}">
        <p14:creationId xmlns:p14="http://schemas.microsoft.com/office/powerpoint/2010/main" val="261619994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BF951-1960-073F-2C0C-93889D85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7D78D7-05CF-9699-E0F3-4E2B6CECA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992" y="2933816"/>
            <a:ext cx="9270015" cy="2012428"/>
          </a:xfrm>
        </p:spPr>
      </p:pic>
    </p:spTree>
    <p:extLst>
      <p:ext uri="{BB962C8B-B14F-4D97-AF65-F5344CB8AC3E}">
        <p14:creationId xmlns:p14="http://schemas.microsoft.com/office/powerpoint/2010/main" val="317245752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AE65-2A3D-6825-829F-9EF215A0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33C96-D837-DCBB-E291-58673FDD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podemos enviar arquivos por meio de inputs</a:t>
            </a:r>
          </a:p>
          <a:p>
            <a:r>
              <a:rPr lang="pt-BR" dirty="0"/>
              <a:t>Como você acha que nós enviamos alguns tipos de arquivos em algumas redes sociais? Especialmente esses de foto de perfil?</a:t>
            </a:r>
          </a:p>
        </p:txBody>
      </p:sp>
    </p:spTree>
    <p:extLst>
      <p:ext uri="{BB962C8B-B14F-4D97-AF65-F5344CB8AC3E}">
        <p14:creationId xmlns:p14="http://schemas.microsoft.com/office/powerpoint/2010/main" val="14052791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F7FF-4C3A-B344-7FB9-F8C982C2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44442E-2D59-4A45-0325-32CF04491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92" y="2930275"/>
            <a:ext cx="11305216" cy="1742310"/>
          </a:xfrm>
        </p:spPr>
      </p:pic>
    </p:spTree>
    <p:extLst>
      <p:ext uri="{BB962C8B-B14F-4D97-AF65-F5344CB8AC3E}">
        <p14:creationId xmlns:p14="http://schemas.microsoft.com/office/powerpoint/2010/main" val="215127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CD7D8-C2DB-EC41-E6AE-C04844AF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3D536-6B88-2B20-0E6B-EFC9EADE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é dono de uma rede social disponível para personalização, com isso, o seu objetivo é perguntar para o usuário a cor que ele quer em seu feed de notícias e uma foto de perfil dele. </a:t>
            </a:r>
          </a:p>
        </p:txBody>
      </p:sp>
    </p:spTree>
    <p:extLst>
      <p:ext uri="{BB962C8B-B14F-4D97-AF65-F5344CB8AC3E}">
        <p14:creationId xmlns:p14="http://schemas.microsoft.com/office/powerpoint/2010/main" val="204025824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72086-1C2D-C728-096F-A4D37881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8F1915-7396-8FB9-FE13-AB918D86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11.7 – </a:t>
            </a:r>
            <a:r>
              <a:rPr lang="en-US" sz="4800" dirty="0" err="1"/>
              <a:t>Semântica</a:t>
            </a:r>
            <a:r>
              <a:rPr lang="en-US" sz="4800" dirty="0"/>
              <a:t> de </a:t>
            </a:r>
            <a:r>
              <a:rPr lang="en-US" sz="4800" dirty="0" err="1"/>
              <a:t>Formulários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00C4B-5805-E704-04E7-F783D98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Label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6130E-D64A-24D6-1C82-D8E47ED8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você viu nas outras aulas que podemos criar textos diretamente para cada um dos nossos campos de formulário. É exatamente por isso que nós utilizamos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e não a </a:t>
            </a:r>
            <a:r>
              <a:rPr lang="pt-BR" dirty="0" err="1"/>
              <a:t>tag</a:t>
            </a:r>
            <a:r>
              <a:rPr lang="pt-BR" dirty="0"/>
              <a:t> p: representar para o navegador cada um dos elementos do nosso formulário.</a:t>
            </a:r>
          </a:p>
        </p:txBody>
      </p:sp>
    </p:spTree>
    <p:extLst>
      <p:ext uri="{BB962C8B-B14F-4D97-AF65-F5344CB8AC3E}">
        <p14:creationId xmlns:p14="http://schemas.microsoft.com/office/powerpoint/2010/main" val="72589086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DF446-36A7-A111-9227-C6BC6E8C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B8F41-85BD-06EF-3CAD-5575B462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atributo for indica para qual campo do formulário estamos nos dirigindo, o objetivo é justamente receber o id do campo ao qual estamos nos dirigindo.</a:t>
            </a:r>
          </a:p>
        </p:txBody>
      </p:sp>
    </p:spTree>
    <p:extLst>
      <p:ext uri="{BB962C8B-B14F-4D97-AF65-F5344CB8AC3E}">
        <p14:creationId xmlns:p14="http://schemas.microsoft.com/office/powerpoint/2010/main" val="400178194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2100-B9F5-4C3D-9A78-B4DB66FA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Label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2E7D1B-BBED-8B27-729C-F582F3140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69" y="3412305"/>
            <a:ext cx="11531661" cy="1717480"/>
          </a:xfrm>
        </p:spPr>
      </p:pic>
    </p:spTree>
    <p:extLst>
      <p:ext uri="{BB962C8B-B14F-4D97-AF65-F5344CB8AC3E}">
        <p14:creationId xmlns:p14="http://schemas.microsoft.com/office/powerpoint/2010/main" val="243251980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336D-899D-88D0-E4AB-76B09E0F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Legend e </a:t>
            </a:r>
            <a:r>
              <a:rPr lang="pt-BR" dirty="0" err="1"/>
              <a:t>Fieldset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917A-E066-0D1E-B341-A626944C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também pode implementar uma separação semântica entre formulários, por meio disso, nós criamos 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e </a:t>
            </a:r>
            <a:r>
              <a:rPr lang="pt-BR" dirty="0" err="1"/>
              <a:t>fieldset</a:t>
            </a:r>
            <a:r>
              <a:rPr lang="pt-BR" dirty="0"/>
              <a:t>, indicando diferentes campos de formulário.</a:t>
            </a:r>
          </a:p>
          <a:p>
            <a:r>
              <a:rPr lang="pt-BR" dirty="0"/>
              <a:t>Certamente, você já preencheu algum formulário pedindo dados pessoais, endereço e até mesmo um questionário, certo? É para isso que servem os </a:t>
            </a:r>
            <a:r>
              <a:rPr lang="pt-BR" dirty="0" err="1"/>
              <a:t>fieldsets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36616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1555-229B-D7D5-B248-0895F4A0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Fieldset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985FEC-77AB-0AA7-FB90-B7A4A2155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025" y="2536166"/>
            <a:ext cx="7546388" cy="3773194"/>
          </a:xfrm>
        </p:spPr>
      </p:pic>
    </p:spTree>
    <p:extLst>
      <p:ext uri="{BB962C8B-B14F-4D97-AF65-F5344CB8AC3E}">
        <p14:creationId xmlns:p14="http://schemas.microsoft.com/office/powerpoint/2010/main" val="273157556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38745-3D02-7EF1-C857-6F2E23BF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Lição de Casa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AA5DC-11FC-C7E3-9A86-484CC720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 dirty="0"/>
              <a:t>Crie um quiz simples sobre HTML e CSS e que contenha informações como o Nome do Usuário e o E-Mail dele em um determinado </a:t>
            </a:r>
            <a:r>
              <a:rPr lang="pt-BR" sz="1700" dirty="0" err="1"/>
              <a:t>Fieldset</a:t>
            </a:r>
            <a:r>
              <a:rPr lang="pt-BR" sz="1700" dirty="0"/>
              <a:t> e o questionário em outro. O objetivo é fortalecer esse pensamento no HTML e CSS.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B53D4E69-3CAE-28C0-8168-9F009EE4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96" b="-1"/>
          <a:stretch>
            <a:fillRect/>
          </a:stretch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8787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B6B87FA1-3D2F-E64E-19C4-1120C9A6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A2CCE9-813B-F032-B1EC-283AEC19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12.1 – </a:t>
            </a:r>
            <a:r>
              <a:rPr lang="en-US" sz="4800" dirty="0" err="1"/>
              <a:t>Tabelas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0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A951F-22EA-928E-4A26-784F29B7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C09D0-4CD2-9E34-2DDC-15E6BF01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tabelas são uma ferramenta essencial na organização e estruturação dos seus dados, pense em uma planilha de Excel? Isso é um grande exemplo de tabelas! A questão é que podemos fazer isso inclusive num contexto de páginas Web! </a:t>
            </a:r>
          </a:p>
        </p:txBody>
      </p:sp>
    </p:spTree>
    <p:extLst>
      <p:ext uri="{BB962C8B-B14F-4D97-AF65-F5344CB8AC3E}">
        <p14:creationId xmlns:p14="http://schemas.microsoft.com/office/powerpoint/2010/main" val="365937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96334-2565-3680-8A9B-7E77258E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, </a:t>
            </a:r>
            <a:r>
              <a:rPr lang="pt-BR" dirty="0" err="1"/>
              <a:t>tr</a:t>
            </a:r>
            <a:r>
              <a:rPr lang="pt-BR" dirty="0"/>
              <a:t>, </a:t>
            </a:r>
            <a:r>
              <a:rPr lang="pt-BR" dirty="0" err="1"/>
              <a:t>td</a:t>
            </a:r>
            <a:r>
              <a:rPr lang="pt-BR" dirty="0"/>
              <a:t> e </a:t>
            </a:r>
            <a:r>
              <a:rPr lang="pt-BR" dirty="0" err="1"/>
              <a:t>caption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461A1-508F-0FBA-3784-C23458E5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organizar a nossa tabela de acordo com cada uma dessas </a:t>
            </a:r>
            <a:r>
              <a:rPr lang="pt-BR" dirty="0" err="1"/>
              <a:t>tags</a:t>
            </a:r>
            <a:r>
              <a:rPr lang="pt-BR" dirty="0"/>
              <a:t>. No HTML, isso nos ajuda a manter a organização da nossa página coerente e sem grandes problemas. </a:t>
            </a:r>
          </a:p>
        </p:txBody>
      </p:sp>
    </p:spTree>
    <p:extLst>
      <p:ext uri="{BB962C8B-B14F-4D97-AF65-F5344CB8AC3E}">
        <p14:creationId xmlns:p14="http://schemas.microsoft.com/office/powerpoint/2010/main" val="58897191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A30172-CC42-167F-D431-15AF0570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FA2ACE0-2811-6211-723C-DC8B5675F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330" y="625683"/>
            <a:ext cx="363691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370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94BE-A6EE-5DD4-0471-7978CD30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Títulos nas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96CCE-F958-F8F9-AC33-EC85349E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criar um título para a nossa tabela, utilizando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Caption</a:t>
            </a:r>
            <a:r>
              <a:rPr lang="pt-BR" dirty="0"/>
              <a:t>, ele permanece com destaque em relação a todo o resto da tabela. </a:t>
            </a:r>
          </a:p>
        </p:txBody>
      </p:sp>
    </p:spTree>
    <p:extLst>
      <p:ext uri="{BB962C8B-B14F-4D97-AF65-F5344CB8AC3E}">
        <p14:creationId xmlns:p14="http://schemas.microsoft.com/office/powerpoint/2010/main" val="33642241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D146F5-18F0-BD5A-51EF-15166758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Tag Caption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C452FFED-AEC8-DDC6-0832-0FE0586C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982" y="625683"/>
            <a:ext cx="513361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291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C36B1-998B-2D6A-0581-7B724607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C09AC-0891-9C2A-5DB0-A0A3C736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currículo em que você possa montar cada uma das suas habilidades em uma tabela. O nome da tabela deve ser “Minhas Habilidades”.</a:t>
            </a:r>
          </a:p>
        </p:txBody>
      </p:sp>
    </p:spTree>
    <p:extLst>
      <p:ext uri="{BB962C8B-B14F-4D97-AF65-F5344CB8AC3E}">
        <p14:creationId xmlns:p14="http://schemas.microsoft.com/office/powerpoint/2010/main" val="80565533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BF2D6FB-43AA-CED0-19F1-99031F31F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C9EACA-1B5E-1958-72F0-1599E1A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12.2 – </a:t>
            </a:r>
            <a:r>
              <a:rPr lang="en-US" sz="4800" dirty="0" err="1"/>
              <a:t>Semântica</a:t>
            </a:r>
            <a:r>
              <a:rPr lang="en-US" sz="4800" dirty="0"/>
              <a:t> de </a:t>
            </a:r>
            <a:r>
              <a:rPr lang="en-US" sz="4800" dirty="0" err="1"/>
              <a:t>Tabelas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9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1DA88-F9E9-1116-826C-DD0DE18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C59FD-B061-0357-E233-FD34F95E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escrevemos código, especialmente o nosso objetivo é escrever um código melhor compreensível para humanos e máquinas, é exatamente por isso que nós temos a semântica no HTML, uma forma de melhorar a experiência de usuário, facilitando a leitura da página pelo navegador. </a:t>
            </a:r>
          </a:p>
          <a:p>
            <a:r>
              <a:rPr lang="pt-BR" dirty="0"/>
              <a:t>Dentro de tabelas, isso não é diferente, podemos quebrar as tabelas entre várias seções, como cabeçalho, corpo e rodapé. </a:t>
            </a:r>
          </a:p>
        </p:txBody>
      </p:sp>
    </p:spTree>
    <p:extLst>
      <p:ext uri="{BB962C8B-B14F-4D97-AF65-F5344CB8AC3E}">
        <p14:creationId xmlns:p14="http://schemas.microsoft.com/office/powerpoint/2010/main" val="337989789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9247F-4C5B-8D84-467B-80918542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Melhorando os nossos Títulos com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Thead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DC4D-3AB7-8AD0-98DC-4142F263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thead</a:t>
            </a:r>
            <a:r>
              <a:rPr lang="pt-BR" dirty="0"/>
              <a:t> 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</a:t>
            </a:r>
            <a:r>
              <a:rPr lang="pt-BR" dirty="0"/>
              <a:t> são utilizadas para a implementação de cabeçalhos em tabelas, no nosso contexto, essa prática se aplica muito bem.</a:t>
            </a:r>
          </a:p>
          <a:p>
            <a:r>
              <a:rPr lang="pt-BR" dirty="0"/>
              <a:t>Os dados em nossa página são o nome das linguagens de programação, portanto, sabemos que a palavra “linguagem” e a palavra “nível” poderiam muito bem ir para o cabeçalho correto? </a:t>
            </a:r>
          </a:p>
        </p:txBody>
      </p:sp>
    </p:spTree>
    <p:extLst>
      <p:ext uri="{BB962C8B-B14F-4D97-AF65-F5344CB8AC3E}">
        <p14:creationId xmlns:p14="http://schemas.microsoft.com/office/powerpoint/2010/main" val="336598598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78552-A757-855A-BF72-60118DB1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Thead e 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770B9C3-845D-0F4B-F988-AF4884545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479" y="625684"/>
            <a:ext cx="520858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5642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B44E3-4D80-A16E-9B7F-C0A14256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Melhorando a Exibição de Dados com </a:t>
            </a:r>
            <a:r>
              <a:rPr lang="pt-BR" dirty="0" err="1"/>
              <a:t>tbody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053D-DFF6-0791-91D2-2235824C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criamos um cabeçalho para a nossa tabela chamada </a:t>
            </a:r>
            <a:r>
              <a:rPr lang="pt-BR" dirty="0" err="1"/>
              <a:t>thead</a:t>
            </a:r>
            <a:r>
              <a:rPr lang="pt-BR" dirty="0"/>
              <a:t>, podemos criar um corpo utilizando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tbody</a:t>
            </a:r>
            <a:r>
              <a:rPr lang="pt-BR" dirty="0"/>
              <a:t>.</a:t>
            </a:r>
          </a:p>
          <a:p>
            <a:r>
              <a:rPr lang="pt-BR" dirty="0"/>
              <a:t>Nosso objetivo é justamente separarmos os dados da nossa legenda sem prejudicarmos a visibilidade pelo nosso navegador. </a:t>
            </a:r>
          </a:p>
        </p:txBody>
      </p:sp>
    </p:spTree>
    <p:extLst>
      <p:ext uri="{BB962C8B-B14F-4D97-AF65-F5344CB8AC3E}">
        <p14:creationId xmlns:p14="http://schemas.microsoft.com/office/powerpoint/2010/main" val="27480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1BD9F-F514-1493-F0D2-0E3AB4D5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Exemplo com tbody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2A43F33-FF07-D76C-1759-2991B10C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040" y="625684"/>
            <a:ext cx="451946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691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9410A-36D3-0315-658B-B8540202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Rodapés com </a:t>
            </a:r>
            <a:r>
              <a:rPr lang="pt-BR" dirty="0" err="1"/>
              <a:t>tfoot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9BCDE-F940-CEA7-E66A-F01D692E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fim, uma informação que eu poderia colocar no meu rodapé seria exatamente o meu nome completo, visto que o objetivo é criarmos uma página de portfólio.</a:t>
            </a:r>
          </a:p>
        </p:txBody>
      </p:sp>
    </p:spTree>
    <p:extLst>
      <p:ext uri="{BB962C8B-B14F-4D97-AF65-F5344CB8AC3E}">
        <p14:creationId xmlns:p14="http://schemas.microsoft.com/office/powerpoint/2010/main" val="310774970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D9417-2D4C-0BF7-B7EF-DE6B97F2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Exibindo a tag tfoot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13442BB1-E89A-C786-F9BD-62F0A9A28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217" y="625684"/>
            <a:ext cx="515911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3107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3D81E-F9C0-C874-CC7E-2E9D7F6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Essa Abordagem?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10001-A625-ADFE-8895-22764A59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Porque vamos utilizar </a:t>
            </a:r>
            <a:r>
              <a:rPr lang="pt-BR" dirty="0" err="1"/>
              <a:t>JavaScript</a:t>
            </a:r>
            <a:r>
              <a:rPr lang="pt-BR" dirty="0"/>
              <a:t> futuramente!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Porque o nosso código é voltado para o usuário Final.</a:t>
            </a:r>
          </a:p>
        </p:txBody>
      </p:sp>
    </p:spTree>
    <p:extLst>
      <p:ext uri="{BB962C8B-B14F-4D97-AF65-F5344CB8AC3E}">
        <p14:creationId xmlns:p14="http://schemas.microsoft.com/office/powerpoint/2010/main" val="113901452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6D78-9A92-CF0D-71A3-FA40DA64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6E752-070E-ED1A-2B7E-713BE4AB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Modifique as tabelas do seu currículo da aula anterior para incluir </a:t>
            </a:r>
            <a:r>
              <a:rPr lang="pt-BR" dirty="0" err="1"/>
              <a:t>tags</a:t>
            </a:r>
            <a:r>
              <a:rPr lang="pt-BR" dirty="0"/>
              <a:t> semânticas em todas as tabelas. </a:t>
            </a:r>
          </a:p>
        </p:txBody>
      </p:sp>
    </p:spTree>
    <p:extLst>
      <p:ext uri="{BB962C8B-B14F-4D97-AF65-F5344CB8AC3E}">
        <p14:creationId xmlns:p14="http://schemas.microsoft.com/office/powerpoint/2010/main" val="282329690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5F12BFB-E613-CFD3-6178-F9720659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32E1F04-EAA3-A0C2-96C4-E637BB67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Aula 12.3 – </a:t>
            </a:r>
            <a:r>
              <a:rPr lang="en-US" sz="4800" dirty="0" err="1"/>
              <a:t>Tornando</a:t>
            </a:r>
            <a:r>
              <a:rPr lang="en-US" sz="4800" dirty="0"/>
              <a:t> </a:t>
            </a:r>
            <a:r>
              <a:rPr lang="en-US" sz="4800" dirty="0" err="1"/>
              <a:t>Nossos</a:t>
            </a:r>
            <a:r>
              <a:rPr lang="en-US" sz="4800" dirty="0"/>
              <a:t> Dados </a:t>
            </a:r>
            <a:r>
              <a:rPr lang="en-US" sz="4800" dirty="0" err="1"/>
              <a:t>Ainda</a:t>
            </a:r>
            <a:r>
              <a:rPr lang="en-US" sz="4800" dirty="0"/>
              <a:t> Mais </a:t>
            </a:r>
            <a:r>
              <a:rPr lang="en-US" sz="4800" dirty="0" err="1"/>
              <a:t>Complexos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C053-63B3-0936-7787-3530A1D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Colspan</a:t>
            </a:r>
            <a:r>
              <a:rPr lang="pt-BR" dirty="0"/>
              <a:t> e </a:t>
            </a:r>
            <a:r>
              <a:rPr lang="pt-BR" dirty="0" err="1"/>
              <a:t>rowspan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881B1-5AE2-0128-7F35-4919A7EC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Imagine que você possui um sistema de uma hamburgueria e essa hamburgueria contém diversos combos de diversas combinações de hamburgueres e bebidas. Alguns seriam acompanhados por acompanhamentos, outros por sobremesas, então a lógica é a seguinte: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Todos os combos possuem um lanche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Todos os combos possuem uma bebida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Nem todos os lanches possuem acompanhamentos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Nem todos os lanches possuem sobremesas.</a:t>
            </a:r>
          </a:p>
        </p:txBody>
      </p:sp>
    </p:spTree>
    <p:extLst>
      <p:ext uri="{BB962C8B-B14F-4D97-AF65-F5344CB8AC3E}">
        <p14:creationId xmlns:p14="http://schemas.microsoft.com/office/powerpoint/2010/main" val="43899129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82E76-0421-8EBE-F190-B563AAE0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Rápida: 🤔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2D6D2-2EC8-20F7-0782-45AA6396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então utilizar Tabelas para representar esses combos?</a:t>
            </a:r>
          </a:p>
        </p:txBody>
      </p:sp>
    </p:spTree>
    <p:extLst>
      <p:ext uri="{BB962C8B-B14F-4D97-AF65-F5344CB8AC3E}">
        <p14:creationId xmlns:p14="http://schemas.microsoft.com/office/powerpoint/2010/main" val="24116884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D31E6-37A5-8A9B-4249-370427C2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77290B-1F53-F4E7-7B3D-7D7D3CAF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sim, está terminantemente correto!</a:t>
            </a:r>
          </a:p>
        </p:txBody>
      </p:sp>
    </p:spTree>
    <p:extLst>
      <p:ext uri="{BB962C8B-B14F-4D97-AF65-F5344CB8AC3E}">
        <p14:creationId xmlns:p14="http://schemas.microsoft.com/office/powerpoint/2010/main" val="332195332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241CE-4659-5DC5-EDFF-81438C8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Tabela que Vamos Representar é Essa Daqui: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E4DE8CC-7780-BBFB-3596-8FC689793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44799"/>
              </p:ext>
            </p:extLst>
          </p:nvPr>
        </p:nvGraphicFramePr>
        <p:xfrm>
          <a:off x="1116013" y="2686362"/>
          <a:ext cx="10167935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3345">
                  <a:extLst>
                    <a:ext uri="{9D8B030D-6E8A-4147-A177-3AD203B41FA5}">
                      <a16:colId xmlns:a16="http://schemas.microsoft.com/office/drawing/2014/main" val="3764305656"/>
                    </a:ext>
                  </a:extLst>
                </a:gridCol>
                <a:gridCol w="3001993">
                  <a:extLst>
                    <a:ext uri="{9D8B030D-6E8A-4147-A177-3AD203B41FA5}">
                      <a16:colId xmlns:a16="http://schemas.microsoft.com/office/drawing/2014/main" val="1888583691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1163509168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1634565707"/>
                    </a:ext>
                  </a:extLst>
                </a:gridCol>
                <a:gridCol w="863239">
                  <a:extLst>
                    <a:ext uri="{9D8B030D-6E8A-4147-A177-3AD203B41FA5}">
                      <a16:colId xmlns:a16="http://schemas.microsoft.com/office/drawing/2014/main" val="173837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Acompanhamento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Bebida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9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5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20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0F532C-316F-0792-C6C9-603E5CF9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Como Representar? Colspan!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87D54D53-C6B2-7401-710B-4837EA97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407" y="625683"/>
            <a:ext cx="580876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284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F5DD-0D7F-B5E9-8837-4B33D707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e Quanto ao </a:t>
            </a:r>
            <a:r>
              <a:rPr lang="pt-BR" dirty="0" err="1"/>
              <a:t>Rowspan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C2241-60BC-6781-BC7A-5606BE3F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rowspan</a:t>
            </a:r>
            <a:r>
              <a:rPr lang="pt-BR" dirty="0"/>
              <a:t> possui um funcionamento muito parecido, mas ao invés de pular colunas, ele pula linhas</a:t>
            </a:r>
          </a:p>
        </p:txBody>
      </p:sp>
    </p:spTree>
    <p:extLst>
      <p:ext uri="{BB962C8B-B14F-4D97-AF65-F5344CB8AC3E}">
        <p14:creationId xmlns:p14="http://schemas.microsoft.com/office/powerpoint/2010/main" val="187626168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7EE14A-C797-EF90-C9FF-4683452D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Rowspan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D0796712-A147-B1E5-8EEE-2FDA9970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480" y="625683"/>
            <a:ext cx="554061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0453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5D54B-0C27-8C78-9D39-6355A8B7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Sistema de Hamburgueria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08287-01AD-D949-6ECE-6088DFA2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gostaria que vocês criassem o cardápio de combos de algumas lanchonetes que vocês gostam muito, a meta é justamente treinar essa ideia de criar </a:t>
            </a:r>
            <a:r>
              <a:rPr lang="pt-BR" dirty="0" err="1"/>
              <a:t>colspans</a:t>
            </a:r>
            <a:r>
              <a:rPr lang="pt-BR" dirty="0"/>
              <a:t> e </a:t>
            </a:r>
            <a:r>
              <a:rPr lang="pt-BR" dirty="0" err="1"/>
              <a:t>rowspans</a:t>
            </a:r>
            <a:r>
              <a:rPr lang="pt-BR" dirty="0"/>
              <a:t> nas suas páginas Web. Não precisa ser tudo, mas precisa-se de cinco linhas no mínimo, com no mínimo 3 colunas. </a:t>
            </a:r>
          </a:p>
        </p:txBody>
      </p:sp>
    </p:spTree>
    <p:extLst>
      <p:ext uri="{BB962C8B-B14F-4D97-AF65-F5344CB8AC3E}">
        <p14:creationId xmlns:p14="http://schemas.microsoft.com/office/powerpoint/2010/main" val="428705594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B3F7FD05-D879-F52D-044C-4722042FA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122511E-EC23-8399-5A42-34BF361F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Aula 12.4 – </a:t>
            </a:r>
            <a:r>
              <a:rPr lang="en-US" sz="4100" dirty="0" err="1"/>
              <a:t>Agrupando</a:t>
            </a:r>
            <a:r>
              <a:rPr lang="en-US" sz="4100" dirty="0"/>
              <a:t> </a:t>
            </a:r>
            <a:r>
              <a:rPr lang="en-US" sz="4100" dirty="0" err="1"/>
              <a:t>Colunas</a:t>
            </a:r>
            <a:endParaRPr lang="en-US" sz="4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45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1235-6DF2-3CCE-C64E-CEB36D9C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Colgroup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584B9-6D7C-A0BA-6CE2-DBA08E44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meio do </a:t>
            </a:r>
            <a:r>
              <a:rPr lang="pt-BR" dirty="0" err="1"/>
              <a:t>colgroup</a:t>
            </a:r>
            <a:r>
              <a:rPr lang="pt-BR" dirty="0"/>
              <a:t>, podemos aplicar diferentes configurações em elementos de coluna, tais como diferentes cores e estilos. O objetivo é justamente personalizarmos tudo da forma que queremos.</a:t>
            </a:r>
          </a:p>
          <a:p>
            <a:r>
              <a:rPr lang="pt-BR" dirty="0"/>
              <a:t>Nessa aula, um conhecimento básico sobre CSS será exigido, no entanto, valerá a pena.</a:t>
            </a:r>
          </a:p>
        </p:txBody>
      </p:sp>
    </p:spTree>
    <p:extLst>
      <p:ext uri="{BB962C8B-B14F-4D97-AF65-F5344CB8AC3E}">
        <p14:creationId xmlns:p14="http://schemas.microsoft.com/office/powerpoint/2010/main" val="202520960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DE170-B9E5-960C-FDFA-4C97D490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Tabela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CD10670-E2E0-5F80-2910-8F032F31D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63354"/>
              </p:ext>
            </p:extLst>
          </p:nvPr>
        </p:nvGraphicFramePr>
        <p:xfrm>
          <a:off x="1116013" y="2686362"/>
          <a:ext cx="10167935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3345">
                  <a:extLst>
                    <a:ext uri="{9D8B030D-6E8A-4147-A177-3AD203B41FA5}">
                      <a16:colId xmlns:a16="http://schemas.microsoft.com/office/drawing/2014/main" val="3764305656"/>
                    </a:ext>
                  </a:extLst>
                </a:gridCol>
                <a:gridCol w="3001993">
                  <a:extLst>
                    <a:ext uri="{9D8B030D-6E8A-4147-A177-3AD203B41FA5}">
                      <a16:colId xmlns:a16="http://schemas.microsoft.com/office/drawing/2014/main" val="1888583691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1163509168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1634565707"/>
                    </a:ext>
                  </a:extLst>
                </a:gridCol>
                <a:gridCol w="863239">
                  <a:extLst>
                    <a:ext uri="{9D8B030D-6E8A-4147-A177-3AD203B41FA5}">
                      <a16:colId xmlns:a16="http://schemas.microsoft.com/office/drawing/2014/main" val="173837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Acompanhamento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Bebida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9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Torta de Morango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88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Batata Clássica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588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X-Burguer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Batata Clássica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Torta de Morango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7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692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F12CD-DB25-C610-10A0-42048B73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5FAE01-193F-75F7-D01A-27099D056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469" y="2398142"/>
            <a:ext cx="8759157" cy="39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161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7D284-E1FF-AF4A-4CDB-9C6171D7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CC19F-A4BD-D7F0-A0F1-BC0C06B6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se você sabe inglês, você pensou tanto na cor de alguns textos quanto em possíveis modificações na cor de fundo de cada tabela, a lição de casa é “brincar” com isso da forma como vocês desejam: aplicando diferentes estilos. </a:t>
            </a:r>
          </a:p>
        </p:txBody>
      </p:sp>
    </p:spTree>
    <p:extLst>
      <p:ext uri="{BB962C8B-B14F-4D97-AF65-F5344CB8AC3E}">
        <p14:creationId xmlns:p14="http://schemas.microsoft.com/office/powerpoint/2010/main" val="313357643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19135F5-F71A-5734-69E1-60FAC532E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4FF8AB-D332-213A-D6E8-76F89BA6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Aula 12.5 – </a:t>
            </a:r>
            <a:r>
              <a:rPr lang="en-US" sz="4800" dirty="0" err="1"/>
              <a:t>Agrupando</a:t>
            </a:r>
            <a:r>
              <a:rPr lang="en-US" sz="4800" dirty="0"/>
              <a:t> </a:t>
            </a:r>
            <a:r>
              <a:rPr lang="en-US" sz="4800" dirty="0" err="1"/>
              <a:t>Colunas</a:t>
            </a:r>
            <a:r>
              <a:rPr lang="en-US" sz="4800" dirty="0"/>
              <a:t> de Forma </a:t>
            </a:r>
            <a:r>
              <a:rPr lang="en-US" sz="4800" dirty="0" err="1"/>
              <a:t>Semântica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2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1B106-908F-4BC8-39C0-B7A844A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0C109-D69B-C7FD-4932-215227E6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Sabemos que cada </a:t>
            </a:r>
            <a:r>
              <a:rPr lang="pt-BR" dirty="0" err="1"/>
              <a:t>th</a:t>
            </a:r>
            <a:r>
              <a:rPr lang="pt-BR" dirty="0"/>
              <a:t> está relacionado sempre a nossa coluna, correto?</a:t>
            </a:r>
          </a:p>
          <a:p>
            <a:r>
              <a:rPr lang="pt-BR" dirty="0"/>
              <a:t>Não necessariamente! Por vezes, o </a:t>
            </a:r>
            <a:r>
              <a:rPr lang="pt-BR" dirty="0" err="1"/>
              <a:t>th</a:t>
            </a:r>
            <a:r>
              <a:rPr lang="pt-BR" dirty="0"/>
              <a:t> pode estar relacionado a grupos de colunas, linhas, ou até mesmo grupos de linhas!</a:t>
            </a:r>
          </a:p>
          <a:p>
            <a:r>
              <a:rPr lang="pt-BR" dirty="0"/>
              <a:t>Vamos alterar aquela tabela com as nossas linguagens de programação para fazermos isso.</a:t>
            </a:r>
          </a:p>
        </p:txBody>
      </p:sp>
    </p:spTree>
    <p:extLst>
      <p:ext uri="{BB962C8B-B14F-4D97-AF65-F5344CB8AC3E}">
        <p14:creationId xmlns:p14="http://schemas.microsoft.com/office/powerpoint/2010/main" val="103359027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2AD26-F390-5D3B-076F-4399B9C8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Nova tabela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D6DDC4-342B-01FD-15DF-2E3604EA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7B793A83-A669-60B9-F935-2475AF5C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82" y="841248"/>
            <a:ext cx="5417411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395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8F51B-65D3-484A-AF43-12F30508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É por isso que informaremos o escopo agora!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CC3991-34B7-968D-0651-1C8A9995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557" y="2478088"/>
            <a:ext cx="457284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413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BB10-A50D-176C-753E-4F208361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Scope</a:t>
            </a:r>
            <a:r>
              <a:rPr lang="pt-BR" dirty="0"/>
              <a:t> = </a:t>
            </a:r>
            <a:r>
              <a:rPr lang="pt-BR" dirty="0" err="1"/>
              <a:t>row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3AFA6C-0CF2-11FD-A9A8-C1778D53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847" y="2758063"/>
            <a:ext cx="353426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222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61300F-084C-5176-9567-B528FA4D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Scope = rowgroup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8CE8A4-E0DD-DE45-E2FD-0ECF8982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21C3596-DC4C-BD41-141A-B468D109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92191"/>
            <a:ext cx="6922008" cy="51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543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DD2C-FB8B-6C88-58B9-8DF3BE07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e </a:t>
            </a:r>
            <a:r>
              <a:rPr lang="pt-BR" dirty="0" err="1"/>
              <a:t>colspans</a:t>
            </a:r>
            <a:r>
              <a:rPr lang="pt-BR" dirty="0"/>
              <a:t> e </a:t>
            </a:r>
            <a:r>
              <a:rPr lang="pt-BR" dirty="0" err="1"/>
              <a:t>rowspans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79DF1-1D54-EBE3-03B3-0BB0B9EA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Simplesmente, informaremos o nome do id de cada </a:t>
            </a:r>
            <a:r>
              <a:rPr lang="pt-BR" dirty="0" err="1"/>
              <a:t>th</a:t>
            </a:r>
            <a:r>
              <a:rPr lang="pt-BR" dirty="0"/>
              <a:t> para que tudo funcione. </a:t>
            </a:r>
          </a:p>
        </p:txBody>
      </p:sp>
    </p:spTree>
    <p:extLst>
      <p:ext uri="{BB962C8B-B14F-4D97-AF65-F5344CB8AC3E}">
        <p14:creationId xmlns:p14="http://schemas.microsoft.com/office/powerpoint/2010/main" val="272147887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31513-F6AC-7381-D15F-B266927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Headers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4F1ED9-0572-9AF7-8EF0-C53E6A835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037" y="2478088"/>
            <a:ext cx="497588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2706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6B82F-3A50-CA9D-4BEC-55D3867E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C0658-3B5C-7C9C-F86C-6467A363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Reconstrua todas as tuas tabelas informando </a:t>
            </a:r>
            <a:r>
              <a:rPr lang="pt-BR" dirty="0" err="1"/>
              <a:t>scope</a:t>
            </a:r>
            <a:r>
              <a:rPr lang="pt-BR" dirty="0"/>
              <a:t> ou os </a:t>
            </a:r>
            <a:r>
              <a:rPr lang="pt-BR" dirty="0" err="1"/>
              <a:t>headers</a:t>
            </a:r>
            <a:r>
              <a:rPr lang="pt-BR" dirty="0"/>
              <a:t>, fique tranquilo, pois futuramente (se tudo der certo) usaremos </a:t>
            </a:r>
            <a:r>
              <a:rPr lang="pt-BR" dirty="0" err="1"/>
              <a:t>JavaScript</a:t>
            </a:r>
            <a:r>
              <a:rPr lang="pt-BR" dirty="0"/>
              <a:t> para gerarmos os dados dinamicamente. </a:t>
            </a:r>
          </a:p>
        </p:txBody>
      </p:sp>
    </p:spTree>
    <p:extLst>
      <p:ext uri="{BB962C8B-B14F-4D97-AF65-F5344CB8AC3E}">
        <p14:creationId xmlns:p14="http://schemas.microsoft.com/office/powerpoint/2010/main" val="97524765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894FDAD6-5099-BC55-AF48-04E256E227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4A37706-238E-A021-11E4-DAD138F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Aula 13 – </a:t>
            </a:r>
            <a:r>
              <a:rPr lang="en-US" sz="4400" dirty="0" err="1"/>
              <a:t>Estruturação</a:t>
            </a:r>
            <a:r>
              <a:rPr lang="en-US" sz="4400" dirty="0"/>
              <a:t> com </a:t>
            </a:r>
            <a:r>
              <a:rPr lang="en-US" sz="4400" dirty="0" err="1"/>
              <a:t>Divs</a:t>
            </a:r>
            <a:endParaRPr lang="en-US" sz="4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67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55AB-BEC0-D11D-273B-2A3CF976E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divs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8CD35-9941-D845-6177-49CC43DB3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Divs</a:t>
            </a:r>
            <a:r>
              <a:rPr lang="pt-BR" dirty="0"/>
              <a:t> são componentes HTML genéricos, sendo utilizados com frequência para ajudar na estruturação de uma página Web.</a:t>
            </a:r>
          </a:p>
          <a:p>
            <a:r>
              <a:rPr lang="pt-BR" dirty="0"/>
              <a:t>As páginas que desenvolvemos até agora são extremamente simples, a partir dessa aula, isso vai mudar um pouco e tudo ficará mais complexo. </a:t>
            </a:r>
          </a:p>
        </p:txBody>
      </p:sp>
    </p:spTree>
    <p:extLst>
      <p:ext uri="{BB962C8B-B14F-4D97-AF65-F5344CB8AC3E}">
        <p14:creationId xmlns:p14="http://schemas.microsoft.com/office/powerpoint/2010/main" val="3457405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56FA6-22DF-96B3-6EFD-7D235E23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 entre </a:t>
            </a:r>
            <a:r>
              <a:rPr lang="pt-BR" dirty="0" err="1"/>
              <a:t>div</a:t>
            </a:r>
            <a:r>
              <a:rPr lang="pt-BR" dirty="0"/>
              <a:t> e </a:t>
            </a:r>
            <a:r>
              <a:rPr lang="pt-BR" dirty="0" err="1"/>
              <a:t>span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52D7D5-55D9-1D03-D278-219EEF57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Div</a:t>
            </a:r>
            <a:r>
              <a:rPr lang="pt-BR" dirty="0"/>
              <a:t> é um elemento HTML que funciona a nível de bloco, </a:t>
            </a:r>
            <a:r>
              <a:rPr lang="pt-BR" dirty="0" err="1"/>
              <a:t>span</a:t>
            </a:r>
            <a:r>
              <a:rPr lang="pt-BR" dirty="0"/>
              <a:t> a nível de linha, vamos entender o que isso significa. </a:t>
            </a:r>
          </a:p>
        </p:txBody>
      </p:sp>
    </p:spTree>
    <p:extLst>
      <p:ext uri="{BB962C8B-B14F-4D97-AF65-F5344CB8AC3E}">
        <p14:creationId xmlns:p14="http://schemas.microsoft.com/office/powerpoint/2010/main" val="207839375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9DAD9-87B2-782C-79A4-5C310607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em Sala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04557-8FEA-CFD2-E0FE-666B74F5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listar alguns times de algumas ligas de futebol. </a:t>
            </a:r>
          </a:p>
        </p:txBody>
      </p:sp>
    </p:spTree>
    <p:extLst>
      <p:ext uri="{BB962C8B-B14F-4D97-AF65-F5344CB8AC3E}">
        <p14:creationId xmlns:p14="http://schemas.microsoft.com/office/powerpoint/2010/main" val="361365933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623C7-5923-DED1-038F-18392487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Próxima Aula - Currículo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FD936-95F1-2333-5E02-8DB703F8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Nas próximas aulas, criaremos um currículo contendo nome, idade, experiência, habilidades, linguagens de programação e idiomas. </a:t>
            </a:r>
          </a:p>
        </p:txBody>
      </p:sp>
    </p:spTree>
    <p:extLst>
      <p:ext uri="{BB962C8B-B14F-4D97-AF65-F5344CB8AC3E}">
        <p14:creationId xmlns:p14="http://schemas.microsoft.com/office/powerpoint/2010/main" val="2246682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2253C-7B0A-5439-327B-AC6125A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A14C4E-4DA3-74A7-0636-23456BD7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5 – </a:t>
            </a:r>
            <a:r>
              <a:rPr lang="en-US" sz="4800" dirty="0" err="1"/>
              <a:t>Títulos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4AC3-1EC3-81AF-4AED-1BDBD93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BF13-DC79-64E1-65B5-8BE9A13E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Título 1 &lt;h1&gt;</a:t>
            </a:r>
          </a:p>
          <a:p>
            <a:pPr lvl="1"/>
            <a:r>
              <a:rPr lang="pt-BR" sz="2800" dirty="0"/>
              <a:t>Título 2 &lt;h2&gt;</a:t>
            </a:r>
          </a:p>
          <a:p>
            <a:pPr lvl="2"/>
            <a:r>
              <a:rPr lang="pt-BR" sz="2600" dirty="0"/>
              <a:t>Título 3 &lt;h3&gt;</a:t>
            </a:r>
          </a:p>
          <a:p>
            <a:pPr lvl="3"/>
            <a:r>
              <a:rPr lang="pt-BR" sz="2400" dirty="0"/>
              <a:t>Título 4 &lt;h4&gt;</a:t>
            </a:r>
          </a:p>
          <a:p>
            <a:pPr lvl="4"/>
            <a:r>
              <a:rPr lang="pt-BR" sz="2200" dirty="0"/>
              <a:t>Título 5 &lt;h5&gt;</a:t>
            </a:r>
          </a:p>
          <a:p>
            <a:pPr lvl="5"/>
            <a:r>
              <a:rPr lang="pt-BR" sz="2600" dirty="0"/>
              <a:t> </a:t>
            </a:r>
            <a:r>
              <a:rPr lang="pt-BR" sz="2000" dirty="0"/>
              <a:t>Título 6 &lt;h6&gt;</a:t>
            </a:r>
          </a:p>
        </p:txBody>
      </p:sp>
    </p:spTree>
    <p:extLst>
      <p:ext uri="{BB962C8B-B14F-4D97-AF65-F5344CB8AC3E}">
        <p14:creationId xmlns:p14="http://schemas.microsoft.com/office/powerpoint/2010/main" val="220901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CF69-953E-B0B1-698A-44DA79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Heading</a:t>
            </a:r>
            <a:r>
              <a:rPr lang="pt-BR" dirty="0"/>
              <a:t> e Não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18DE0-AE5D-B37E-F282-F19FF5DA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Acredita-se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Já havia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no HTML, o que poderia gerar confusões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próprios textos jornalísticos</a:t>
            </a:r>
          </a:p>
        </p:txBody>
      </p:sp>
    </p:spTree>
    <p:extLst>
      <p:ext uri="{BB962C8B-B14F-4D97-AF65-F5344CB8AC3E}">
        <p14:creationId xmlns:p14="http://schemas.microsoft.com/office/powerpoint/2010/main" val="233603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5F55-F012-A633-DB5E-A078F1C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aos Metadados?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6871-1E7F-46DE-7F9D-5EF6021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 empolguei muito com </a:t>
            </a:r>
            <a:r>
              <a:rPr lang="pt-BR" dirty="0" err="1"/>
              <a:t>tags</a:t>
            </a:r>
            <a:r>
              <a:rPr lang="pt-BR" dirty="0"/>
              <a:t>, admito....</a:t>
            </a:r>
          </a:p>
          <a:p>
            <a:r>
              <a:rPr lang="pt-BR" dirty="0"/>
              <a:t>Será nossa próxima aula.</a:t>
            </a:r>
          </a:p>
        </p:txBody>
      </p:sp>
    </p:spTree>
    <p:extLst>
      <p:ext uri="{BB962C8B-B14F-4D97-AF65-F5344CB8AC3E}">
        <p14:creationId xmlns:p14="http://schemas.microsoft.com/office/powerpoint/2010/main" val="3582145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440C38D-7DE4-B774-CF3F-B9656DD6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4D8E08-7FE5-E2C3-88FF-A5D76E0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6 – </a:t>
            </a:r>
            <a:r>
              <a:rPr lang="en-US" sz="4800" dirty="0" err="1"/>
              <a:t>Metadados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E347-42B2-076E-BED9-99473D8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São Muito Importantes!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0D76A-C95E-8346-56C0-60D45BF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Navegador vai Ler todos os seus metadados! </a:t>
            </a:r>
          </a:p>
          <a:p>
            <a:r>
              <a:rPr lang="pt-BR" dirty="0"/>
              <a:t>Esses dados não serão acessados (em sua maioria) diretamente por você!</a:t>
            </a:r>
          </a:p>
        </p:txBody>
      </p:sp>
    </p:spTree>
    <p:extLst>
      <p:ext uri="{BB962C8B-B14F-4D97-AF65-F5344CB8AC3E}">
        <p14:creationId xmlns:p14="http://schemas.microsoft.com/office/powerpoint/2010/main" val="20236506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5B13-618A-EF03-9485-30F513F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Alguns</a:t>
            </a:r>
            <a:r>
              <a:rPr lang="en-US" sz="8000" dirty="0"/>
              <a:t> </a:t>
            </a:r>
            <a:r>
              <a:rPr lang="en-US" sz="8000" dirty="0" err="1"/>
              <a:t>Tipos</a:t>
            </a:r>
            <a:r>
              <a:rPr lang="en-US" sz="8000" dirty="0"/>
              <a:t> de </a:t>
            </a:r>
            <a:r>
              <a:rPr lang="en-US" sz="8000" dirty="0" err="1"/>
              <a:t>Metadados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BF51-C46C-0ACC-3B5F-C09F987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F03FDC-D462-474B-9AC0-9D86FC0D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660" y="3209026"/>
            <a:ext cx="6280680" cy="2273548"/>
          </a:xfrm>
        </p:spPr>
      </p:pic>
    </p:spTree>
    <p:extLst>
      <p:ext uri="{BB962C8B-B14F-4D97-AF65-F5344CB8AC3E}">
        <p14:creationId xmlns:p14="http://schemas.microsoft.com/office/powerpoint/2010/main" val="266929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E4AF-FA8E-4779-DD1E-AC9608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8B9B0D-C317-5380-D48E-3091593E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4" y="3429000"/>
            <a:ext cx="11753712" cy="1402543"/>
          </a:xfrm>
        </p:spPr>
      </p:pic>
    </p:spTree>
    <p:extLst>
      <p:ext uri="{BB962C8B-B14F-4D97-AF65-F5344CB8AC3E}">
        <p14:creationId xmlns:p14="http://schemas.microsoft.com/office/powerpoint/2010/main" val="368942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35BF-A044-C9C1-441D-3AE761F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Mecanismos de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400C41-4689-DAC7-F88D-65340FD0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62" y="3429000"/>
            <a:ext cx="10266675" cy="1179576"/>
          </a:xfrm>
        </p:spPr>
      </p:pic>
    </p:spTree>
    <p:extLst>
      <p:ext uri="{BB962C8B-B14F-4D97-AF65-F5344CB8AC3E}">
        <p14:creationId xmlns:p14="http://schemas.microsoft.com/office/powerpoint/2010/main" val="63756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F42D-4264-4A47-BF2B-E3229DD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65CD6-F411-E5B8-2132-4EFBDA56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0" y="3140015"/>
            <a:ext cx="10060020" cy="1663772"/>
          </a:xfrm>
        </p:spPr>
      </p:pic>
    </p:spTree>
    <p:extLst>
      <p:ext uri="{BB962C8B-B14F-4D97-AF65-F5344CB8AC3E}">
        <p14:creationId xmlns:p14="http://schemas.microsoft.com/office/powerpoint/2010/main" val="2815268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427C-945C-CC43-5D57-84A3602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Compatibilidade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AFB171-0409-1D47-1CC6-A6F61690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91" y="3429000"/>
            <a:ext cx="9357017" cy="1542366"/>
          </a:xfrm>
        </p:spPr>
      </p:pic>
    </p:spTree>
    <p:extLst>
      <p:ext uri="{BB962C8B-B14F-4D97-AF65-F5344CB8AC3E}">
        <p14:creationId xmlns:p14="http://schemas.microsoft.com/office/powerpoint/2010/main" val="478748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FFE-D6BB-B4B6-AACD-300E98B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0E28-6CBA-A196-2A1F-D2A01066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4" y="3140016"/>
            <a:ext cx="10578032" cy="1519186"/>
          </a:xfrm>
        </p:spPr>
      </p:pic>
    </p:spTree>
    <p:extLst>
      <p:ext uri="{BB962C8B-B14F-4D97-AF65-F5344CB8AC3E}">
        <p14:creationId xmlns:p14="http://schemas.microsoft.com/office/powerpoint/2010/main" val="3793813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E9-EF15-5966-6EEC-9106BE1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Informações Para Redes Sociais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C9CC64-0E28-944C-B1D6-DC7D860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8" y="3226280"/>
            <a:ext cx="9202004" cy="1712676"/>
          </a:xfrm>
        </p:spPr>
      </p:pic>
    </p:spTree>
    <p:extLst>
      <p:ext uri="{BB962C8B-B14F-4D97-AF65-F5344CB8AC3E}">
        <p14:creationId xmlns:p14="http://schemas.microsoft.com/office/powerpoint/2010/main" val="3516165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39A4-5FDD-E2C7-ABDE-75393F0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6DD6D-A678-2E3F-18EA-159300ED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01" y="3250385"/>
            <a:ext cx="10494197" cy="2103908"/>
          </a:xfrm>
        </p:spPr>
      </p:pic>
    </p:spTree>
    <p:extLst>
      <p:ext uri="{BB962C8B-B14F-4D97-AF65-F5344CB8AC3E}">
        <p14:creationId xmlns:p14="http://schemas.microsoft.com/office/powerpoint/2010/main" val="226586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ADA-081C-5186-7B63-89C8756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Potenciais Ataques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025A26-1E8D-8889-EE8A-5C374264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3" y="3429000"/>
            <a:ext cx="9758373" cy="1439485"/>
          </a:xfrm>
        </p:spPr>
      </p:pic>
    </p:spTree>
    <p:extLst>
      <p:ext uri="{BB962C8B-B14F-4D97-AF65-F5344CB8AC3E}">
        <p14:creationId xmlns:p14="http://schemas.microsoft.com/office/powerpoint/2010/main" val="246378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3C0E-872E-B9DE-4210-5C8D2C2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Informar Quem Escreveu Aquela 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81971-B3F0-F008-4C9C-50FA94F5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8" y="3243532"/>
            <a:ext cx="9316103" cy="1526913"/>
          </a:xfrm>
        </p:spPr>
      </p:pic>
    </p:spTree>
    <p:extLst>
      <p:ext uri="{BB962C8B-B14F-4D97-AF65-F5344CB8AC3E}">
        <p14:creationId xmlns:p14="http://schemas.microsoft.com/office/powerpoint/2010/main" val="187265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8EEF3-827C-0075-36E4-7113857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E quanto à Tag Title?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8A6D-F00E-02BB-6A5B-5512563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Adiciona um Título na Guia da Página!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B661CB-0258-22D6-3FF1-2FB41A15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46" y="2725947"/>
            <a:ext cx="10291422" cy="3226279"/>
          </a:xfrm>
        </p:spPr>
      </p:pic>
    </p:spTree>
    <p:extLst>
      <p:ext uri="{BB962C8B-B14F-4D97-AF65-F5344CB8AC3E}">
        <p14:creationId xmlns:p14="http://schemas.microsoft.com/office/powerpoint/2010/main" val="10406094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8415-D300-74F6-81D1-AAC064C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Título da Página Deve Conter um Resumo do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5A9CF-8864-FEC6-5DB2-5DD2A23E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Criar algo como “Home – Sua Empresa”, mas caso haja algum erro, é necessário avisar diretamente no Título Isso. </a:t>
            </a:r>
          </a:p>
        </p:txBody>
      </p:sp>
    </p:spTree>
    <p:extLst>
      <p:ext uri="{BB962C8B-B14F-4D97-AF65-F5344CB8AC3E}">
        <p14:creationId xmlns:p14="http://schemas.microsoft.com/office/powerpoint/2010/main" val="3379321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FDB3-82F8-CE22-3AA5-EFE7497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Serve para isso, mas não vamos Mexer com Isso agora.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D22B2D-A638-7ACF-A8D5-A7EA338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73" y="3278038"/>
            <a:ext cx="9340053" cy="1382327"/>
          </a:xfrm>
        </p:spPr>
      </p:pic>
    </p:spTree>
    <p:extLst>
      <p:ext uri="{BB962C8B-B14F-4D97-AF65-F5344CB8AC3E}">
        <p14:creationId xmlns:p14="http://schemas.microsoft.com/office/powerpoint/2010/main" val="818966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C97E-3F56-EDF1-A4E5-7CB207A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24347-D37E-ED52-E82F-97BEFD7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Inicial, essa página deverá conter os metadados de responsividade, descrição, um título chamativo e mesmo tempo, deve ser compatível com navegadores antigos.</a:t>
            </a:r>
          </a:p>
        </p:txBody>
      </p:sp>
    </p:spTree>
    <p:extLst>
      <p:ext uri="{BB962C8B-B14F-4D97-AF65-F5344CB8AC3E}">
        <p14:creationId xmlns:p14="http://schemas.microsoft.com/office/powerpoint/2010/main" val="2558040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8DA498E9-F316-3B91-0898-41E8CEAC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3460A5-00D9-1E6B-BB32-922FA0C6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7 – </a:t>
            </a:r>
            <a:r>
              <a:rPr lang="en-US" sz="4800" dirty="0" err="1"/>
              <a:t>Textos</a:t>
            </a:r>
            <a:r>
              <a:rPr lang="en-US" sz="4800" dirty="0"/>
              <a:t> e </a:t>
            </a:r>
            <a:r>
              <a:rPr lang="en-US" sz="4800" dirty="0" err="1"/>
              <a:t>Listas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1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78860-82E6-4936-CF96-E9C41E5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1C83C-C8F3-1B19-5B87-79E95364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</a:t>
            </a:r>
            <a:r>
              <a:rPr lang="pt-BR" dirty="0" err="1"/>
              <a:t>tags</a:t>
            </a:r>
            <a:r>
              <a:rPr lang="pt-BR" dirty="0"/>
              <a:t> de texto no HTML, p, h1, </a:t>
            </a:r>
            <a:r>
              <a:rPr lang="pt-BR" dirty="0" err="1"/>
              <a:t>code</a:t>
            </a:r>
            <a:r>
              <a:rPr lang="pt-BR" dirty="0"/>
              <a:t>, Strong, em e vou mostrar cada uma delas aqui abaixo</a:t>
            </a:r>
          </a:p>
        </p:txBody>
      </p:sp>
    </p:spTree>
    <p:extLst>
      <p:ext uri="{BB962C8B-B14F-4D97-AF65-F5344CB8AC3E}">
        <p14:creationId xmlns:p14="http://schemas.microsoft.com/office/powerpoint/2010/main" val="1971970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669E-5949-AACF-6456-A987483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D4812-2249-6C12-100C-A4F124E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Pensada especialmente em textos longos, como textos jornalísticos e qualquer tipo de texto que não cabe em uma linha. Ideal para que você coloque o parágrafo de cada frase que você está desenvolvendo.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1DE71-5B3A-082C-615B-0472E6FF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6" y="4797451"/>
            <a:ext cx="10100588" cy="6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8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5359</Words>
  <Application>Microsoft Office PowerPoint</Application>
  <PresentationFormat>Widescreen</PresentationFormat>
  <Paragraphs>662</Paragraphs>
  <Slides>232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232</vt:i4>
      </vt:variant>
    </vt:vector>
  </HeadingPairs>
  <TitlesOfParts>
    <vt:vector size="239" baseType="lpstr">
      <vt:lpstr>Aptos</vt:lpstr>
      <vt:lpstr>Arial</vt:lpstr>
      <vt:lpstr>Avenir Next LT Pro</vt:lpstr>
      <vt:lpstr>Calibri</vt:lpstr>
      <vt:lpstr>Neue Haas Grotesk Text Pro</vt:lpstr>
      <vt:lpstr>Wingdings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  <vt:lpstr>Aula 5 – Títulos no HTML</vt:lpstr>
      <vt:lpstr>Títulos no HTML</vt:lpstr>
      <vt:lpstr>Por que Heading e Não Title</vt:lpstr>
      <vt:lpstr>E quanto aos Metadados? </vt:lpstr>
      <vt:lpstr>Aula 6 – Metadados no HTML</vt:lpstr>
      <vt:lpstr>Metadados São Muito Importantes!</vt:lpstr>
      <vt:lpstr>Alguns Tipos de Metadados</vt:lpstr>
      <vt:lpstr>Codificação</vt:lpstr>
      <vt:lpstr>Responsividade</vt:lpstr>
      <vt:lpstr>Descrição de Mecanismos de Busca</vt:lpstr>
      <vt:lpstr>Palavras-Chave</vt:lpstr>
      <vt:lpstr>Configurar Compatibilidade</vt:lpstr>
      <vt:lpstr>Redirecionamento</vt:lpstr>
      <vt:lpstr>Definir Informações Para Redes Sociais</vt:lpstr>
      <vt:lpstr>Impedir Indexação</vt:lpstr>
      <vt:lpstr>Impedir Potenciais Ataques</vt:lpstr>
      <vt:lpstr>Informar Quem Escreveu Aquela Página</vt:lpstr>
      <vt:lpstr>E quanto à Tag Title?</vt:lpstr>
      <vt:lpstr>A Tag Title Adiciona um Título na Guia da Página!</vt:lpstr>
      <vt:lpstr>O Título da Página Deve Conter um Resumo do Conteúdo</vt:lpstr>
      <vt:lpstr>JavaScript Serve para isso, mas não vamos Mexer com Isso agora.</vt:lpstr>
      <vt:lpstr>Lição de Casa</vt:lpstr>
      <vt:lpstr>Aula 7 – Textos e Listas no HTML</vt:lpstr>
      <vt:lpstr>Textos no HTML</vt:lpstr>
      <vt:lpstr>Tag p</vt:lpstr>
      <vt:lpstr>Tag strong</vt:lpstr>
      <vt:lpstr>Tag em </vt:lpstr>
      <vt:lpstr>Tag code</vt:lpstr>
      <vt:lpstr>Tag small</vt:lpstr>
      <vt:lpstr>Tag abbr</vt:lpstr>
      <vt:lpstr>Tag Address</vt:lpstr>
      <vt:lpstr>Listas</vt:lpstr>
      <vt:lpstr>Listas Ordenadas</vt:lpstr>
      <vt:lpstr>Listas Não Ordenadas</vt:lpstr>
      <vt:lpstr>E quanto às Listas Detalhadas?</vt:lpstr>
      <vt:lpstr>Representação Visual</vt:lpstr>
      <vt:lpstr>Para Casa</vt:lpstr>
      <vt:lpstr>Aula 8 – Parâmetros no HTML</vt:lpstr>
      <vt:lpstr>Parâmetros no HTML</vt:lpstr>
      <vt:lpstr>Imagine Uma Tag Assim:</vt:lpstr>
      <vt:lpstr>Ou Assim:</vt:lpstr>
      <vt:lpstr>História dos Parâmetros</vt:lpstr>
      <vt:lpstr>Parâmetros nas Linguagens de Marcação</vt:lpstr>
      <vt:lpstr>Lição de Casa</vt:lpstr>
      <vt:lpstr>Aula 9 – Imagens no HTML</vt:lpstr>
      <vt:lpstr>Aula 9.1 – Redimensionamento de Imagem</vt:lpstr>
      <vt:lpstr>Inserindo Imagens no HTML</vt:lpstr>
      <vt:lpstr>Por que Redimensionar Imagens?</vt:lpstr>
      <vt:lpstr>E como faremos isso?</vt:lpstr>
      <vt:lpstr>Lição de Casa</vt:lpstr>
      <vt:lpstr>Aula 9.2 – Inserindo Imagens no HTML</vt:lpstr>
      <vt:lpstr>Utilizamos a Tag img</vt:lpstr>
      <vt:lpstr>Lição de Casa</vt:lpstr>
      <vt:lpstr>Aula 9.3 – Lazy Loadings no HTML</vt:lpstr>
      <vt:lpstr>Por que Usar Lazy Loadings?</vt:lpstr>
      <vt:lpstr>Implementando</vt:lpstr>
      <vt:lpstr>Lição de Casa</vt:lpstr>
      <vt:lpstr>Aula 9.4 – Renderizando Diferentes Imagens</vt:lpstr>
      <vt:lpstr>Renderizando Diferentes Imagens </vt:lpstr>
      <vt:lpstr>Renderizando Diferentes Imagens</vt:lpstr>
      <vt:lpstr>O que é o Elemento Picture?</vt:lpstr>
      <vt:lpstr>Por que Isso é Tão Bom?</vt:lpstr>
      <vt:lpstr>Lição de Casa</vt:lpstr>
      <vt:lpstr>Aula 10 – Vídeos no HTML</vt:lpstr>
      <vt:lpstr>Vídeos no HTML</vt:lpstr>
      <vt:lpstr>Tag video</vt:lpstr>
      <vt:lpstr>Principais Atributos</vt:lpstr>
      <vt:lpstr>Autoplay</vt:lpstr>
      <vt:lpstr>Height</vt:lpstr>
      <vt:lpstr>Loop</vt:lpstr>
      <vt:lpstr>Muted</vt:lpstr>
      <vt:lpstr>Poster</vt:lpstr>
      <vt:lpstr>Preload</vt:lpstr>
      <vt:lpstr>Lição de Casa</vt:lpstr>
      <vt:lpstr>Aula 11.1 – Formulários no HTML</vt:lpstr>
      <vt:lpstr>Lembra da Aula de Entrada de Dados?</vt:lpstr>
      <vt:lpstr>A Importância da Entrada de Dados</vt:lpstr>
      <vt:lpstr>Tag form</vt:lpstr>
      <vt:lpstr>Tag Form</vt:lpstr>
      <vt:lpstr>Lição de Casa</vt:lpstr>
      <vt:lpstr>Aula 11.2 – Inputs no HTML – Parte 1</vt:lpstr>
      <vt:lpstr>Tag Input</vt:lpstr>
      <vt:lpstr>Tipos de Caracteres</vt:lpstr>
      <vt:lpstr>Validações de Caracteres</vt:lpstr>
      <vt:lpstr>Aula 11.3 – Inputs no HTML – Parte 2</vt:lpstr>
      <vt:lpstr>Números e Datas</vt:lpstr>
      <vt:lpstr>Validações de Números e Datas</vt:lpstr>
      <vt:lpstr>Lição de Casa</vt:lpstr>
      <vt:lpstr>Aula 11.4 – Inputs no HTML – Parte 2</vt:lpstr>
      <vt:lpstr>Checkboxes</vt:lpstr>
      <vt:lpstr>Checkboxes</vt:lpstr>
      <vt:lpstr>Radio Buttons</vt:lpstr>
      <vt:lpstr>Radio Buttons</vt:lpstr>
      <vt:lpstr>Lição de Casa</vt:lpstr>
      <vt:lpstr>Aula 11.5 – Textarea e Select no HTML</vt:lpstr>
      <vt:lpstr>Select</vt:lpstr>
      <vt:lpstr>Select</vt:lpstr>
      <vt:lpstr>Textarea</vt:lpstr>
      <vt:lpstr>Textarea</vt:lpstr>
      <vt:lpstr>Lição de Casa</vt:lpstr>
      <vt:lpstr>Aula 11.6 – Inputs Especiais</vt:lpstr>
      <vt:lpstr>Cores</vt:lpstr>
      <vt:lpstr>Cores</vt:lpstr>
      <vt:lpstr>Arquivos</vt:lpstr>
      <vt:lpstr>Arquivo</vt:lpstr>
      <vt:lpstr>Lição de Casa</vt:lpstr>
      <vt:lpstr>Aula 11.7 – Semântica de Formulários</vt:lpstr>
      <vt:lpstr>Tag Label</vt:lpstr>
      <vt:lpstr>Atributo for</vt:lpstr>
      <vt:lpstr>Tag Label</vt:lpstr>
      <vt:lpstr>Tags Legend e Fieldset</vt:lpstr>
      <vt:lpstr>Fieldset</vt:lpstr>
      <vt:lpstr>Lição de Casa</vt:lpstr>
      <vt:lpstr>Aula 12.1 – Tabelas no HTML</vt:lpstr>
      <vt:lpstr>Tabelas</vt:lpstr>
      <vt:lpstr>Tags table, tr, td e caption</vt:lpstr>
      <vt:lpstr>Tabelas</vt:lpstr>
      <vt:lpstr>Implementando Títulos nas Tabelas</vt:lpstr>
      <vt:lpstr>Tag Caption</vt:lpstr>
      <vt:lpstr>Lição de Casa</vt:lpstr>
      <vt:lpstr>Aula 12.2 – Semântica de Tabelas no HTML</vt:lpstr>
      <vt:lpstr>Semântica de Tabelas</vt:lpstr>
      <vt:lpstr>Melhorando os nossos Títulos com a tag Thead</vt:lpstr>
      <vt:lpstr>Thead e th</vt:lpstr>
      <vt:lpstr>Melhorando a Exibição de Dados com tbody</vt:lpstr>
      <vt:lpstr>Exemplo com tbody</vt:lpstr>
      <vt:lpstr>Implementando Rodapés com tfoot</vt:lpstr>
      <vt:lpstr>Exibindo a tag tfoot</vt:lpstr>
      <vt:lpstr>Por que Utilizar Essa Abordagem?</vt:lpstr>
      <vt:lpstr>Lição de Casa</vt:lpstr>
      <vt:lpstr>Aula 12.3 – Tornando Nossos Dados Ainda Mais Complexos</vt:lpstr>
      <vt:lpstr>Introdução ao Colspan e rowspan</vt:lpstr>
      <vt:lpstr>Pergunta Rápida: 🤔</vt:lpstr>
      <vt:lpstr>Resposta</vt:lpstr>
      <vt:lpstr>A Tabela que Vamos Representar é Essa Daqui:</vt:lpstr>
      <vt:lpstr>Como Representar? Colspan!</vt:lpstr>
      <vt:lpstr>Mas e Quanto ao Rowspan?</vt:lpstr>
      <vt:lpstr>Rowspan</vt:lpstr>
      <vt:lpstr>Lição de Casa – Sistema de Hamburgueria</vt:lpstr>
      <vt:lpstr>Aula 12.4 – Agrupando Colunas</vt:lpstr>
      <vt:lpstr>Colgroup</vt:lpstr>
      <vt:lpstr>Nova Tabela</vt:lpstr>
      <vt:lpstr>Exemplo</vt:lpstr>
      <vt:lpstr>Lição de Casa</vt:lpstr>
      <vt:lpstr>Aula 12.5 – Agrupando Colunas de Forma Semântica</vt:lpstr>
      <vt:lpstr>Tag th</vt:lpstr>
      <vt:lpstr>Nova tabela </vt:lpstr>
      <vt:lpstr>É por isso que informaremos o escopo agora!</vt:lpstr>
      <vt:lpstr>Scope = row</vt:lpstr>
      <vt:lpstr>Scope = rowgroup</vt:lpstr>
      <vt:lpstr>Mas e colspans e rowspans?</vt:lpstr>
      <vt:lpstr>Headers</vt:lpstr>
      <vt:lpstr>Lição de Casa</vt:lpstr>
      <vt:lpstr>Aula 13 – Estruturação com Divs</vt:lpstr>
      <vt:lpstr>O que são divs?</vt:lpstr>
      <vt:lpstr>Qual a Diferença entre div e span</vt:lpstr>
      <vt:lpstr>Exercício em Sala</vt:lpstr>
      <vt:lpstr>Projeto da Próxima Aula - Currículo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40</cp:revision>
  <dcterms:created xsi:type="dcterms:W3CDTF">2024-04-07T13:26:28Z</dcterms:created>
  <dcterms:modified xsi:type="dcterms:W3CDTF">2025-09-09T17:58:44Z</dcterms:modified>
</cp:coreProperties>
</file>