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52" r:id="rId92"/>
    <p:sldId id="347" r:id="rId93"/>
    <p:sldId id="348" r:id="rId94"/>
    <p:sldId id="349" r:id="rId95"/>
    <p:sldId id="350" r:id="rId96"/>
    <p:sldId id="351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  <p:sldId id="368" r:id="rId113"/>
    <p:sldId id="369" r:id="rId114"/>
    <p:sldId id="370" r:id="rId115"/>
    <p:sldId id="371" r:id="rId116"/>
    <p:sldId id="372" r:id="rId117"/>
    <p:sldId id="373" r:id="rId118"/>
    <p:sldId id="374" r:id="rId119"/>
    <p:sldId id="375" r:id="rId120"/>
    <p:sldId id="377" r:id="rId121"/>
    <p:sldId id="376" r:id="rId122"/>
    <p:sldId id="378" r:id="rId123"/>
    <p:sldId id="379" r:id="rId124"/>
    <p:sldId id="380" r:id="rId125"/>
    <p:sldId id="381" r:id="rId126"/>
    <p:sldId id="382" r:id="rId127"/>
    <p:sldId id="383" r:id="rId128"/>
    <p:sldId id="384" r:id="rId129"/>
    <p:sldId id="385" r:id="rId130"/>
    <p:sldId id="386" r:id="rId131"/>
    <p:sldId id="387" r:id="rId132"/>
    <p:sldId id="388" r:id="rId133"/>
    <p:sldId id="389" r:id="rId134"/>
    <p:sldId id="390" r:id="rId135"/>
    <p:sldId id="393" r:id="rId136"/>
    <p:sldId id="391" r:id="rId137"/>
    <p:sldId id="392" r:id="rId138"/>
    <p:sldId id="394" r:id="rId139"/>
    <p:sldId id="395" r:id="rId140"/>
    <p:sldId id="396" r:id="rId141"/>
    <p:sldId id="397" r:id="rId142"/>
    <p:sldId id="398" r:id="rId143"/>
    <p:sldId id="399" r:id="rId144"/>
    <p:sldId id="400" r:id="rId145"/>
    <p:sldId id="401" r:id="rId146"/>
    <p:sldId id="402" r:id="rId147"/>
    <p:sldId id="403" r:id="rId148"/>
    <p:sldId id="404" r:id="rId149"/>
    <p:sldId id="405" r:id="rId150"/>
    <p:sldId id="406" r:id="rId151"/>
    <p:sldId id="407" r:id="rId152"/>
    <p:sldId id="408" r:id="rId153"/>
    <p:sldId id="409" r:id="rId154"/>
    <p:sldId id="410" r:id="rId155"/>
    <p:sldId id="411" r:id="rId156"/>
    <p:sldId id="412" r:id="rId157"/>
    <p:sldId id="413" r:id="rId158"/>
    <p:sldId id="414" r:id="rId159"/>
    <p:sldId id="418" r:id="rId160"/>
    <p:sldId id="415" r:id="rId161"/>
    <p:sldId id="416" r:id="rId162"/>
    <p:sldId id="417" r:id="rId163"/>
    <p:sldId id="419" r:id="rId164"/>
    <p:sldId id="420" r:id="rId165"/>
    <p:sldId id="421" r:id="rId166"/>
    <p:sldId id="422" r:id="rId167"/>
    <p:sldId id="423" r:id="rId168"/>
    <p:sldId id="424" r:id="rId169"/>
    <p:sldId id="425" r:id="rId170"/>
    <p:sldId id="426" r:id="rId171"/>
    <p:sldId id="427" r:id="rId172"/>
    <p:sldId id="428" r:id="rId173"/>
    <p:sldId id="429" r:id="rId174"/>
    <p:sldId id="430" r:id="rId175"/>
    <p:sldId id="431" r:id="rId176"/>
    <p:sldId id="432" r:id="rId177"/>
    <p:sldId id="433" r:id="rId178"/>
    <p:sldId id="434" r:id="rId179"/>
    <p:sldId id="435" r:id="rId180"/>
    <p:sldId id="436" r:id="rId181"/>
    <p:sldId id="437" r:id="rId182"/>
    <p:sldId id="438" r:id="rId183"/>
    <p:sldId id="439" r:id="rId184"/>
    <p:sldId id="440" r:id="rId185"/>
    <p:sldId id="441" r:id="rId186"/>
    <p:sldId id="442" r:id="rId187"/>
    <p:sldId id="443" r:id="rId188"/>
    <p:sldId id="444" r:id="rId189"/>
    <p:sldId id="445" r:id="rId190"/>
    <p:sldId id="446" r:id="rId191"/>
    <p:sldId id="447" r:id="rId192"/>
    <p:sldId id="448" r:id="rId193"/>
    <p:sldId id="449" r:id="rId194"/>
    <p:sldId id="450" r:id="rId195"/>
    <p:sldId id="451" r:id="rId196"/>
    <p:sldId id="452" r:id="rId197"/>
    <p:sldId id="453" r:id="rId198"/>
    <p:sldId id="454" r:id="rId199"/>
    <p:sldId id="455" r:id="rId200"/>
    <p:sldId id="456" r:id="rId201"/>
    <p:sldId id="457" r:id="rId202"/>
    <p:sldId id="458" r:id="rId203"/>
    <p:sldId id="459" r:id="rId204"/>
    <p:sldId id="460" r:id="rId205"/>
    <p:sldId id="461" r:id="rId206"/>
    <p:sldId id="462" r:id="rId207"/>
    <p:sldId id="463" r:id="rId208"/>
    <p:sldId id="464" r:id="rId209"/>
    <p:sldId id="465" r:id="rId210"/>
    <p:sldId id="466" r:id="rId211"/>
    <p:sldId id="467" r:id="rId212"/>
    <p:sldId id="468" r:id="rId213"/>
    <p:sldId id="469" r:id="rId214"/>
    <p:sldId id="470" r:id="rId215"/>
    <p:sldId id="471" r:id="rId216"/>
    <p:sldId id="472" r:id="rId217"/>
    <p:sldId id="473" r:id="rId218"/>
    <p:sldId id="474" r:id="rId219"/>
    <p:sldId id="475" r:id="rId220"/>
    <p:sldId id="476" r:id="rId221"/>
    <p:sldId id="477" r:id="rId222"/>
    <p:sldId id="478" r:id="rId223"/>
    <p:sldId id="479" r:id="rId224"/>
    <p:sldId id="480" r:id="rId225"/>
    <p:sldId id="481" r:id="rId226"/>
    <p:sldId id="482" r:id="rId227"/>
    <p:sldId id="483" r:id="rId2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presProps" Target="presProp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tableStyles" Target="tableStyle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B518D-7816-4830-97C1-2C571D21B52E}" type="datetimeFigureOut">
              <a:rPr lang="pt-BR" smtClean="0"/>
              <a:t>02/09/2025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F7C3A-5F99-4240-9B83-E3B9A900CD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18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4F7C3A-5F99-4240-9B83-E3B9A900CDF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40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94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4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 descr="Fundo do vetor de cores vibrantes salpicando">
            <a:extLst>
              <a:ext uri="{FF2B5EF4-FFF2-40B4-BE49-F238E27FC236}">
                <a16:creationId xmlns:a16="http://schemas.microsoft.com/office/drawing/2014/main" id="{2888FC17-90C9-A44E-1BED-5FCC03AF7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9" r="140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F51E5-261C-0115-EDDA-D750758B5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800" dirty="0"/>
              <a:t>Curso de HTML e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2B9EA7-0664-6342-80F1-2FBF5908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 dirty="0"/>
              <a:t>Escola de Programação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7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34DB0-8AF9-44F7-B55A-81E75E53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Idioma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19CBC-5AFC-C44D-8E20-CCE879E5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respondeu que seria um idioma universal ou um idioma mais fácil como o inglês ou o esperanto você está correto!</a:t>
            </a:r>
          </a:p>
          <a:p>
            <a:r>
              <a:rPr lang="pt-BR" dirty="0"/>
              <a:t>O “idioma” ao qual os computadores se comunicavam era o NCP. </a:t>
            </a:r>
          </a:p>
        </p:txBody>
      </p:sp>
    </p:spTree>
    <p:extLst>
      <p:ext uri="{BB962C8B-B14F-4D97-AF65-F5344CB8AC3E}">
        <p14:creationId xmlns:p14="http://schemas.microsoft.com/office/powerpoint/2010/main" val="39333318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DADEE-6501-2651-2F5F-E98014AF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strong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08E0B-B1B6-09A1-95C0-4DF455BC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 os Textos em Negrito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7DFB11-B30D-22CF-2AC5-0430A4AA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2" y="3581782"/>
            <a:ext cx="11892156" cy="9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846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BA47C-6A8D-1BF0-9BFE-5C0D5646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Tag</a:t>
            </a:r>
            <a:r>
              <a:rPr lang="pt-BR" dirty="0"/>
              <a:t> em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E534A-43A8-97DD-3BF7-8849F2B7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dedicada a exibir um texto em itálico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D53E17-C84E-7CDD-677A-1CB9F20F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91" y="3785525"/>
            <a:ext cx="8312217" cy="23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552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E710B-4348-8C8A-5862-257AC7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4546F-CBC8-F240-B51E-A00C5610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já é bastante autoexplicativo, o objetivo é mostrar na Interface um trecho de código: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84A7DA-3F9E-DC96-CB1B-D8E7C763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3855063"/>
            <a:ext cx="10718306" cy="18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119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3E368-6EC9-35C2-3B8E-083A5E73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small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B6C38-DBEC-786A-913F-7C2BB8D9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small</a:t>
            </a:r>
            <a:r>
              <a:rPr lang="pt-BR" dirty="0"/>
              <a:t> possui por objetivo mostrar pequenos elementos dentro de uma interface.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B26BA1-D857-3A8A-3440-5092BEE2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4" y="4030587"/>
            <a:ext cx="11757971" cy="20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268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60AE-67F8-C1F1-CB06-D718D4EF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abbr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FFE95-ABE4-325B-2C47-D4D44829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especialmente para abreviações no seu Texto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03D77C-1AF8-2736-CD20-534B19E2C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58" y="3600165"/>
            <a:ext cx="6213683" cy="19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22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F3A7-F8DB-55BD-ACFB-272DD8FE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Address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E18A6-B497-9594-A02C-D41E49D4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address</a:t>
            </a:r>
            <a:r>
              <a:rPr lang="pt-BR" dirty="0"/>
              <a:t> indica um endereço (em itálico) em sua página Web.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D294AE-B0D3-C00A-610A-6D44B5FF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42" y="3121829"/>
            <a:ext cx="6762916" cy="29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078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93C9B-EAFC-F139-182F-57A2826B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78F1B-D34E-4508-C3CE-9273C53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dos textos propriamente ditos, nós também podemos utilizar Listas no HTML, elas podem ser ordenadas, não ordenadas e detalhadas</a:t>
            </a:r>
          </a:p>
        </p:txBody>
      </p:sp>
    </p:spTree>
    <p:extLst>
      <p:ext uri="{BB962C8B-B14F-4D97-AF65-F5344CB8AC3E}">
        <p14:creationId xmlns:p14="http://schemas.microsoft.com/office/powerpoint/2010/main" val="15271640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C5086-9189-8933-C821-03B44EBC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Ordenadas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4B8C1-F53F-332E-737C-64CF605B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Sabem esses números que ficam geralmente ao lado de um texto no meu slide?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Então, essa é uma representação visual das listas ordenadas no HTML.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898EDC-3A66-2972-EB2D-71BA2FBF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2" y="4537463"/>
            <a:ext cx="240063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163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EA4FFD-C92A-495A-60DD-677E1A21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/>
              <a:t>Listas Não Ordenadas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8F1AF-9584-F951-DE50-AD7F06A32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 dirty="0"/>
              <a:t>E quanto às listas não ordenadas?</a:t>
            </a:r>
          </a:p>
          <a:p>
            <a:r>
              <a:rPr lang="pt-BR" sz="1700" dirty="0"/>
              <a:t>Dê uma olhadinha no meu slide, percebeu algo diferente?</a:t>
            </a: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1CAD522A-101C-2CD8-061F-FA5B1425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59293"/>
            <a:ext cx="6922008" cy="48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609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A3351-FB95-9E29-C09C-AD5CF74D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quanto às Listas Detalhadas?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E5BA-A28A-DF23-7306-211768F0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Empresa A</a:t>
            </a:r>
          </a:p>
          <a:p>
            <a:pPr marL="0" indent="0">
              <a:buNone/>
            </a:pPr>
            <a:r>
              <a:rPr lang="pt-BR" dirty="0"/>
              <a:t>Eu trabalhei durante ... Anos como desenvolvedor na Empresa A.</a:t>
            </a:r>
          </a:p>
          <a:p>
            <a:pPr marL="0" indent="0">
              <a:buNone/>
            </a:pPr>
            <a:r>
              <a:rPr lang="pt-BR" b="1" dirty="0"/>
              <a:t>Empresa B</a:t>
            </a:r>
          </a:p>
          <a:p>
            <a:pPr marL="0" indent="0">
              <a:buNone/>
            </a:pPr>
            <a:r>
              <a:rPr lang="pt-BR" dirty="0"/>
              <a:t>Trabalhei durante ... Meses na Empresa B</a:t>
            </a:r>
          </a:p>
        </p:txBody>
      </p:sp>
    </p:spTree>
    <p:extLst>
      <p:ext uri="{BB962C8B-B14F-4D97-AF65-F5344CB8AC3E}">
        <p14:creationId xmlns:p14="http://schemas.microsoft.com/office/powerpoint/2010/main" val="106359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45D93-A21C-4DEF-EF04-D55B2949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NCP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285CA-B177-FCED-C319-6C644D9C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protocolo NCP ainda tinha alguns problemas. Duas máquinas não poderiam conversar ao mesmo tempo por exemplo.</a:t>
            </a:r>
          </a:p>
        </p:txBody>
      </p:sp>
    </p:spTree>
    <p:extLst>
      <p:ext uri="{BB962C8B-B14F-4D97-AF65-F5344CB8AC3E}">
        <p14:creationId xmlns:p14="http://schemas.microsoft.com/office/powerpoint/2010/main" val="26803289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A5DE0-A935-3AE4-8318-916E1F0D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Visual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4D3726-C177-FD9F-BCEF-5440BB001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712" y="3377274"/>
            <a:ext cx="8516539" cy="1895740"/>
          </a:xfrm>
        </p:spPr>
      </p:pic>
    </p:spTree>
    <p:extLst>
      <p:ext uri="{BB962C8B-B14F-4D97-AF65-F5344CB8AC3E}">
        <p14:creationId xmlns:p14="http://schemas.microsoft.com/office/powerpoint/2010/main" val="13316223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F1E8-2D05-8EEE-E483-9F64D71E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F392E-5C55-54E3-39B9-D4D1CF62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Tente recriar o currículo utilizando as </a:t>
            </a:r>
            <a:r>
              <a:rPr lang="pt-BR" dirty="0" err="1"/>
              <a:t>tags</a:t>
            </a:r>
            <a:r>
              <a:rPr lang="pt-BR" dirty="0"/>
              <a:t> informadas a ti por mim nessa aula. Volte o vídeo e veja os capítulos e encontre a </a:t>
            </a:r>
            <a:r>
              <a:rPr lang="pt-BR" dirty="0" err="1"/>
              <a:t>tag</a:t>
            </a:r>
            <a:r>
              <a:rPr lang="pt-BR" dirty="0"/>
              <a:t> correta para cada elemento da tela. </a:t>
            </a:r>
          </a:p>
        </p:txBody>
      </p:sp>
    </p:spTree>
    <p:extLst>
      <p:ext uri="{BB962C8B-B14F-4D97-AF65-F5344CB8AC3E}">
        <p14:creationId xmlns:p14="http://schemas.microsoft.com/office/powerpoint/2010/main" val="36050669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32D2651-2063-E849-A852-33096C67B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3A2EB15-8DFE-16BC-CAF2-9AFFC71E0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8 – </a:t>
            </a:r>
            <a:r>
              <a:rPr lang="en-US" sz="4800" dirty="0" err="1"/>
              <a:t>Parâmetros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9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A68B2-AF95-E223-6453-A640267FF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086A11-67D3-F683-BE36-9D6AB167E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Parâmetro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Característica</a:t>
            </a:r>
          </a:p>
          <a:p>
            <a:r>
              <a:rPr lang="pt-BR" dirty="0"/>
              <a:t>Centro </a:t>
            </a:r>
            <a:r>
              <a:rPr lang="pt-BR" dirty="0">
                <a:sym typeface="Wingdings" panose="05000000000000000000" pitchFamily="2" charset="2"/>
              </a:rPr>
              <a:t> Conteúdo</a:t>
            </a:r>
          </a:p>
          <a:p>
            <a:r>
              <a:rPr lang="pt-BR" dirty="0">
                <a:sym typeface="Wingdings" panose="05000000000000000000" pitchFamily="2" charset="2"/>
              </a:rPr>
              <a:t>Exemplo: </a:t>
            </a:r>
            <a:r>
              <a:rPr lang="pt-BR" dirty="0" err="1">
                <a:sym typeface="Wingdings" panose="05000000000000000000" pitchFamily="2" charset="2"/>
              </a:rPr>
              <a:t>Tag</a:t>
            </a:r>
            <a:r>
              <a:rPr lang="pt-BR" dirty="0">
                <a:sym typeface="Wingdings" panose="05000000000000000000" pitchFamily="2" charset="2"/>
              </a:rPr>
              <a:t> </a:t>
            </a:r>
            <a:r>
              <a:rPr lang="pt-BR" dirty="0" err="1">
                <a:sym typeface="Wingdings" panose="05000000000000000000" pitchFamily="2" charset="2"/>
              </a:rPr>
              <a:t>abbr</a:t>
            </a:r>
            <a:r>
              <a:rPr lang="pt-BR" dirty="0">
                <a:sym typeface="Wingdings" panose="05000000000000000000" pitchFamily="2" charset="2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94A6DCB-5131-A437-B6BE-43006515D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430" y="4325112"/>
            <a:ext cx="8125140" cy="99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2479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2A3B-4A20-E5C7-3055-0BC4B830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Imagine Uma </a:t>
            </a:r>
            <a:r>
              <a:rPr lang="pt-BR" dirty="0" err="1"/>
              <a:t>Tag</a:t>
            </a:r>
            <a:r>
              <a:rPr lang="pt-BR" dirty="0"/>
              <a:t> Assim: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AA29364-05BD-7867-1BFF-2D051B5DA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694" y="2553419"/>
            <a:ext cx="11900612" cy="3347049"/>
          </a:xfrm>
        </p:spPr>
      </p:pic>
    </p:spTree>
    <p:extLst>
      <p:ext uri="{BB962C8B-B14F-4D97-AF65-F5344CB8AC3E}">
        <p14:creationId xmlns:p14="http://schemas.microsoft.com/office/powerpoint/2010/main" val="29053567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6A0C3-83E9-62CD-B587-B46E9AB0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 Assim: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D2A8B03-66AE-31D0-B13A-86FE06626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19" y="2708694"/>
            <a:ext cx="11745727" cy="3174521"/>
          </a:xfrm>
        </p:spPr>
      </p:pic>
    </p:spTree>
    <p:extLst>
      <p:ext uri="{BB962C8B-B14F-4D97-AF65-F5344CB8AC3E}">
        <p14:creationId xmlns:p14="http://schemas.microsoft.com/office/powerpoint/2010/main" val="362468604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BFD08-2C42-D87B-55E6-77C0ACD9E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dos 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76603-FE81-23F9-9DDB-093B23A9A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Cada Caractere possui diversos parâmetros, dentre eles: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Tamanho da Fonte;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Está em Negrito ou Não;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Cor da Fonte</a:t>
            </a:r>
          </a:p>
        </p:txBody>
      </p:sp>
    </p:spTree>
    <p:extLst>
      <p:ext uri="{BB962C8B-B14F-4D97-AF65-F5344CB8AC3E}">
        <p14:creationId xmlns:p14="http://schemas.microsoft.com/office/powerpoint/2010/main" val="288174605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4D269-D3D9-DA4B-F739-50ED474D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Parâmetros nas Linguagens de Marcação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29C79-1813-8C88-97DF-947A7397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parâmetros vieram como uma forma de demonstrar as características do texto. </a:t>
            </a:r>
          </a:p>
        </p:txBody>
      </p:sp>
    </p:spTree>
    <p:extLst>
      <p:ext uri="{BB962C8B-B14F-4D97-AF65-F5344CB8AC3E}">
        <p14:creationId xmlns:p14="http://schemas.microsoft.com/office/powerpoint/2010/main" val="97987675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5640C-46A5-1339-03CE-E2ED5CB9F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F56F73-2267-76C9-C4FB-DBC27373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Pesquise sobre como parâmetros eram representados em linguagens antigas, como </a:t>
            </a:r>
            <a:r>
              <a:rPr lang="pt-BR" dirty="0" err="1"/>
              <a:t>Runoff</a:t>
            </a:r>
            <a:r>
              <a:rPr lang="pt-BR" dirty="0"/>
              <a:t>, GML e SGML. </a:t>
            </a:r>
          </a:p>
          <a:p>
            <a:r>
              <a:rPr lang="pt-BR" dirty="0"/>
              <a:t>Peça ao ChatGPT que ele te ajude com boas fontes de pesquisa.</a:t>
            </a:r>
          </a:p>
        </p:txBody>
      </p:sp>
    </p:spTree>
    <p:extLst>
      <p:ext uri="{BB962C8B-B14F-4D97-AF65-F5344CB8AC3E}">
        <p14:creationId xmlns:p14="http://schemas.microsoft.com/office/powerpoint/2010/main" val="423564868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1E28B087-AB71-4CD1-BFEB-73C46EF2B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42329FC-44F9-56A1-6A61-8C71FAB4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9 – Imagens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1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C8A46-09F3-A43A-209C-E66D179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4E1E-4091-8FA2-41F2-97BEC42B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isso, surgiu o protocolo TCP/IP, justamente para corrigir esse erro. </a:t>
            </a:r>
          </a:p>
          <a:p>
            <a:r>
              <a:rPr lang="pt-BR" dirty="0"/>
              <a:t>O protocolo TCP/IP ajudou a dar um “nome” para o computador;</a:t>
            </a:r>
          </a:p>
        </p:txBody>
      </p:sp>
    </p:spTree>
    <p:extLst>
      <p:ext uri="{BB962C8B-B14F-4D97-AF65-F5344CB8AC3E}">
        <p14:creationId xmlns:p14="http://schemas.microsoft.com/office/powerpoint/2010/main" val="361658266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76EC5D-6EA7-BA7E-3CFC-A538DE68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2968AAA-808D-2FA2-C394-690CA09FA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C747D-6E96-ECE6-2FD1-409CEB313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DC34C2-ED2E-CF77-BB8C-D5441D3D9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899776B-5E15-F4D1-9825-EC1041A84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EC88628-CE7F-9AB3-23D0-4EF7D59FE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B0AA3E9-507A-EEF3-10BA-9C4EE894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9.1 – </a:t>
            </a:r>
            <a:r>
              <a:rPr lang="en-US" sz="4800" dirty="0" err="1"/>
              <a:t>Redimensionamento</a:t>
            </a:r>
            <a:r>
              <a:rPr lang="en-US" sz="4800" dirty="0"/>
              <a:t> de </a:t>
            </a:r>
            <a:r>
              <a:rPr lang="en-US" sz="4800" dirty="0" err="1"/>
              <a:t>Imagem</a:t>
            </a: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D26E6E-AA1E-F43A-5854-93A2366BC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F80D57-C3BE-61FB-A794-185BA40EA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80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66CE-BBA6-3AFF-A6BF-3B45A97C7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Imagens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7B9E-4DFE-A11D-AF65-6C0954E2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Imagens são importantes para deixar seu site bonito!</a:t>
            </a:r>
          </a:p>
        </p:txBody>
      </p:sp>
    </p:spTree>
    <p:extLst>
      <p:ext uri="{BB962C8B-B14F-4D97-AF65-F5344CB8AC3E}">
        <p14:creationId xmlns:p14="http://schemas.microsoft.com/office/powerpoint/2010/main" val="255491755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08A0B-1255-A4BB-A4D3-64AF48FA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Redimensionar Imagens?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7EA9D-58D3-18D3-1C2E-8CC58EB7E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Pense no Ponto de Vista do Armazenamento</a:t>
            </a:r>
          </a:p>
          <a:p>
            <a:r>
              <a:rPr lang="pt-BR" dirty="0"/>
              <a:t>Gasto de Dados e Tudo Mais</a:t>
            </a:r>
          </a:p>
          <a:p>
            <a:r>
              <a:rPr lang="pt-BR" dirty="0"/>
              <a:t>Uma Imagem de 2MB </a:t>
            </a:r>
            <a:r>
              <a:rPr lang="pt-BR" dirty="0">
                <a:sym typeface="Wingdings" panose="05000000000000000000" pitchFamily="2" charset="2"/>
              </a:rPr>
              <a:t> 100KB – Economia de 95%.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16062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4BB597-DDDB-51E2-4C22-E0EC796C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como faremos isso?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24A432-394C-6F82-0F51-421CC4C7C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Instale o GIMP!</a:t>
            </a:r>
          </a:p>
        </p:txBody>
      </p:sp>
    </p:spTree>
    <p:extLst>
      <p:ext uri="{BB962C8B-B14F-4D97-AF65-F5344CB8AC3E}">
        <p14:creationId xmlns:p14="http://schemas.microsoft.com/office/powerpoint/2010/main" val="169322628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C5E7D-5CD2-F929-E56C-A377CA9AD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6F775C-473A-2E46-7E55-FE13D7FC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Redimensionar a Imagem em Outras Resoluções, como 300 x 400 </a:t>
            </a:r>
            <a:r>
              <a:rPr lang="pt-BR" dirty="0" err="1"/>
              <a:t>px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77792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5FA491A-A6D9-F76B-E70C-D17D08A660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A8D3D92-72D5-62FF-C614-78F18B8F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Aula 9.2 – </a:t>
            </a:r>
            <a:r>
              <a:rPr lang="en-US" sz="5400" dirty="0" err="1"/>
              <a:t>Inserindo</a:t>
            </a:r>
            <a:r>
              <a:rPr lang="en-US" sz="5400" dirty="0"/>
              <a:t> Imagens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87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32F30-83DE-43AB-7435-E68D705A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Utilizamos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img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DF86B6-A82A-6005-6B84-7A09D7DEF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231" y="3243532"/>
            <a:ext cx="7954019" cy="1334059"/>
          </a:xfrm>
        </p:spPr>
      </p:pic>
    </p:spTree>
    <p:extLst>
      <p:ext uri="{BB962C8B-B14F-4D97-AF65-F5344CB8AC3E}">
        <p14:creationId xmlns:p14="http://schemas.microsoft.com/office/powerpoint/2010/main" val="289401925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DCB44-3A1C-6078-DA8F-F1DF8628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7A2DCB-1BE3-A383-E1D5-5B8A7437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Busque uma foto sua e coloque em sua página Web, a foto deve obrigatoriamente ser sua e possuir um texto alternativo.</a:t>
            </a:r>
          </a:p>
        </p:txBody>
      </p:sp>
    </p:spTree>
    <p:extLst>
      <p:ext uri="{BB962C8B-B14F-4D97-AF65-F5344CB8AC3E}">
        <p14:creationId xmlns:p14="http://schemas.microsoft.com/office/powerpoint/2010/main" val="397939696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21B36CC-1F6E-252A-194D-D5D220B327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39137BD-1A0B-387E-DA2B-10ED1F3E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9.3 – Lazy Loadings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17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4EF36-974D-F02C-6551-F500E0DB6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Usar 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053F95-0983-8F7B-E4EC-CFD8C4CD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vocês sabem, imagens são pesadas! 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Loadings</a:t>
            </a:r>
            <a:r>
              <a:rPr lang="pt-BR" dirty="0"/>
              <a:t> são uma forma de só carregar a imagem quando realmente precisarmos!</a:t>
            </a:r>
          </a:p>
        </p:txBody>
      </p:sp>
    </p:spTree>
    <p:extLst>
      <p:ext uri="{BB962C8B-B14F-4D97-AF65-F5344CB8AC3E}">
        <p14:creationId xmlns:p14="http://schemas.microsoft.com/office/powerpoint/2010/main" val="393531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79B30-78ED-3F4F-7F2F-DD9DB292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Ainda tínhamos alguns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BD222-A2BA-52A6-EA30-99E19FD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como conhecemos hoje, por mais que tenha se tornado popular nas décadas de 70 e 80, não passava de um monte de telas azuis, pretas e verdes. A única coisa que os sites transferiam de fato era texto. Foi aí que surgiram duas invenções que mudaram a Internet.</a:t>
            </a:r>
          </a:p>
        </p:txBody>
      </p:sp>
    </p:spTree>
    <p:extLst>
      <p:ext uri="{BB962C8B-B14F-4D97-AF65-F5344CB8AC3E}">
        <p14:creationId xmlns:p14="http://schemas.microsoft.com/office/powerpoint/2010/main" val="382906122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BFBEA-D286-A940-9429-77EDECB5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3BE15C-2EC6-4AE0-A6C6-2E5EAEB8D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386" y="2639682"/>
            <a:ext cx="8601228" cy="3472948"/>
          </a:xfrm>
        </p:spPr>
      </p:pic>
    </p:spTree>
    <p:extLst>
      <p:ext uri="{BB962C8B-B14F-4D97-AF65-F5344CB8AC3E}">
        <p14:creationId xmlns:p14="http://schemas.microsoft.com/office/powerpoint/2010/main" val="384534747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2807D2-692E-E5E9-B84B-3ED19CE1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716C2-77EA-D1B2-7C47-30083FA3B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Implemente uma outra imagem além da sua foto e coloque 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63592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3" descr="Fundo do vetor de cores vibrantes salpicando">
            <a:extLst>
              <a:ext uri="{FF2B5EF4-FFF2-40B4-BE49-F238E27FC236}">
                <a16:creationId xmlns:a16="http://schemas.microsoft.com/office/drawing/2014/main" id="{C3A0FBC4-A4E8-353B-7F50-51A64639B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6089194-585B-08EC-6ABA-74144855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680615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9.4 – </a:t>
            </a:r>
            <a:r>
              <a:rPr lang="en-US" sz="4800" dirty="0" err="1"/>
              <a:t>Renderizando</a:t>
            </a:r>
            <a:r>
              <a:rPr lang="en-US" sz="4800" dirty="0"/>
              <a:t> </a:t>
            </a:r>
            <a:r>
              <a:rPr lang="en-US" sz="4800" dirty="0" err="1"/>
              <a:t>Diferentes</a:t>
            </a:r>
            <a:r>
              <a:rPr lang="en-US" sz="4800" dirty="0"/>
              <a:t> Imagens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52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B695B-F0AA-BC8E-4C53-80D8DEFE4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Renderizando Diferentes Imagens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7AF9EC-6BEC-A246-9D4D-BFE993FE6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utilizar os elementos figure e Picture </a:t>
            </a:r>
            <a:r>
              <a:rPr lang="pt-BR"/>
              <a:t>para isso!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874837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80D2D-364F-668E-9258-78A9B83B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Renderizando Diferentes Imagens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D189A103-EF6B-CF33-637E-9BD6A9E4A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592" y="2432649"/>
            <a:ext cx="10526857" cy="3554083"/>
          </a:xfrm>
        </p:spPr>
      </p:pic>
    </p:spTree>
    <p:extLst>
      <p:ext uri="{BB962C8B-B14F-4D97-AF65-F5344CB8AC3E}">
        <p14:creationId xmlns:p14="http://schemas.microsoft.com/office/powerpoint/2010/main" val="218156640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B15EE-E8D3-DA68-93FF-5F5E775B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o Elemento Picture?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6CA9B2-7F34-76DF-7593-36DDBB5F4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elemento Picture te proporciona a possibilidade de exibir diferentes elementos de imagem baseado na resolução do seu dispositivo. </a:t>
            </a:r>
          </a:p>
          <a:p>
            <a:r>
              <a:rPr lang="pt-BR" dirty="0"/>
              <a:t>Isso nos dá a possibilidade de mostrarmos uma imagem de 300 pixels para um celular, 400 pixels para um tablet, 600 para um notebook e 1280px para uma TV 4K!</a:t>
            </a:r>
          </a:p>
        </p:txBody>
      </p:sp>
    </p:spTree>
    <p:extLst>
      <p:ext uri="{BB962C8B-B14F-4D97-AF65-F5344CB8AC3E}">
        <p14:creationId xmlns:p14="http://schemas.microsoft.com/office/powerpoint/2010/main" val="177237398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1EFC3-9B8D-3CBC-9F15-8F96C6830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Isso é Tão Bom?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9C95AC2-CAE2-CE61-9DC5-C6235098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Responsividade </a:t>
            </a:r>
            <a:r>
              <a:rPr lang="pt-BR" dirty="0">
                <a:sym typeface="Wingdings" panose="05000000000000000000" pitchFamily="2" charset="2"/>
              </a:rPr>
              <a:t> Seu usuário Final Agradece!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Economia de Dados  Seu bolso agradece!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>
                <a:sym typeface="Wingdings" panose="05000000000000000000" pitchFamily="2" charset="2"/>
              </a:rPr>
              <a:t>A Nossa Aula de Redimensionamento de Imagens Agradece!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48604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17749-20D8-6850-642D-2B590D115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074972-BAEC-776E-5BD0-CF278C52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resolução n qual começamos a pensar em dispositivos móveis é de 768px, especialmente quando se fala para mesas digitalizadoras. A imagem que você redimensionou na aula de </a:t>
            </a:r>
            <a:r>
              <a:rPr lang="pt-BR" dirty="0" err="1"/>
              <a:t>Gimp</a:t>
            </a:r>
            <a:r>
              <a:rPr lang="pt-BR" dirty="0"/>
              <a:t> agora deve ser exibida nas seguintes resoluções: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2500px – Televisões 4K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1200px – Laptops e Notebooks tradicionais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768px – Mesas Digitalizadoras e Tablets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450px – Telefones Celulares.</a:t>
            </a:r>
          </a:p>
        </p:txBody>
      </p:sp>
    </p:spTree>
    <p:extLst>
      <p:ext uri="{BB962C8B-B14F-4D97-AF65-F5344CB8AC3E}">
        <p14:creationId xmlns:p14="http://schemas.microsoft.com/office/powerpoint/2010/main" val="139206937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1621430-3888-ADE9-13A9-44F74078AF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FE4BBA9-96EE-63D7-B7A6-B7E8FB5F5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Aula 10 – </a:t>
            </a:r>
            <a:r>
              <a:rPr lang="en-US" sz="4400" dirty="0" err="1"/>
              <a:t>Vídeos</a:t>
            </a:r>
            <a:r>
              <a:rPr lang="en-US" sz="44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16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50C61-BBFF-9DFC-8BF1-9F6E1145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376AC7-07DA-EB0C-D6B0-CDFCD060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já se Perguntou como sites como:</a:t>
            </a:r>
          </a:p>
          <a:p>
            <a:pPr lvl="1"/>
            <a:r>
              <a:rPr lang="pt-BR" dirty="0"/>
              <a:t>YouTube;</a:t>
            </a:r>
          </a:p>
          <a:p>
            <a:pPr lvl="1"/>
            <a:r>
              <a:rPr lang="pt-BR" dirty="0" err="1"/>
              <a:t>Vimeo</a:t>
            </a:r>
            <a:endParaRPr lang="pt-BR" dirty="0"/>
          </a:p>
          <a:p>
            <a:pPr lvl="1"/>
            <a:r>
              <a:rPr lang="pt-BR" dirty="0"/>
              <a:t>E até mesmo sites de conteúdo adulto existem?</a:t>
            </a:r>
          </a:p>
          <a:p>
            <a:r>
              <a:rPr lang="pt-BR" dirty="0"/>
              <a:t>A Resposta são os vídeos no HTML!</a:t>
            </a:r>
          </a:p>
        </p:txBody>
      </p:sp>
    </p:spTree>
    <p:extLst>
      <p:ext uri="{BB962C8B-B14F-4D97-AF65-F5344CB8AC3E}">
        <p14:creationId xmlns:p14="http://schemas.microsoft.com/office/powerpoint/2010/main" val="3897221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6CB5-68F3-1D08-FA91-590FCF5D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HTTP 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0067A-6FF2-12E6-32F2-36D076A1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antes apenas texto era transferido via Internet, hoje em dia, mídias como imagens, o vídeo que você está assistindo no YouTube e todas essas cores belas são possíveis graças ao HTML e ao protocolo HTTP.</a:t>
            </a:r>
          </a:p>
        </p:txBody>
      </p:sp>
    </p:spTree>
    <p:extLst>
      <p:ext uri="{BB962C8B-B14F-4D97-AF65-F5344CB8AC3E}">
        <p14:creationId xmlns:p14="http://schemas.microsoft.com/office/powerpoint/2010/main" val="147035241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54210-66CB-BAA0-B222-564B8D83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video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8B298AD-8ED8-13CC-A042-797AC8E1F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760" y="2777707"/>
            <a:ext cx="8210432" cy="3103944"/>
          </a:xfrm>
        </p:spPr>
      </p:pic>
    </p:spTree>
    <p:extLst>
      <p:ext uri="{BB962C8B-B14F-4D97-AF65-F5344CB8AC3E}">
        <p14:creationId xmlns:p14="http://schemas.microsoft.com/office/powerpoint/2010/main" val="327389800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61D3E4-26D9-A3DF-8308-F28D4F3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Principais Atributos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646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B53A0D-4E0C-09E0-5BE9-75BB5BD75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800" dirty="0" err="1"/>
              <a:t>Autoplay</a:t>
            </a:r>
            <a:endParaRPr lang="pt-BR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65ED7-0D75-F58B-8672-6BA7229D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dirty="0"/>
              <a:t>Exibe um vídeo automaticamente</a:t>
            </a: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372E2E96-A1AE-0F86-FA4F-95AE19117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982" y="2734056"/>
            <a:ext cx="9170428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61104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1C3DD27-A508-AE23-CD48-D143FCD0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 err="1"/>
              <a:t>Height</a:t>
            </a:r>
            <a:endParaRPr lang="pt-BR" sz="4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8113" y="1405210"/>
            <a:ext cx="146304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15251A0-2811-5602-CDD8-702791D4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Determina o Tamanho em altura do elemento vídeo na página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8EB8C02-CF5F-0192-5588-1FED43D10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168" y="2734056"/>
            <a:ext cx="8998056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3715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8C6C7D1-89F2-E703-0F48-BA84B74BE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/>
              <a:t>Loop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F526AA4-758B-8712-3D77-2E3DE2B0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Ao Final do Vídeo, ele vai iniciar novamente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03B2140-0B8A-14B3-F55B-6906A3798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49" y="2681695"/>
            <a:ext cx="9190902" cy="35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22267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B1E6B15-734B-D6C7-1D5B-DE9B3814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 err="1"/>
              <a:t>Muted</a:t>
            </a: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18E98818-351F-AAC0-D3C8-3EA3ACEA7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Determina se um Vídeo Ficará Mudo Enquanto For Exibido por Sua Página Web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FB2C56D-32FA-DA3F-1AB0-0882D137E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623" y="2401893"/>
            <a:ext cx="9768753" cy="38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1312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BE585F5E-25FF-D4A3-566C-05274D38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/>
              <a:t>Poster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F975FB9-FA5A-5170-97A4-1341B629C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Utilizado para Criar </a:t>
            </a:r>
            <a:r>
              <a:rPr lang="pt-BR" sz="2000" dirty="0" err="1"/>
              <a:t>Thumbnails</a:t>
            </a:r>
            <a:endParaRPr lang="pt-BR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8BDFE55-16FE-450A-BF21-EACEFD983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76" y="2524635"/>
            <a:ext cx="10139247" cy="374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7852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42F67E3-D3A6-AA1C-47A1-446907504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37285" cy="1645920"/>
          </a:xfrm>
        </p:spPr>
        <p:txBody>
          <a:bodyPr>
            <a:normAutofit/>
          </a:bodyPr>
          <a:lstStyle/>
          <a:p>
            <a:r>
              <a:rPr lang="pt-BR" sz="4400" dirty="0" err="1"/>
              <a:t>Preload</a:t>
            </a:r>
            <a:endParaRPr lang="pt-BR" sz="4400" dirty="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F6A8D8C-49B8-4404-145C-0BEDA4CDA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r>
              <a:rPr lang="pt-BR" sz="2000" dirty="0"/>
              <a:t>Semelhante ao </a:t>
            </a:r>
            <a:r>
              <a:rPr lang="pt-BR" sz="2000" dirty="0" err="1"/>
              <a:t>Lazy</a:t>
            </a:r>
            <a:r>
              <a:rPr lang="pt-BR" sz="2000" dirty="0"/>
              <a:t> </a:t>
            </a:r>
            <a:r>
              <a:rPr lang="pt-BR" sz="2000" dirty="0" err="1"/>
              <a:t>Loading</a:t>
            </a:r>
            <a:endParaRPr lang="pt-BR" sz="20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6618544-FD68-B316-F8AD-F786BAD2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638" y="2694095"/>
            <a:ext cx="9530723" cy="357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5082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965216-C55C-8D8D-9025-2B333992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5E749-C47D-FA26-C36C-EF6956DD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Pesquisem um pouco a respeito do flash e sobre como ele influenciou o HTML 5.</a:t>
            </a:r>
          </a:p>
          <a:p>
            <a:r>
              <a:rPr lang="pt-BR" dirty="0"/>
              <a:t>Pesquisem também sobre alguns outros formatos de vídeo, como .mp4, .</a:t>
            </a:r>
            <a:r>
              <a:rPr lang="pt-BR" dirty="0" err="1"/>
              <a:t>ogg</a:t>
            </a:r>
            <a:r>
              <a:rPr lang="pt-BR" dirty="0"/>
              <a:t> e .</a:t>
            </a:r>
            <a:r>
              <a:rPr lang="pt-BR" dirty="0" err="1"/>
              <a:t>webm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8783997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19C687A-134A-8CF7-BBFE-1686402D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5133F3E-5F21-ED7C-8E84-5CC36281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11.1 – </a:t>
            </a:r>
            <a:r>
              <a:rPr lang="en-US" sz="4800" dirty="0" err="1"/>
              <a:t>Formulários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0621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833B3-8254-991C-C277-BBD97621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Espero que vocês tenham gostado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D6935-27C4-2E8E-7F37-282B955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Isso daqui foi um resumo, recomendo que vocês vão atrás para entender mais sobre a história da Internet de forma geral.</a:t>
            </a:r>
          </a:p>
        </p:txBody>
      </p:sp>
    </p:spTree>
    <p:extLst>
      <p:ext uri="{BB962C8B-B14F-4D97-AF65-F5344CB8AC3E}">
        <p14:creationId xmlns:p14="http://schemas.microsoft.com/office/powerpoint/2010/main" val="32450389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D6B97-DF7B-7CEA-375F-854ABB6F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Lembra da Aula de Entrada de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D42CF7-D609-C962-151C-B4BEB80E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Aplique ela no Contexto agora!</a:t>
            </a:r>
          </a:p>
          <a:p>
            <a:r>
              <a:rPr lang="pt-BR" dirty="0"/>
              <a:t>É exatamente para isso que servem os formulários!</a:t>
            </a:r>
          </a:p>
        </p:txBody>
      </p:sp>
    </p:spTree>
    <p:extLst>
      <p:ext uri="{BB962C8B-B14F-4D97-AF65-F5344CB8AC3E}">
        <p14:creationId xmlns:p14="http://schemas.microsoft.com/office/powerpoint/2010/main" val="286677025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189171-3865-F0B0-127C-E7639469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Importância da Entrada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BB7790-ED32-DA7A-83DD-E1AB4F8C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não seria a mesma coisa sem os formulários</a:t>
            </a:r>
          </a:p>
          <a:p>
            <a:pPr lvl="1"/>
            <a:r>
              <a:rPr lang="pt-BR" dirty="0"/>
              <a:t>Redes Sociais;</a:t>
            </a:r>
          </a:p>
          <a:p>
            <a:pPr lvl="1"/>
            <a:r>
              <a:rPr lang="pt-BR" dirty="0"/>
              <a:t>ChatGPT;</a:t>
            </a:r>
          </a:p>
          <a:p>
            <a:pPr lvl="1"/>
            <a:r>
              <a:rPr lang="pt-BR" dirty="0"/>
              <a:t>Sistemas do Governo;</a:t>
            </a:r>
          </a:p>
          <a:p>
            <a:pPr lvl="1"/>
            <a:r>
              <a:rPr lang="pt-BR" dirty="0"/>
              <a:t>Ou qualquer outro sistema moderno utilizam a entrada de dados.</a:t>
            </a:r>
          </a:p>
        </p:txBody>
      </p:sp>
    </p:spTree>
    <p:extLst>
      <p:ext uri="{BB962C8B-B14F-4D97-AF65-F5344CB8AC3E}">
        <p14:creationId xmlns:p14="http://schemas.microsoft.com/office/powerpoint/2010/main" val="106896328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7C8F1-5E46-F767-EE9C-B205FA10F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form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02135F-C1C8-63E3-D0DA-1E5443E94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isso por meio da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form</a:t>
            </a:r>
            <a:r>
              <a:rPr lang="pt-BR" dirty="0"/>
              <a:t>! Responsável pela transferência de dados. </a:t>
            </a:r>
          </a:p>
        </p:txBody>
      </p:sp>
    </p:spTree>
    <p:extLst>
      <p:ext uri="{BB962C8B-B14F-4D97-AF65-F5344CB8AC3E}">
        <p14:creationId xmlns:p14="http://schemas.microsoft.com/office/powerpoint/2010/main" val="293970517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E57CE-0A8B-4F7D-47D1-B03C5D5A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Form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9F99A6E-6C01-CC9C-3EBC-B85631983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81" y="2415396"/>
            <a:ext cx="11406175" cy="3743864"/>
          </a:xfrm>
        </p:spPr>
      </p:pic>
    </p:spTree>
    <p:extLst>
      <p:ext uri="{BB962C8B-B14F-4D97-AF65-F5344CB8AC3E}">
        <p14:creationId xmlns:p14="http://schemas.microsoft.com/office/powerpoint/2010/main" val="389629382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57FAC-6BE1-8F78-D37E-15E7975B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C8FCDB-D1DB-FA77-158D-4E13EA74E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Pesquise sobre métodos HTTP e sobre formas de você lidar com esses formulários no HTML. </a:t>
            </a:r>
          </a:p>
        </p:txBody>
      </p:sp>
    </p:spTree>
    <p:extLst>
      <p:ext uri="{BB962C8B-B14F-4D97-AF65-F5344CB8AC3E}">
        <p14:creationId xmlns:p14="http://schemas.microsoft.com/office/powerpoint/2010/main" val="265080201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088476C5-21AE-2EA0-2DCF-E80A727A51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45D98F7-F9E8-C2B8-31CD-2628396F9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11.2 – Inputs no HTML – </a:t>
            </a:r>
            <a:r>
              <a:rPr lang="en-US" sz="4800" dirty="0" err="1"/>
              <a:t>Parte</a:t>
            </a:r>
            <a:r>
              <a:rPr lang="en-US" sz="4800" dirty="0"/>
              <a:t>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74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C69C3-2DF0-B00C-20A2-B8B92EF0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Input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7DB3D2-E77E-D10B-F908-F24AE1EE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input é a forma de fazer a entrada de dados no contexto da Web. </a:t>
            </a:r>
          </a:p>
          <a:p>
            <a:r>
              <a:rPr lang="pt-BR" dirty="0"/>
              <a:t>Na aula de hoje, mostrarei para vocês alguns </a:t>
            </a:r>
            <a:r>
              <a:rPr lang="pt-BR" dirty="0" err="1"/>
              <a:t>types</a:t>
            </a:r>
            <a:r>
              <a:rPr lang="pt-BR" dirty="0"/>
              <a:t> de cada input, especialmente de caracteres e de números. Vamos juntos?</a:t>
            </a:r>
          </a:p>
        </p:txBody>
      </p:sp>
    </p:spTree>
    <p:extLst>
      <p:ext uri="{BB962C8B-B14F-4D97-AF65-F5344CB8AC3E}">
        <p14:creationId xmlns:p14="http://schemas.microsoft.com/office/powerpoint/2010/main" val="186439715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6C873-D51F-C8E6-CF21-BF9D7441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Caracteres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F7DA1CC8-0256-71BF-8DC9-591391D3AA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881603"/>
              </p:ext>
            </p:extLst>
          </p:nvPr>
        </p:nvGraphicFramePr>
        <p:xfrm>
          <a:off x="1116013" y="2478088"/>
          <a:ext cx="1016793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34221">
                  <a:extLst>
                    <a:ext uri="{9D8B030D-6E8A-4147-A177-3AD203B41FA5}">
                      <a16:colId xmlns:a16="http://schemas.microsoft.com/office/drawing/2014/main" val="2173140494"/>
                    </a:ext>
                  </a:extLst>
                </a:gridCol>
                <a:gridCol w="8333715">
                  <a:extLst>
                    <a:ext uri="{9D8B030D-6E8A-4147-A177-3AD203B41FA5}">
                      <a16:colId xmlns:a16="http://schemas.microsoft.com/office/drawing/2014/main" val="2773593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3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 padrão, voltado para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strings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normais.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0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senhas, os caracteres permanecem ocultos.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9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campos de e-mail e inclusive exige um arroba 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44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permitir que os usuários façam buscas em sua página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5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dados de Telefones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452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Recebe URLs.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63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8831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442F7-46A9-9D46-ECB0-93EE082F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Validações de Caracteres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96E32C28-A37D-8912-591D-546554200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6445383"/>
              </p:ext>
            </p:extLst>
          </p:nvPr>
        </p:nvGraphicFramePr>
        <p:xfrm>
          <a:off x="1115760" y="2501900"/>
          <a:ext cx="1016793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9715">
                  <a:extLst>
                    <a:ext uri="{9D8B030D-6E8A-4147-A177-3AD203B41FA5}">
                      <a16:colId xmlns:a16="http://schemas.microsoft.com/office/drawing/2014/main" val="3245182891"/>
                    </a:ext>
                  </a:extLst>
                </a:gridCol>
                <a:gridCol w="8368221">
                  <a:extLst>
                    <a:ext uri="{9D8B030D-6E8A-4147-A177-3AD203B41FA5}">
                      <a16:colId xmlns:a16="http://schemas.microsoft.com/office/drawing/2014/main" val="1329290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83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required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Mostra que o preenchimento do input é obrigatório.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53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maxlength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 o tamanho máximo de caracteres no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2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placeholder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Coloca um texto simples enquanto seu input estiver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443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Insere um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Regex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diretamente no 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960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83395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B50CC0C1-DAB5-BA49-560E-1F1B83069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F70C69A-0CDC-E0DB-FAF7-F81DA7E7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11.3 – Inputs no HTML – </a:t>
            </a:r>
            <a:r>
              <a:rPr lang="en-US" sz="4800" dirty="0" err="1"/>
              <a:t>Parte</a:t>
            </a:r>
            <a:r>
              <a:rPr lang="en-US" sz="4800" dirty="0"/>
              <a:t>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63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E3A1DA9-0CF9-4906-84D3-54C787C55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A9AFDD-F37E-A997-A7EA-E6AE4D6C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2 – Como a Internet </a:t>
            </a:r>
            <a:r>
              <a:rPr lang="en-US" sz="4800" dirty="0" err="1"/>
              <a:t>Funciona</a:t>
            </a:r>
            <a:endParaRPr lang="en-US" sz="4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18B5B-0D43-867E-8087-57ABFFBB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Números e Datas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A05D2CA-581E-2C8B-3C1D-8A80A7D5F8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9205501"/>
              </p:ext>
            </p:extLst>
          </p:nvPr>
        </p:nvGraphicFramePr>
        <p:xfrm>
          <a:off x="1116013" y="2478088"/>
          <a:ext cx="1016793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6968">
                  <a:extLst>
                    <a:ext uri="{9D8B030D-6E8A-4147-A177-3AD203B41FA5}">
                      <a16:colId xmlns:a16="http://schemas.microsoft.com/office/drawing/2014/main" val="3030350153"/>
                    </a:ext>
                  </a:extLst>
                </a:gridCol>
                <a:gridCol w="8350968">
                  <a:extLst>
                    <a:ext uri="{9D8B030D-6E8A-4147-A177-3AD203B41FA5}">
                      <a16:colId xmlns:a16="http://schemas.microsoft.com/office/drawing/2014/main" val="3398343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20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 simples começando a partir do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02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Muito semelhante ao tipo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utilizando min e </a:t>
                      </a: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mas é deslizante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69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campos de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715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Voltado para campos de hora.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8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Possibilita ao usuário selecionar uma data e uma hora.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71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Possibilita ao usuário escolher um mês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70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03895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ACE9-A8B5-5586-966F-FD00C078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Validações de Números e Datas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E71753AB-539A-6DEA-105C-266F955C9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75750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1255">
                  <a:extLst>
                    <a:ext uri="{9D8B030D-6E8A-4147-A177-3AD203B41FA5}">
                      <a16:colId xmlns:a16="http://schemas.microsoft.com/office/drawing/2014/main" val="563399824"/>
                    </a:ext>
                  </a:extLst>
                </a:gridCol>
                <a:gridCol w="8126681">
                  <a:extLst>
                    <a:ext uri="{9D8B030D-6E8A-4147-A177-3AD203B41FA5}">
                      <a16:colId xmlns:a16="http://schemas.microsoft.com/office/drawing/2014/main" val="191361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2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 o valor mínimo que deve ser exibido no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338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  <a:endParaRPr lang="pt-B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 o valor máximo que deve ser exibido no input.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03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É importante para determinar intervalos de valores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246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2143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C58F2-2DE9-52E3-5897-D7E47955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01553C-59A3-53E1-E8EE-4C179E484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Implemente uma espécie de quiz que possibilite ao usuário responder pelo menos 5 desses tipos de inputs, por exemplo: você pode utilizar a idade utilizando o tipo </a:t>
            </a:r>
            <a:r>
              <a:rPr lang="pt-BR" dirty="0" err="1"/>
              <a:t>number</a:t>
            </a:r>
            <a:r>
              <a:rPr lang="pt-BR" dirty="0"/>
              <a:t> ou o range</a:t>
            </a:r>
          </a:p>
        </p:txBody>
      </p:sp>
    </p:spTree>
    <p:extLst>
      <p:ext uri="{BB962C8B-B14F-4D97-AF65-F5344CB8AC3E}">
        <p14:creationId xmlns:p14="http://schemas.microsoft.com/office/powerpoint/2010/main" val="187355122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5869BC85-A007-C28B-C562-8C67D10E2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29BF76D-82F3-68F2-C44C-B634896ED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11.4 – Inputs no HTML – </a:t>
            </a:r>
            <a:r>
              <a:rPr lang="en-US" sz="4800" dirty="0" err="1"/>
              <a:t>Parte</a:t>
            </a:r>
            <a:r>
              <a:rPr lang="en-US" sz="4800" dirty="0"/>
              <a:t>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83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D71BE-20BE-FAED-EEBF-CF1E4C61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Checkboxes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D4CBAB-AF02-65C2-B977-527E91A1B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Certamente, quando falamos de valores de </a:t>
            </a:r>
            <a:r>
              <a:rPr lang="pt-BR" dirty="0" err="1"/>
              <a:t>string</a:t>
            </a:r>
            <a:r>
              <a:rPr lang="pt-BR" dirty="0"/>
              <a:t> e valores numéricos você certamente lembrou-se de valores booleanos correto? Ou até mesmo de valores, mais simples, como feminino e masculino? É exatamente por isso que temos os </a:t>
            </a:r>
            <a:r>
              <a:rPr lang="pt-BR" dirty="0" err="1"/>
              <a:t>Checkboxes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dirty="0" err="1"/>
              <a:t>checkboxes</a:t>
            </a:r>
            <a:r>
              <a:rPr lang="pt-BR" dirty="0"/>
              <a:t> servem especialmente para mostrarmos valores booleanos dentro da nossa aplicação. </a:t>
            </a:r>
          </a:p>
        </p:txBody>
      </p:sp>
    </p:spTree>
    <p:extLst>
      <p:ext uri="{BB962C8B-B14F-4D97-AF65-F5344CB8AC3E}">
        <p14:creationId xmlns:p14="http://schemas.microsoft.com/office/powerpoint/2010/main" val="279186576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3C686-9C51-9BA3-6153-6D33BECF0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Checkboxes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701337C-95F7-08DC-E7EB-15F30362D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958" y="3372900"/>
            <a:ext cx="10784084" cy="2134921"/>
          </a:xfrm>
        </p:spPr>
      </p:pic>
    </p:spTree>
    <p:extLst>
      <p:ext uri="{BB962C8B-B14F-4D97-AF65-F5344CB8AC3E}">
        <p14:creationId xmlns:p14="http://schemas.microsoft.com/office/powerpoint/2010/main" val="311919151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88413-8C5F-5D2E-CD6D-9FBE7586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Radio </a:t>
            </a:r>
            <a:r>
              <a:rPr lang="pt-BR" dirty="0" err="1"/>
              <a:t>Buttons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913227-6F8F-1B94-1D0E-1F800D32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Certamente, você já ouviu falar sobre inputs que suportam múltiplas opções, correto? É exatamente por isso que nasceram os radio </a:t>
            </a:r>
            <a:r>
              <a:rPr lang="pt-BR" dirty="0" err="1"/>
              <a:t>buttons</a:t>
            </a:r>
            <a:r>
              <a:rPr lang="pt-BR" dirty="0"/>
              <a:t>, nada mais do que botões que suportam múltiplas escolhas. </a:t>
            </a:r>
          </a:p>
          <a:p>
            <a:r>
              <a:rPr lang="pt-BR" dirty="0"/>
              <a:t>Você precisa informar o </a:t>
            </a:r>
            <a:r>
              <a:rPr lang="pt-BR" dirty="0" err="1"/>
              <a:t>name</a:t>
            </a:r>
            <a:r>
              <a:rPr lang="pt-BR" dirty="0"/>
              <a:t> de cada um desses radio </a:t>
            </a:r>
            <a:r>
              <a:rPr lang="pt-BR" dirty="0" err="1"/>
              <a:t>buttons</a:t>
            </a:r>
            <a:r>
              <a:rPr lang="pt-BR" dirty="0"/>
              <a:t> para que eles funcionem corretamente. </a:t>
            </a:r>
          </a:p>
        </p:txBody>
      </p:sp>
    </p:spTree>
    <p:extLst>
      <p:ext uri="{BB962C8B-B14F-4D97-AF65-F5344CB8AC3E}">
        <p14:creationId xmlns:p14="http://schemas.microsoft.com/office/powerpoint/2010/main" val="231877971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9377F-3DF4-26A7-6E73-20215A02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Radio </a:t>
            </a:r>
            <a:r>
              <a:rPr lang="pt-BR" dirty="0" err="1"/>
              <a:t>Buttons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77E447-A10A-8130-8EAE-6AE6EAC2B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976" y="2588390"/>
            <a:ext cx="8032048" cy="3720970"/>
          </a:xfrm>
        </p:spPr>
      </p:pic>
    </p:spTree>
    <p:extLst>
      <p:ext uri="{BB962C8B-B14F-4D97-AF65-F5344CB8AC3E}">
        <p14:creationId xmlns:p14="http://schemas.microsoft.com/office/powerpoint/2010/main" val="159250528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F0752-E9E8-07C4-7821-9F955CF3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DC5756-E93B-3EF5-B51D-C0CBC592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Implemente um Formulário que coleta os campos de nome, e-mail, idade, senha, data de nascimento, sexo e que pergunta se o usuário está de acordo com a política de privacidade. Isso é importante pois você farão múltiplos formulários assim enquanto desenvolvedores. </a:t>
            </a:r>
          </a:p>
        </p:txBody>
      </p:sp>
    </p:spTree>
    <p:extLst>
      <p:ext uri="{BB962C8B-B14F-4D97-AF65-F5344CB8AC3E}">
        <p14:creationId xmlns:p14="http://schemas.microsoft.com/office/powerpoint/2010/main" val="109101834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EAAAC31-0F0D-71AD-75C4-7755E251C0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843D8D1-7BF8-21BA-FEB8-E5833554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11.5 – </a:t>
            </a:r>
            <a:r>
              <a:rPr lang="en-US" sz="4800" dirty="0" err="1"/>
              <a:t>Textarea</a:t>
            </a:r>
            <a:r>
              <a:rPr lang="en-US" sz="4800" dirty="0"/>
              <a:t> e Select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90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C45CC-D761-4A33-7F4C-AD3E0AE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0CE08-83AF-E5CB-3D7B-5DD097AE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Tudo, temos que entender como o computador funciona.</a:t>
            </a:r>
          </a:p>
        </p:txBody>
      </p:sp>
    </p:spTree>
    <p:extLst>
      <p:ext uri="{BB962C8B-B14F-4D97-AF65-F5344CB8AC3E}">
        <p14:creationId xmlns:p14="http://schemas.microsoft.com/office/powerpoint/2010/main" val="357074444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54D49-07BB-2945-5801-E4A35DFBA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7585B8-9977-9065-0B1A-7586DE16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Radio </a:t>
            </a:r>
            <a:r>
              <a:rPr lang="pt-BR" dirty="0" err="1"/>
              <a:t>Buttons</a:t>
            </a:r>
            <a:r>
              <a:rPr lang="pt-BR" dirty="0"/>
              <a:t> são legais, correto? Agora, temos que levar em questão que o Brasil por exemplo é um país que possui 27 estados, com isso, é uma péssima ideia representarmos cada um deles utilizando Radio </a:t>
            </a:r>
            <a:r>
              <a:rPr lang="pt-BR" dirty="0" err="1"/>
              <a:t>Buttons</a:t>
            </a:r>
            <a:endParaRPr lang="pt-BR" dirty="0"/>
          </a:p>
          <a:p>
            <a:r>
              <a:rPr lang="pt-BR" dirty="0"/>
              <a:t>É exatamente por isso que nós utilizamos os </a:t>
            </a:r>
            <a:r>
              <a:rPr lang="pt-BR" dirty="0" err="1"/>
              <a:t>Selects</a:t>
            </a:r>
            <a:r>
              <a:rPr lang="pt-BR" dirty="0"/>
              <a:t>, eles são uma lista de dados muito mais limpa do que os radio </a:t>
            </a:r>
            <a:r>
              <a:rPr lang="pt-BR" dirty="0" err="1"/>
              <a:t>buttons</a:t>
            </a:r>
            <a:r>
              <a:rPr lang="pt-BR" dirty="0"/>
              <a:t> e possivelmente menos trabalhosa. </a:t>
            </a:r>
          </a:p>
        </p:txBody>
      </p:sp>
    </p:spTree>
    <p:extLst>
      <p:ext uri="{BB962C8B-B14F-4D97-AF65-F5344CB8AC3E}">
        <p14:creationId xmlns:p14="http://schemas.microsoft.com/office/powerpoint/2010/main" val="325394980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900C4-30E2-4934-D86F-A36D45E3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Select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E244DC1-D521-8D13-106D-2D892A3AF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003" y="2467155"/>
            <a:ext cx="10750376" cy="3657600"/>
          </a:xfrm>
        </p:spPr>
      </p:pic>
    </p:spTree>
    <p:extLst>
      <p:ext uri="{BB962C8B-B14F-4D97-AF65-F5344CB8AC3E}">
        <p14:creationId xmlns:p14="http://schemas.microsoft.com/office/powerpoint/2010/main" val="308406184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73907-FAA3-2228-00E3-6028DC16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Textarea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5DC93-0552-8274-EAF6-B53594AD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Certamente você já se questionou o porquê os inputs não dão para pular linhas, correto? É exatamente por isso que existem os </a:t>
            </a:r>
            <a:r>
              <a:rPr lang="pt-BR" dirty="0" err="1"/>
              <a:t>textarea</a:t>
            </a:r>
            <a:r>
              <a:rPr lang="pt-BR" dirty="0"/>
              <a:t>. A função dele é justamente essa: ser um local em que você pode escrever um texto mais elaborado, como uma mensagem ou algo nesse sentido. </a:t>
            </a:r>
          </a:p>
        </p:txBody>
      </p:sp>
    </p:spTree>
    <p:extLst>
      <p:ext uri="{BB962C8B-B14F-4D97-AF65-F5344CB8AC3E}">
        <p14:creationId xmlns:p14="http://schemas.microsoft.com/office/powerpoint/2010/main" val="316622262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DAA4C-CD8E-E346-B197-FD2311665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Textarea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A44217D-6EE9-45C8-AA69-C6BCA3BE44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217" y="2708694"/>
            <a:ext cx="9592549" cy="3084663"/>
          </a:xfrm>
        </p:spPr>
      </p:pic>
    </p:spTree>
    <p:extLst>
      <p:ext uri="{BB962C8B-B14F-4D97-AF65-F5344CB8AC3E}">
        <p14:creationId xmlns:p14="http://schemas.microsoft.com/office/powerpoint/2010/main" val="382132940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4FAF6-AB9F-1932-7E30-B4695289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CBD2C7-7A5D-BEC8-9C36-628A9E845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Nossa lição de casa é um formulário de envio de mensagens, voltado para uma fábrica de automóveis que possui unidades em São Paulo, Lisboa, Londres e Los Angeles. Com isso, você deverá informar a Unidade da fábrica utilizando um </a:t>
            </a:r>
            <a:r>
              <a:rPr lang="pt-BR" dirty="0" err="1"/>
              <a:t>select</a:t>
            </a:r>
            <a:r>
              <a:rPr lang="pt-BR" dirty="0"/>
              <a:t>, seu nome, seu código de cadastro ou Id que é um campo numérico e a mensagem num </a:t>
            </a:r>
            <a:r>
              <a:rPr lang="pt-BR" dirty="0" err="1"/>
              <a:t>textarea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617048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02EDD3D0-2D30-1779-012B-2D0CD3905E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92F31B0-8697-0ED2-482D-04A09F9A4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11.6 – Inputs </a:t>
            </a:r>
            <a:r>
              <a:rPr lang="en-US" sz="4800" dirty="0" err="1"/>
              <a:t>Especiais</a:t>
            </a: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705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05915-AB16-07AF-3715-CE8C9F38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B452F9-3156-848C-4BF8-5E12720FA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dados normais nós também podemos selecionar uma cor de acordo com os nossos inputs, para isso, nós precisamos criar um input do </a:t>
            </a:r>
            <a:r>
              <a:rPr lang="pt-BR" dirty="0" err="1"/>
              <a:t>type</a:t>
            </a:r>
            <a:r>
              <a:rPr lang="pt-BR" dirty="0"/>
              <a:t> color.</a:t>
            </a:r>
          </a:p>
        </p:txBody>
      </p:sp>
    </p:spTree>
    <p:extLst>
      <p:ext uri="{BB962C8B-B14F-4D97-AF65-F5344CB8AC3E}">
        <p14:creationId xmlns:p14="http://schemas.microsoft.com/office/powerpoint/2010/main" val="261619994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BF951-1960-073F-2C0C-93889D85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97D78D7-05CF-9699-E0F3-4E2B6CECA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0992" y="2933816"/>
            <a:ext cx="9270015" cy="2012428"/>
          </a:xfrm>
        </p:spPr>
      </p:pic>
    </p:spTree>
    <p:extLst>
      <p:ext uri="{BB962C8B-B14F-4D97-AF65-F5344CB8AC3E}">
        <p14:creationId xmlns:p14="http://schemas.microsoft.com/office/powerpoint/2010/main" val="317245752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6AE65-2A3D-6825-829F-9EF215A0D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233C96-D837-DCBB-E291-58673FDD5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Também podemos enviar arquivos por meio de inputs</a:t>
            </a:r>
          </a:p>
          <a:p>
            <a:r>
              <a:rPr lang="pt-BR" dirty="0"/>
              <a:t>Como você acha que nós enviamos alguns tipos de arquivos em algumas redes sociais? Especialmente esses de foto de perfil?</a:t>
            </a:r>
          </a:p>
        </p:txBody>
      </p:sp>
    </p:spTree>
    <p:extLst>
      <p:ext uri="{BB962C8B-B14F-4D97-AF65-F5344CB8AC3E}">
        <p14:creationId xmlns:p14="http://schemas.microsoft.com/office/powerpoint/2010/main" val="140527915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05F7FF-4C3A-B344-7FB9-F8C982C2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E44442E-2D59-4A45-0325-32CF04491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392" y="2930275"/>
            <a:ext cx="11305216" cy="1742310"/>
          </a:xfrm>
        </p:spPr>
      </p:pic>
    </p:spTree>
    <p:extLst>
      <p:ext uri="{BB962C8B-B14F-4D97-AF65-F5344CB8AC3E}">
        <p14:creationId xmlns:p14="http://schemas.microsoft.com/office/powerpoint/2010/main" val="2151278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2F9B3-7F80-CD67-2103-8632EEE6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Computador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DE3AD-AF6D-55B9-0948-7F43C21E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computador acima de tudo é um eletrodoméstico, o que significa que ele funciona à base de sinais elétricos. </a:t>
            </a:r>
          </a:p>
          <a:p>
            <a:r>
              <a:rPr lang="pt-BR" dirty="0"/>
              <a:t>Os dados funcionam de forma muito semelhante. Dados são Divididos em um monte de zeros e de uns. </a:t>
            </a:r>
          </a:p>
          <a:p>
            <a:r>
              <a:rPr lang="pt-BR" dirty="0"/>
              <a:t>Cada um desses zeros e uns são um bit, 8 bits formam um byte.</a:t>
            </a:r>
          </a:p>
        </p:txBody>
      </p:sp>
    </p:spTree>
    <p:extLst>
      <p:ext uri="{BB962C8B-B14F-4D97-AF65-F5344CB8AC3E}">
        <p14:creationId xmlns:p14="http://schemas.microsoft.com/office/powerpoint/2010/main" val="369117472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9CD7D8-C2DB-EC41-E6AE-C04844AF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3D536-6B88-2B20-0E6B-EFC9EADEF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é dono de uma rede social disponível para personalização, com isso, o seu objetivo é perguntar para o usuário a cor que ele quer em seu feed de notícias e uma foto de perfil dele. </a:t>
            </a:r>
          </a:p>
        </p:txBody>
      </p:sp>
    </p:spTree>
    <p:extLst>
      <p:ext uri="{BB962C8B-B14F-4D97-AF65-F5344CB8AC3E}">
        <p14:creationId xmlns:p14="http://schemas.microsoft.com/office/powerpoint/2010/main" val="204025824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2C272086-1C2D-C728-096F-A4D3788124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8F1915-7396-8FB9-FE13-AB918D86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11.7 – </a:t>
            </a:r>
            <a:r>
              <a:rPr lang="en-US" sz="4800" dirty="0" err="1"/>
              <a:t>Semântica</a:t>
            </a:r>
            <a:r>
              <a:rPr lang="en-US" sz="4800" dirty="0"/>
              <a:t> de </a:t>
            </a:r>
            <a:r>
              <a:rPr lang="en-US" sz="4800" dirty="0" err="1"/>
              <a:t>Formulários</a:t>
            </a: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0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00C4B-5805-E704-04E7-F783D982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Label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96130E-D64A-24D6-1C82-D8E47ED88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Certamente, você viu nas outras aulas que podemos criar textos diretamente para cada um dos nossos campos de formulário. É exatamente por isso que nós utilizamos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label</a:t>
            </a:r>
            <a:r>
              <a:rPr lang="pt-BR" dirty="0"/>
              <a:t> e não a </a:t>
            </a:r>
            <a:r>
              <a:rPr lang="pt-BR" dirty="0" err="1"/>
              <a:t>tag</a:t>
            </a:r>
            <a:r>
              <a:rPr lang="pt-BR" dirty="0"/>
              <a:t> p: representar para o navegador cada um dos elementos do nosso formulário.</a:t>
            </a:r>
          </a:p>
        </p:txBody>
      </p:sp>
    </p:spTree>
    <p:extLst>
      <p:ext uri="{BB962C8B-B14F-4D97-AF65-F5344CB8AC3E}">
        <p14:creationId xmlns:p14="http://schemas.microsoft.com/office/powerpoint/2010/main" val="72589086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DF446-36A7-A111-9227-C6BC6E8C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Atributo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AB8F41-85BD-06EF-3CAD-5575B462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atributo for indica para qual campo do formulário estamos nos dirigindo, o objetivo é justamente receber o id do campo ao qual estamos nos dirigindo.</a:t>
            </a:r>
          </a:p>
        </p:txBody>
      </p:sp>
    </p:spTree>
    <p:extLst>
      <p:ext uri="{BB962C8B-B14F-4D97-AF65-F5344CB8AC3E}">
        <p14:creationId xmlns:p14="http://schemas.microsoft.com/office/powerpoint/2010/main" val="400178194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52100-B9F5-4C3D-9A78-B4DB66FA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Label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A2E7D1B-BBED-8B27-729C-F582F3140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169" y="3412305"/>
            <a:ext cx="11531661" cy="1717480"/>
          </a:xfrm>
        </p:spPr>
      </p:pic>
    </p:spTree>
    <p:extLst>
      <p:ext uri="{BB962C8B-B14F-4D97-AF65-F5344CB8AC3E}">
        <p14:creationId xmlns:p14="http://schemas.microsoft.com/office/powerpoint/2010/main" val="243251980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E336D-899D-88D0-E4AB-76B09E0FD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Legend e </a:t>
            </a:r>
            <a:r>
              <a:rPr lang="pt-BR" dirty="0" err="1"/>
              <a:t>Fieldset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9917A-E066-0D1E-B341-A626944C7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também pode implementar uma separação semântica entre formulários, por meio disso, nós criamos as </a:t>
            </a:r>
            <a:r>
              <a:rPr lang="pt-BR" dirty="0" err="1"/>
              <a:t>tags</a:t>
            </a:r>
            <a:r>
              <a:rPr lang="pt-BR" dirty="0"/>
              <a:t> </a:t>
            </a:r>
            <a:r>
              <a:rPr lang="pt-BR" dirty="0" err="1"/>
              <a:t>label</a:t>
            </a:r>
            <a:r>
              <a:rPr lang="pt-BR" dirty="0"/>
              <a:t> e </a:t>
            </a:r>
            <a:r>
              <a:rPr lang="pt-BR" dirty="0" err="1"/>
              <a:t>fieldset</a:t>
            </a:r>
            <a:r>
              <a:rPr lang="pt-BR" dirty="0"/>
              <a:t>, indicando diferentes campos de formulário.</a:t>
            </a:r>
          </a:p>
          <a:p>
            <a:r>
              <a:rPr lang="pt-BR" dirty="0"/>
              <a:t>Certamente, você já preencheu algum formulário pedindo dados pessoais, endereço e até mesmo um questionário, certo? É para isso que servem os </a:t>
            </a:r>
            <a:r>
              <a:rPr lang="pt-BR" dirty="0" err="1"/>
              <a:t>fieldsets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536616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71555-229B-D7D5-B248-0895F4A0B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Fieldset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4985FEC-77AB-0AA7-FB90-B7A4A2155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025" y="2536166"/>
            <a:ext cx="7546388" cy="3773194"/>
          </a:xfrm>
        </p:spPr>
      </p:pic>
    </p:spTree>
    <p:extLst>
      <p:ext uri="{BB962C8B-B14F-4D97-AF65-F5344CB8AC3E}">
        <p14:creationId xmlns:p14="http://schemas.microsoft.com/office/powerpoint/2010/main" val="2731575567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A38745-3D02-7EF1-C857-6F2E23BF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pt-BR" sz="3400"/>
              <a:t>Lição de Casa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AA5DC-11FC-C7E3-9A86-484CC720C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pt-BR" sz="1700" dirty="0"/>
              <a:t>Crie um quiz simples sobre HTML e CSS e que contenha informações como o Nome do Usuário e o E-Mail dele em um determinado </a:t>
            </a:r>
            <a:r>
              <a:rPr lang="pt-BR" sz="1700" dirty="0" err="1"/>
              <a:t>Fieldset</a:t>
            </a:r>
            <a:r>
              <a:rPr lang="pt-BR" sz="1700" dirty="0"/>
              <a:t> e o questionário em outro. O objetivo é fortalecer esse pensamento no HTML e CSS.</a:t>
            </a:r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B53D4E69-3CAE-28C0-8168-9F009EE4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996" b="-1"/>
          <a:stretch>
            <a:fillRect/>
          </a:stretch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8787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B6B87FA1-3D2F-E64E-19C4-1120C9A6DE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7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0A2CCE9-813B-F032-B1EC-283AEC19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12.1 – </a:t>
            </a:r>
            <a:r>
              <a:rPr lang="en-US" sz="4800" dirty="0" err="1"/>
              <a:t>Tabelas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02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A951F-22EA-928E-4A26-784F29B7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3C09D0-4CD2-9E34-2DDC-15E6BF018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tabelas são uma ferramenta essencial na organização e estruturação dos seus dados, pense em uma planilha de Excel? Isso é um grande exemplo de tabelas! A questão é que podemos fazer isso inclusive num contexto de páginas Web! </a:t>
            </a:r>
          </a:p>
        </p:txBody>
      </p:sp>
    </p:spTree>
    <p:extLst>
      <p:ext uri="{BB962C8B-B14F-4D97-AF65-F5344CB8AC3E}">
        <p14:creationId xmlns:p14="http://schemas.microsoft.com/office/powerpoint/2010/main" val="3659370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68482-EC48-2EA6-358A-AFCB37AB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Computadores operam na base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35DD0-663F-A464-BBD7-FCC178D1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 ^ 10 = 1024</a:t>
            </a:r>
          </a:p>
          <a:p>
            <a:r>
              <a:rPr lang="pt-BR" dirty="0"/>
              <a:t>1024 Bytes – 1KB</a:t>
            </a:r>
          </a:p>
        </p:txBody>
      </p:sp>
    </p:spTree>
    <p:extLst>
      <p:ext uri="{BB962C8B-B14F-4D97-AF65-F5344CB8AC3E}">
        <p14:creationId xmlns:p14="http://schemas.microsoft.com/office/powerpoint/2010/main" val="63925005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96334-2565-3680-8A9B-7E77258E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</a:t>
            </a:r>
            <a:r>
              <a:rPr lang="pt-BR" dirty="0" err="1"/>
              <a:t>table</a:t>
            </a:r>
            <a:r>
              <a:rPr lang="pt-BR" dirty="0"/>
              <a:t>, </a:t>
            </a:r>
            <a:r>
              <a:rPr lang="pt-BR" dirty="0" err="1"/>
              <a:t>tr</a:t>
            </a:r>
            <a:r>
              <a:rPr lang="pt-BR" dirty="0"/>
              <a:t>, </a:t>
            </a:r>
            <a:r>
              <a:rPr lang="pt-BR" dirty="0" err="1"/>
              <a:t>td</a:t>
            </a:r>
            <a:r>
              <a:rPr lang="pt-BR" dirty="0"/>
              <a:t> e </a:t>
            </a:r>
            <a:r>
              <a:rPr lang="pt-BR" dirty="0" err="1"/>
              <a:t>caption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C461A1-508F-0FBA-3784-C23458E51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organizar a nossa tabela de acordo com cada uma dessas </a:t>
            </a:r>
            <a:r>
              <a:rPr lang="pt-BR" dirty="0" err="1"/>
              <a:t>tags</a:t>
            </a:r>
            <a:r>
              <a:rPr lang="pt-BR" dirty="0"/>
              <a:t>. No HTML, isso nos ajuda a manter a organização da nossa página coerente e sem grandes problemas. </a:t>
            </a:r>
          </a:p>
        </p:txBody>
      </p:sp>
    </p:spTree>
    <p:extLst>
      <p:ext uri="{BB962C8B-B14F-4D97-AF65-F5344CB8AC3E}">
        <p14:creationId xmlns:p14="http://schemas.microsoft.com/office/powerpoint/2010/main" val="58897191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A30172-CC42-167F-D431-15AF0570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Tabelas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0FA2ACE0-2811-6211-723C-DC8B5675F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330" y="625683"/>
            <a:ext cx="363691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370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D94BE-A6EE-5DD4-0471-7978CD30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Títulos nas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996CCE-F958-F8F9-AC33-EC85349E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criar um título para a nossa tabela, utilizando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Caption</a:t>
            </a:r>
            <a:r>
              <a:rPr lang="pt-BR" dirty="0"/>
              <a:t>, ele permanece com destaque em relação a todo o resto da tabela. </a:t>
            </a:r>
          </a:p>
        </p:txBody>
      </p:sp>
    </p:spTree>
    <p:extLst>
      <p:ext uri="{BB962C8B-B14F-4D97-AF65-F5344CB8AC3E}">
        <p14:creationId xmlns:p14="http://schemas.microsoft.com/office/powerpoint/2010/main" val="33642241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D146F5-18F0-BD5A-51EF-15166758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Tag Caption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C452FFED-AEC8-DDC6-0832-0FE0586CE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0982" y="625683"/>
            <a:ext cx="5133615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5291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C36B1-998B-2D6A-0581-7B724607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C09AC-0891-9C2A-5DB0-A0A3C736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currículo em que você possa montar cada uma das suas habilidades em uma tabela. O nome da tabela deve ser “Minhas Habilidades”.</a:t>
            </a:r>
          </a:p>
        </p:txBody>
      </p:sp>
    </p:spTree>
    <p:extLst>
      <p:ext uri="{BB962C8B-B14F-4D97-AF65-F5344CB8AC3E}">
        <p14:creationId xmlns:p14="http://schemas.microsoft.com/office/powerpoint/2010/main" val="80565533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CBF2D6FB-43AA-CED0-19F1-99031F31FA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7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1C9EACA-1B5E-1958-72F0-1599E1AD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12.2 – </a:t>
            </a:r>
            <a:r>
              <a:rPr lang="en-US" sz="4800" dirty="0" err="1"/>
              <a:t>Semântica</a:t>
            </a:r>
            <a:r>
              <a:rPr lang="en-US" sz="4800" dirty="0"/>
              <a:t> de </a:t>
            </a:r>
            <a:r>
              <a:rPr lang="en-US" sz="4800" dirty="0" err="1"/>
              <a:t>Tabelas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93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1DA88-F9E9-1116-826C-DD0DE18E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Semântica de Tabelas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0C59FD-B061-0357-E233-FD34F95E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escrevemos código, especialmente o nosso objetivo é escrever um código melhor compreensível para humanos e máquinas, é exatamente por isso que nós temos a semântica no HTML, uma forma de melhorar a experiência de usuário, facilitando a leitura da página pelo navegador. </a:t>
            </a:r>
          </a:p>
          <a:p>
            <a:r>
              <a:rPr lang="pt-BR" dirty="0"/>
              <a:t>Dentro de tabelas, isso não é diferente, podemos quebrar as tabelas entre várias seções, como cabeçalho, corpo e rodapé. </a:t>
            </a:r>
          </a:p>
        </p:txBody>
      </p:sp>
    </p:spTree>
    <p:extLst>
      <p:ext uri="{BB962C8B-B14F-4D97-AF65-F5344CB8AC3E}">
        <p14:creationId xmlns:p14="http://schemas.microsoft.com/office/powerpoint/2010/main" val="337989789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9247F-4C5B-8D84-467B-809185428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Melhorando os nossos Títulos com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Thead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C6DC4D-3AB7-8AD0-98DC-4142F263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thead</a:t>
            </a:r>
            <a:r>
              <a:rPr lang="pt-BR" dirty="0"/>
              <a:t> e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th</a:t>
            </a:r>
            <a:r>
              <a:rPr lang="pt-BR" dirty="0"/>
              <a:t> são utilizadas para a implementação de cabeçalhos em tabelas, no nosso contexto, essa prática se aplica muito bem.</a:t>
            </a:r>
          </a:p>
          <a:p>
            <a:r>
              <a:rPr lang="pt-BR" dirty="0"/>
              <a:t>Os dados em nossa página são o nome das linguagens de programação, portanto, sabemos que a palavra “linguagem” e a palavra “nível” poderiam muito bem ir para o cabeçalho correto? </a:t>
            </a:r>
          </a:p>
        </p:txBody>
      </p:sp>
    </p:spTree>
    <p:extLst>
      <p:ext uri="{BB962C8B-B14F-4D97-AF65-F5344CB8AC3E}">
        <p14:creationId xmlns:p14="http://schemas.microsoft.com/office/powerpoint/2010/main" val="336598598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E78552-A757-855A-BF72-60118DB1B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Thead e th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0770B9C3-845D-0F4B-F988-AF4884545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479" y="625684"/>
            <a:ext cx="520858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5642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B44E3-4D80-A16E-9B7F-C0A14256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Melhorando a Exibição de Dados com </a:t>
            </a:r>
            <a:r>
              <a:rPr lang="pt-BR" dirty="0" err="1"/>
              <a:t>tbody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DA053D-DFF6-0791-91D2-2235824C8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Assim como criamos um cabeçalho para a nossa tabela chamada </a:t>
            </a:r>
            <a:r>
              <a:rPr lang="pt-BR" dirty="0" err="1"/>
              <a:t>thead</a:t>
            </a:r>
            <a:r>
              <a:rPr lang="pt-BR" dirty="0"/>
              <a:t>, podemos criar um corpo utilizando 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tbody</a:t>
            </a:r>
            <a:r>
              <a:rPr lang="pt-BR" dirty="0"/>
              <a:t>.</a:t>
            </a:r>
          </a:p>
          <a:p>
            <a:r>
              <a:rPr lang="pt-BR" dirty="0"/>
              <a:t>Nosso objetivo é justamente separarmos os dados da nossa legenda sem prejudicarmos a visibilidade pelo nosso navegador. </a:t>
            </a:r>
          </a:p>
        </p:txBody>
      </p:sp>
    </p:spTree>
    <p:extLst>
      <p:ext uri="{BB962C8B-B14F-4D97-AF65-F5344CB8AC3E}">
        <p14:creationId xmlns:p14="http://schemas.microsoft.com/office/powerpoint/2010/main" val="274806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DAD4B24-E5E0-EC0B-C37E-AA4548B5E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F7309-926F-5C9A-1600-A0298CDF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 – </a:t>
            </a:r>
            <a:r>
              <a:rPr lang="en-US" sz="4800" dirty="0" err="1"/>
              <a:t>História</a:t>
            </a:r>
            <a:r>
              <a:rPr lang="en-US" sz="4800" dirty="0"/>
              <a:t> da Internet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34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72939-4F1D-00EA-2A19-1FFC1BEC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Conversão: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D7A6E10-14DA-B9E5-D5EA-F0D21F815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841440"/>
              </p:ext>
            </p:extLst>
          </p:nvPr>
        </p:nvGraphicFramePr>
        <p:xfrm>
          <a:off x="1116013" y="2478088"/>
          <a:ext cx="1016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3953140026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77597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1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0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2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4748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A1BD9F-F514-1493-F0D2-0E3AB4D5A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Exemplo com tbody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02A43F33-FF07-D76C-1759-2991B10C7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9040" y="625684"/>
            <a:ext cx="4519468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02691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9410A-36D3-0315-658B-B8540202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Implementando Rodapés com </a:t>
            </a:r>
            <a:r>
              <a:rPr lang="pt-BR" dirty="0" err="1"/>
              <a:t>tfoot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9BCDE-F940-CEA7-E66A-F01D692E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fim, uma informação que eu poderia colocar no meu rodapé seria exatamente o meu nome completo, visto que o objetivo é criarmos uma página de portfólio.</a:t>
            </a:r>
          </a:p>
        </p:txBody>
      </p:sp>
    </p:spTree>
    <p:extLst>
      <p:ext uri="{BB962C8B-B14F-4D97-AF65-F5344CB8AC3E}">
        <p14:creationId xmlns:p14="http://schemas.microsoft.com/office/powerpoint/2010/main" val="3107749702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DD9417-2D4C-0BF7-B7EF-DE6B97F2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Exibindo a tag tfoot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13442BB1-E89A-C786-F9BD-62F0A9A28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9217" y="625684"/>
            <a:ext cx="5159113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3107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3D81E-F9C0-C874-CC7E-2E9D7F6A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Utilizar Essa Abordagem?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810001-A625-ADFE-8895-22764A594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Porque vamos utilizar </a:t>
            </a:r>
            <a:r>
              <a:rPr lang="pt-BR" dirty="0" err="1"/>
              <a:t>JavaScript</a:t>
            </a:r>
            <a:r>
              <a:rPr lang="pt-BR" dirty="0"/>
              <a:t> futuramente!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Porque o nosso código é voltado para o usuário Final.</a:t>
            </a:r>
          </a:p>
        </p:txBody>
      </p:sp>
    </p:spTree>
    <p:extLst>
      <p:ext uri="{BB962C8B-B14F-4D97-AF65-F5344CB8AC3E}">
        <p14:creationId xmlns:p14="http://schemas.microsoft.com/office/powerpoint/2010/main" val="1139014528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D6D78-9A92-CF0D-71A3-FA40DA64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6E752-070E-ED1A-2B7E-713BE4AB7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Modifique as tabelas do seu currículo da aula anterior para incluir </a:t>
            </a:r>
            <a:r>
              <a:rPr lang="pt-BR" dirty="0" err="1"/>
              <a:t>tags</a:t>
            </a:r>
            <a:r>
              <a:rPr lang="pt-BR" dirty="0"/>
              <a:t> semânticas em todas as tabelas. </a:t>
            </a:r>
          </a:p>
        </p:txBody>
      </p:sp>
    </p:spTree>
    <p:extLst>
      <p:ext uri="{BB962C8B-B14F-4D97-AF65-F5344CB8AC3E}">
        <p14:creationId xmlns:p14="http://schemas.microsoft.com/office/powerpoint/2010/main" val="2823296909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05F12BFB-E613-CFD3-6178-F9720659F2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7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32E1F04-EAA3-A0C2-96C4-E637BB67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Aula 12.3 – </a:t>
            </a:r>
            <a:r>
              <a:rPr lang="en-US" sz="4800" dirty="0" err="1"/>
              <a:t>Tornando</a:t>
            </a:r>
            <a:r>
              <a:rPr lang="en-US" sz="4800" dirty="0"/>
              <a:t> </a:t>
            </a:r>
            <a:r>
              <a:rPr lang="en-US" sz="4800" dirty="0" err="1"/>
              <a:t>Nossos</a:t>
            </a:r>
            <a:r>
              <a:rPr lang="en-US" sz="4800" dirty="0"/>
              <a:t> Dados </a:t>
            </a:r>
            <a:r>
              <a:rPr lang="en-US" sz="4800" dirty="0" err="1"/>
              <a:t>Ainda</a:t>
            </a:r>
            <a:r>
              <a:rPr lang="en-US" sz="4800" dirty="0"/>
              <a:t> Mais </a:t>
            </a:r>
            <a:r>
              <a:rPr lang="en-US" sz="4800" dirty="0" err="1"/>
              <a:t>Complexos</a:t>
            </a: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94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BC053-63B3-0936-7787-3530A1D3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</a:t>
            </a:r>
            <a:r>
              <a:rPr lang="pt-BR" dirty="0" err="1"/>
              <a:t>Colspan</a:t>
            </a:r>
            <a:r>
              <a:rPr lang="pt-BR" dirty="0"/>
              <a:t> e </a:t>
            </a:r>
            <a:r>
              <a:rPr lang="pt-BR" dirty="0" err="1"/>
              <a:t>rowspan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6881B1-5AE2-0128-7F35-4919A7EC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Imagine que você possui um sistema de uma hamburgueria e essa hamburgueria contém diversos combos de diversas combinações de hamburgueres e bebidas. Alguns seriam acompanhados por acompanhamentos, outros por sobremesas, então a lógica é a seguinte: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Todos os combos possuem um lanche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Todos os combos possuem uma bebida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Nem todos os lanches possuem acompanhamentos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Nem todos os lanches possuem sobremesas.</a:t>
            </a:r>
          </a:p>
        </p:txBody>
      </p:sp>
    </p:spTree>
    <p:extLst>
      <p:ext uri="{BB962C8B-B14F-4D97-AF65-F5344CB8AC3E}">
        <p14:creationId xmlns:p14="http://schemas.microsoft.com/office/powerpoint/2010/main" val="43899129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82E76-0421-8EBE-F190-B563AAE0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Pergunta Rápida: 🤔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52D6D2-2EC8-20F7-0782-45AA63968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então utilizar Tabelas para representar esses combos?</a:t>
            </a:r>
          </a:p>
        </p:txBody>
      </p:sp>
    </p:spTree>
    <p:extLst>
      <p:ext uri="{BB962C8B-B14F-4D97-AF65-F5344CB8AC3E}">
        <p14:creationId xmlns:p14="http://schemas.microsoft.com/office/powerpoint/2010/main" val="24116884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D31E6-37A5-8A9B-4249-370427C2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77290B-1F53-F4E7-7B3D-7D7D3CAF2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respondeu que sim, está terminantemente correto!</a:t>
            </a:r>
          </a:p>
        </p:txBody>
      </p:sp>
    </p:spTree>
    <p:extLst>
      <p:ext uri="{BB962C8B-B14F-4D97-AF65-F5344CB8AC3E}">
        <p14:creationId xmlns:p14="http://schemas.microsoft.com/office/powerpoint/2010/main" val="332195332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241CE-4659-5DC5-EDFF-81438C89A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Tabela que Vamos Representar é Essa Daqui: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FE4DE8CC-7780-BBFB-3596-8FC689793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844799"/>
              </p:ext>
            </p:extLst>
          </p:nvPr>
        </p:nvGraphicFramePr>
        <p:xfrm>
          <a:off x="1116013" y="2686362"/>
          <a:ext cx="10167935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3345">
                  <a:extLst>
                    <a:ext uri="{9D8B030D-6E8A-4147-A177-3AD203B41FA5}">
                      <a16:colId xmlns:a16="http://schemas.microsoft.com/office/drawing/2014/main" val="3764305656"/>
                    </a:ext>
                  </a:extLst>
                </a:gridCol>
                <a:gridCol w="3001993">
                  <a:extLst>
                    <a:ext uri="{9D8B030D-6E8A-4147-A177-3AD203B41FA5}">
                      <a16:colId xmlns:a16="http://schemas.microsoft.com/office/drawing/2014/main" val="1888583691"/>
                    </a:ext>
                  </a:extLst>
                </a:gridCol>
                <a:gridCol w="1483743">
                  <a:extLst>
                    <a:ext uri="{9D8B030D-6E8A-4147-A177-3AD203B41FA5}">
                      <a16:colId xmlns:a16="http://schemas.microsoft.com/office/drawing/2014/main" val="1163509168"/>
                    </a:ext>
                  </a:extLst>
                </a:gridCol>
                <a:gridCol w="2225615">
                  <a:extLst>
                    <a:ext uri="{9D8B030D-6E8A-4147-A177-3AD203B41FA5}">
                      <a16:colId xmlns:a16="http://schemas.microsoft.com/office/drawing/2014/main" val="1634565707"/>
                    </a:ext>
                  </a:extLst>
                </a:gridCol>
                <a:gridCol w="863239">
                  <a:extLst>
                    <a:ext uri="{9D8B030D-6E8A-4147-A177-3AD203B41FA5}">
                      <a16:colId xmlns:a16="http://schemas.microsoft.com/office/drawing/2014/main" val="173837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Lanche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Acompanhamento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Bebida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Sobremesa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6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X-Burguer Bacon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Batatas Cheddar e Bacon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Coca-Cola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Sundae 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R$ 60,00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9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X-Burguer Tradicional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Batatas Cheddar e Bacon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Coca-Cola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38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X-Burguer Tradicional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Coca-Cola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Sundae 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758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0208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1E355-0AF8-2678-38EA-5A60913F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207B7-5B85-0F5D-E14C-B9325C48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confundam B maiúsculo com b minúsculo, ambos são unidades de medidas diferentes</a:t>
            </a:r>
          </a:p>
          <a:p>
            <a:r>
              <a:rPr lang="pt-BR" dirty="0"/>
              <a:t>MB -&gt; </a:t>
            </a:r>
            <a:r>
              <a:rPr lang="pt-BR" dirty="0" err="1"/>
              <a:t>MegaByte</a:t>
            </a:r>
            <a:endParaRPr lang="pt-BR" dirty="0"/>
          </a:p>
          <a:p>
            <a:r>
              <a:rPr lang="pt-BR" dirty="0"/>
              <a:t>Mb -&gt; Megabit</a:t>
            </a:r>
          </a:p>
          <a:p>
            <a:r>
              <a:rPr lang="pt-BR" dirty="0"/>
              <a:t>Megabits são utilizados para saber a conexão com a Internet e a velocidade da placa de rede.</a:t>
            </a:r>
          </a:p>
        </p:txBody>
      </p:sp>
    </p:spTree>
    <p:extLst>
      <p:ext uri="{BB962C8B-B14F-4D97-AF65-F5344CB8AC3E}">
        <p14:creationId xmlns:p14="http://schemas.microsoft.com/office/powerpoint/2010/main" val="136526261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0F532C-316F-0792-C6C9-603E5CF9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Como Representar? Colspan!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87D54D53-C6B2-7401-710B-4837EA978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3407" y="625683"/>
            <a:ext cx="5808764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382840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CF5DD-0D7F-B5E9-8837-4B33D707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e Quanto ao </a:t>
            </a:r>
            <a:r>
              <a:rPr lang="pt-BR" dirty="0" err="1"/>
              <a:t>Rowspan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0C2241-60BC-6781-BC7A-5606BE3F5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rowspan</a:t>
            </a:r>
            <a:r>
              <a:rPr lang="pt-BR" dirty="0"/>
              <a:t> possui um funcionamento muito parecido, mas ao invés de pular colunas, ele pula linhas</a:t>
            </a:r>
          </a:p>
        </p:txBody>
      </p:sp>
    </p:spTree>
    <p:extLst>
      <p:ext uri="{BB962C8B-B14F-4D97-AF65-F5344CB8AC3E}">
        <p14:creationId xmlns:p14="http://schemas.microsoft.com/office/powerpoint/2010/main" val="187626168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7EE14A-C797-EF90-C9FF-4683452D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Rowspan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D0796712-A147-B1E5-8EEE-2FDA9970A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7480" y="625683"/>
            <a:ext cx="5540619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04531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5D54B-0C27-8C78-9D39-6355A8B7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Lição de Casa – Sistema de Hamburgueria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F08287-01AD-D949-6ECE-6088DFA27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Eu gostaria que vocês criassem o cardápio de combos de algumas lanchonetes que vocês gostam muito, a meta é justamente treinar essa ideia de criar </a:t>
            </a:r>
            <a:r>
              <a:rPr lang="pt-BR" dirty="0" err="1"/>
              <a:t>colspans</a:t>
            </a:r>
            <a:r>
              <a:rPr lang="pt-BR" dirty="0"/>
              <a:t> e </a:t>
            </a:r>
            <a:r>
              <a:rPr lang="pt-BR" dirty="0" err="1"/>
              <a:t>rowspans</a:t>
            </a:r>
            <a:r>
              <a:rPr lang="pt-BR" dirty="0"/>
              <a:t> nas suas páginas Web. Não precisa ser tudo, mas precisa-se de cinco linhas no mínimo, com no mínimo 3 colunas. </a:t>
            </a:r>
          </a:p>
        </p:txBody>
      </p:sp>
    </p:spTree>
    <p:extLst>
      <p:ext uri="{BB962C8B-B14F-4D97-AF65-F5344CB8AC3E}">
        <p14:creationId xmlns:p14="http://schemas.microsoft.com/office/powerpoint/2010/main" val="428705594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B3F7FD05-D879-F52D-044C-4722042FA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7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A122511E-EC23-8399-5A42-34BF361F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/>
              <a:t>Aula 12.4 – </a:t>
            </a:r>
            <a:r>
              <a:rPr lang="en-US" sz="4100" dirty="0" err="1"/>
              <a:t>Agrupando</a:t>
            </a:r>
            <a:r>
              <a:rPr lang="en-US" sz="4100" dirty="0"/>
              <a:t> </a:t>
            </a:r>
            <a:r>
              <a:rPr lang="en-US" sz="4100" dirty="0" err="1"/>
              <a:t>Colunas</a:t>
            </a:r>
            <a:endParaRPr lang="en-US" sz="4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452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F1235-6DF2-3CCE-C64E-CEB36D9C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Colgroup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C584B9-6D7C-A0BA-6CE2-DBA08E443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meio do </a:t>
            </a:r>
            <a:r>
              <a:rPr lang="pt-BR" dirty="0" err="1"/>
              <a:t>colgroup</a:t>
            </a:r>
            <a:r>
              <a:rPr lang="pt-BR" dirty="0"/>
              <a:t>, podemos aplicar diferentes configurações em elementos de coluna, tais como diferentes cores e estilos. O objetivo é justamente personalizarmos tudo da forma que queremos.</a:t>
            </a:r>
          </a:p>
          <a:p>
            <a:r>
              <a:rPr lang="pt-BR" dirty="0"/>
              <a:t>Nessa aula, um conhecimento básico sobre CSS será exigido, no entanto, valerá a pena.</a:t>
            </a:r>
          </a:p>
        </p:txBody>
      </p:sp>
    </p:spTree>
    <p:extLst>
      <p:ext uri="{BB962C8B-B14F-4D97-AF65-F5344CB8AC3E}">
        <p14:creationId xmlns:p14="http://schemas.microsoft.com/office/powerpoint/2010/main" val="202520960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5DE170-B9E5-960C-FDFA-4C97D490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Tabela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7CD10670-E2E0-5F80-2910-8F032F31D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6263354"/>
              </p:ext>
            </p:extLst>
          </p:nvPr>
        </p:nvGraphicFramePr>
        <p:xfrm>
          <a:off x="1116013" y="2686362"/>
          <a:ext cx="10167935" cy="2931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3345">
                  <a:extLst>
                    <a:ext uri="{9D8B030D-6E8A-4147-A177-3AD203B41FA5}">
                      <a16:colId xmlns:a16="http://schemas.microsoft.com/office/drawing/2014/main" val="3764305656"/>
                    </a:ext>
                  </a:extLst>
                </a:gridCol>
                <a:gridCol w="3001993">
                  <a:extLst>
                    <a:ext uri="{9D8B030D-6E8A-4147-A177-3AD203B41FA5}">
                      <a16:colId xmlns:a16="http://schemas.microsoft.com/office/drawing/2014/main" val="1888583691"/>
                    </a:ext>
                  </a:extLst>
                </a:gridCol>
                <a:gridCol w="1483743">
                  <a:extLst>
                    <a:ext uri="{9D8B030D-6E8A-4147-A177-3AD203B41FA5}">
                      <a16:colId xmlns:a16="http://schemas.microsoft.com/office/drawing/2014/main" val="1163509168"/>
                    </a:ext>
                  </a:extLst>
                </a:gridCol>
                <a:gridCol w="2225615">
                  <a:extLst>
                    <a:ext uri="{9D8B030D-6E8A-4147-A177-3AD203B41FA5}">
                      <a16:colId xmlns:a16="http://schemas.microsoft.com/office/drawing/2014/main" val="1634565707"/>
                    </a:ext>
                  </a:extLst>
                </a:gridCol>
                <a:gridCol w="863239">
                  <a:extLst>
                    <a:ext uri="{9D8B030D-6E8A-4147-A177-3AD203B41FA5}">
                      <a16:colId xmlns:a16="http://schemas.microsoft.com/office/drawing/2014/main" val="1738373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Lanche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Acompanhamento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Bebida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Sobremesa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Preço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56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X-Burguer Bacon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Batatas Cheddar e Bacon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Coca-Cola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Sundae 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R$ 60,00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591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X-Burguer Tradicional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Batatas Cheddar e Bacon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Coca-Cola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Torta de Morango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R$ 60,00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93884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X-Burguer Tradicional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Batata Clássica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Coca-Cola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Sundae Chocolate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R$ 60,00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7588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X-Burguer Bacon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Batata Clássica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Coca-Cola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Torta de Morango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R$ 60,00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763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46926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0F12CD-DB25-C610-10A0-42048B73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5FAE01-193F-75F7-D01A-27099D056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4469" y="2398142"/>
            <a:ext cx="8759157" cy="391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1613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7D284-E1FF-AF4A-4CDB-9C6171D7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2CC19F-A4BD-D7F0-A0F1-BC0C06B69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Certamente, se você sabe inglês, você pensou tanto na cor de alguns textos quanto em possíveis modificações na cor de fundo de cada tabela, a lição de casa é “brincar” com isso da forma como vocês desejam: aplicando diferentes estilos. </a:t>
            </a:r>
          </a:p>
        </p:txBody>
      </p:sp>
    </p:spTree>
    <p:extLst>
      <p:ext uri="{BB962C8B-B14F-4D97-AF65-F5344CB8AC3E}">
        <p14:creationId xmlns:p14="http://schemas.microsoft.com/office/powerpoint/2010/main" val="313357643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19135F5-F71A-5734-69E1-60FAC532EA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047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84FF8AB-D332-213A-D6E8-76F89BA6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Aula 12.5 – </a:t>
            </a:r>
            <a:r>
              <a:rPr lang="en-US" sz="4800" dirty="0" err="1"/>
              <a:t>Agrupando</a:t>
            </a:r>
            <a:r>
              <a:rPr lang="en-US" sz="4800" dirty="0"/>
              <a:t> </a:t>
            </a:r>
            <a:r>
              <a:rPr lang="en-US" sz="4800" dirty="0" err="1"/>
              <a:t>Colunas</a:t>
            </a:r>
            <a:r>
              <a:rPr lang="en-US" sz="4800" dirty="0"/>
              <a:t> de Forma </a:t>
            </a:r>
            <a:r>
              <a:rPr lang="en-US" sz="4800" dirty="0" err="1"/>
              <a:t>Semântica</a:t>
            </a:r>
            <a:endParaRPr lang="en-US" sz="4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26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2AFDC-14E8-B0AD-2E00-B3B0490F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215F3-C11C-9C06-C0C1-7D8F6C2D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LAN é um pequeno conjunto de computadores conectados por meio de um switch. E os </a:t>
            </a:r>
            <a:r>
              <a:rPr lang="pt-BR" dirty="0" err="1"/>
              <a:t>switchs</a:t>
            </a:r>
            <a:r>
              <a:rPr lang="pt-BR" dirty="0"/>
              <a:t> são pequenos aparelhos que auxiliam na comunicação entre dois ou mais computadores.</a:t>
            </a:r>
          </a:p>
        </p:txBody>
      </p:sp>
    </p:spTree>
    <p:extLst>
      <p:ext uri="{BB962C8B-B14F-4D97-AF65-F5344CB8AC3E}">
        <p14:creationId xmlns:p14="http://schemas.microsoft.com/office/powerpoint/2010/main" val="3454500876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1B106-908F-4BC8-39C0-B7A844AC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50C109-D69B-C7FD-4932-215227E6C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Sabemos que cada </a:t>
            </a:r>
            <a:r>
              <a:rPr lang="pt-BR" dirty="0" err="1"/>
              <a:t>th</a:t>
            </a:r>
            <a:r>
              <a:rPr lang="pt-BR" dirty="0"/>
              <a:t> está relacionado sempre a nossa coluna, correto?</a:t>
            </a:r>
          </a:p>
          <a:p>
            <a:r>
              <a:rPr lang="pt-BR" dirty="0"/>
              <a:t>Não necessariamente! Por vezes, o </a:t>
            </a:r>
            <a:r>
              <a:rPr lang="pt-BR" dirty="0" err="1"/>
              <a:t>th</a:t>
            </a:r>
            <a:r>
              <a:rPr lang="pt-BR" dirty="0"/>
              <a:t> pode estar relacionado a grupos de colunas, linhas, ou até mesmo grupos de linhas!</a:t>
            </a:r>
          </a:p>
          <a:p>
            <a:r>
              <a:rPr lang="pt-BR" dirty="0"/>
              <a:t>Vamos alterar aquela tabela com as nossas linguagens de programação para fazermos isso.</a:t>
            </a:r>
          </a:p>
        </p:txBody>
      </p:sp>
    </p:spTree>
    <p:extLst>
      <p:ext uri="{BB962C8B-B14F-4D97-AF65-F5344CB8AC3E}">
        <p14:creationId xmlns:p14="http://schemas.microsoft.com/office/powerpoint/2010/main" val="1033590276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B2AD26-F390-5D3B-076F-4399B9C8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/>
              <a:t>Nova tabela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D6DDC4-342B-01FD-15DF-2E3604EA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7B793A83-A669-60B9-F935-2475AF5C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482" y="841248"/>
            <a:ext cx="5417411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7395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8F51B-65D3-484A-AF43-12F30508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É por isso que informaremos o escopo agora!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CCC3991-34B7-968D-0651-1C8A9995E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3557" y="2478088"/>
            <a:ext cx="4572849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413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0BB10-A50D-176C-753E-4F2083618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Scope</a:t>
            </a:r>
            <a:r>
              <a:rPr lang="pt-BR" dirty="0"/>
              <a:t> = </a:t>
            </a:r>
            <a:r>
              <a:rPr lang="pt-BR" dirty="0" err="1"/>
              <a:t>row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23AFA6C-0CF2-11FD-A9A8-C1778D537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2847" y="2758063"/>
            <a:ext cx="3534268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12229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61300F-084C-5176-9567-B528FA4D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/>
              <a:t>Scope = rowgroup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8CE8A4-E0DD-DE45-E2FD-0ECF89823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021C3596-DC4C-BD41-141A-B468D109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892191"/>
            <a:ext cx="6922008" cy="51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65433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DD2C-FB8B-6C88-58B9-8DF3BE07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Mas e </a:t>
            </a:r>
            <a:r>
              <a:rPr lang="pt-BR" dirty="0" err="1"/>
              <a:t>colspans</a:t>
            </a:r>
            <a:r>
              <a:rPr lang="pt-BR" dirty="0"/>
              <a:t> e </a:t>
            </a:r>
            <a:r>
              <a:rPr lang="pt-BR" dirty="0" err="1"/>
              <a:t>rowspans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B79DF1-1D54-EBE3-03B3-0BB0B9EA9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Simplesmente, informaremos o nome do id de cada </a:t>
            </a:r>
            <a:r>
              <a:rPr lang="pt-BR" dirty="0" err="1"/>
              <a:t>th</a:t>
            </a:r>
            <a:r>
              <a:rPr lang="pt-BR" dirty="0"/>
              <a:t> para que tudo funcione. </a:t>
            </a:r>
          </a:p>
        </p:txBody>
      </p:sp>
    </p:spTree>
    <p:extLst>
      <p:ext uri="{BB962C8B-B14F-4D97-AF65-F5344CB8AC3E}">
        <p14:creationId xmlns:p14="http://schemas.microsoft.com/office/powerpoint/2010/main" val="2721478874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31513-F6AC-7381-D15F-B2669279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Headers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C94F1ED9-0572-9AF7-8EF0-C53E6A835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2037" y="2478088"/>
            <a:ext cx="4975889" cy="36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27067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6B82F-3A50-CA9D-4BEC-55D3867E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5C0658-3B5C-7C9C-F86C-6467A3639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Reconstrua todas as tuas tabelas informando </a:t>
            </a:r>
            <a:r>
              <a:rPr lang="pt-BR" dirty="0" err="1"/>
              <a:t>scope</a:t>
            </a:r>
            <a:r>
              <a:rPr lang="pt-BR" dirty="0"/>
              <a:t> ou os </a:t>
            </a:r>
            <a:r>
              <a:rPr lang="pt-BR" dirty="0" err="1"/>
              <a:t>headers</a:t>
            </a:r>
            <a:r>
              <a:rPr lang="pt-BR" dirty="0"/>
              <a:t>, fique tranquilo, pois futuramente (se tudo der certo) usaremos </a:t>
            </a:r>
            <a:r>
              <a:rPr lang="pt-BR" dirty="0" err="1"/>
              <a:t>JavaScript</a:t>
            </a:r>
            <a:r>
              <a:rPr lang="pt-BR" dirty="0"/>
              <a:t> para gerarmos os dados dinamicamente. </a:t>
            </a:r>
          </a:p>
        </p:txBody>
      </p:sp>
    </p:spTree>
    <p:extLst>
      <p:ext uri="{BB962C8B-B14F-4D97-AF65-F5344CB8AC3E}">
        <p14:creationId xmlns:p14="http://schemas.microsoft.com/office/powerpoint/2010/main" val="975247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2BBF-20FC-9B55-B363-39AC1964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38" y="463045"/>
            <a:ext cx="10168128" cy="1179576"/>
          </a:xfrm>
        </p:spPr>
        <p:txBody>
          <a:bodyPr/>
          <a:lstStyle/>
          <a:p>
            <a:r>
              <a:rPr lang="pt-BR" dirty="0"/>
              <a:t>Desenho de uma Rede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2605E56E-FC63-2F29-EC32-D22B3D44BC62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9736054-D56C-7353-1F40-15D1F6FC8ED3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EA45F237-48B3-03B3-9596-9F0882E580B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332BBB61-9959-8E21-C341-F82B866DDFDD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16C13AA6-20D7-C71F-7AC7-2F5CA7DE490B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Quadro 9">
            <a:extLst>
              <a:ext uri="{FF2B5EF4-FFF2-40B4-BE49-F238E27FC236}">
                <a16:creationId xmlns:a16="http://schemas.microsoft.com/office/drawing/2014/main" id="{F9775B13-8D06-1806-D02D-0EF7EE2231BE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553B2E-6A42-A348-9259-2FD09D0DB7FC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4BEB38F-4E34-8156-96C2-5C2F914D4FDC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60CF2-61CA-F888-1059-E40C5086DB3E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AF8C819-8FBA-1EE7-B92C-16CA212C5087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EB5C393-6D48-EAF2-0F1F-CE7758DF3B2E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816420F-034C-75D8-BE00-376E1CA4B97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32FA77B-57B4-23AC-F40B-E21FE25791C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3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777EA-DD17-F920-0871-025A13AB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BF317792-37C8-2F21-7057-0CB930FD1210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4DCF7C1-D43C-5A28-57E9-06CFA2C34655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5E8FFB32-109A-A043-1B23-2847A759F0C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7D7FFC20-57F5-2E12-441E-41F90E60FAB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B41DA2D4-124D-0BEF-64B7-FE5D0C0322F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02F0DF58-CEA1-4AC3-481B-1105B793B7FB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E27B1A-3854-FD2C-262E-FD95F4BD2D71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EACEE82-7F18-6AB7-10A5-79C24108FEC1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44BE7EA-5670-5762-FCE7-628DF5A32BF2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1A9F5C6-ED72-0F86-5C26-247A7BEF482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20D0769-151A-59A7-ABA3-95F6C2C4175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7A70B15-F5D7-1FCE-7BF1-82A076738A7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83BC31-2729-957F-647C-9CEB88D6ACA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4CA306B7-0B33-8275-844C-200E77EE469A}"/>
              </a:ext>
            </a:extLst>
          </p:cNvPr>
          <p:cNvSpPr/>
          <p:nvPr/>
        </p:nvSpPr>
        <p:spPr>
          <a:xfrm>
            <a:off x="2968053" y="3283968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EF1AD7B-36F6-8599-4CDF-50ED7DDB1474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6111B7-76C1-1BBF-9ED5-49E7C1B962AE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18D0454-E079-3A10-BC5E-7A9BBC21201D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FBB84F-529B-ACA9-CB2F-3FF147D2153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38DE80F-0045-1388-5D88-360BC5FC2F6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2AFD2D-8026-DAA9-E305-A80F0CB4501F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999404-1E00-B69D-E03E-7CEF57C1B622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398693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08F25-CAFC-F2BD-E2E5-B7C81070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Recebimento da Mensagem pelo Switch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C0CD51-671A-0D0E-FB0D-4BD581E0F444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6D51C276-8DB2-6DA9-583A-E3B4258567E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6FF8A6E6-5F4A-71AE-77A5-A20B2265EFCC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346102D5-DC1E-A604-FD76-A1E2C0AADF36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0DB55ADB-FC7B-6CDD-3355-9BE152CAD05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3FA4C089-6B9C-48CB-B4BF-6B538A58724D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D867E4-54F6-74D9-0BC0-984D18B1ABD7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65CAE1F-8A74-9E40-7C11-A6E01093ED25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187EF0B-FBEA-420F-1801-B69D7AC358D4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299B09F-0B0D-7E37-321A-F9BCBCDDF9A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31D3DF2-B77D-19D7-FCB4-5F3ADF1B5AE0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EA187A-69AD-A195-6A0C-C682D983E15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81D7624-4F6F-D30B-469C-A6B0F08C876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83BA24-C4EB-A4C5-D7A7-2FFBC10E0E3C}"/>
              </a:ext>
            </a:extLst>
          </p:cNvPr>
          <p:cNvSpPr/>
          <p:nvPr/>
        </p:nvSpPr>
        <p:spPr>
          <a:xfrm>
            <a:off x="3193932" y="3779057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3FC588-6DF3-E3D4-E903-100F9A1ECF3F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5A93629-2A72-05C1-3565-638053606C23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8A79786-22F4-CD12-302B-438E53180EC5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DA705B-21A7-34DC-BE34-DC06E2B2A5E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06C621-E67C-50A6-1625-DF07E397342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B97471D-6C4B-ED01-2E49-20677410EC21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F32D301-D173-D61D-DB65-170F7A5B3B59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FF4B01D-D179-8940-C946-172959946AA6}"/>
              </a:ext>
            </a:extLst>
          </p:cNvPr>
          <p:cNvCxnSpPr>
            <a:stCxn id="10" idx="3"/>
          </p:cNvCxnSpPr>
          <p:nvPr/>
        </p:nvCxnSpPr>
        <p:spPr>
          <a:xfrm>
            <a:off x="6095999" y="4029581"/>
            <a:ext cx="2679033" cy="65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A92A9C5-6997-C69D-6ABF-A7A912A555A5}"/>
              </a:ext>
            </a:extLst>
          </p:cNvPr>
          <p:cNvSpPr txBox="1"/>
          <p:nvPr/>
        </p:nvSpPr>
        <p:spPr>
          <a:xfrm>
            <a:off x="8775032" y="3779057"/>
            <a:ext cx="3241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 manda mensagem</a:t>
            </a:r>
          </a:p>
          <a:p>
            <a:r>
              <a:rPr lang="pt-BR" dirty="0"/>
              <a:t>Avisando que vai enviar para</a:t>
            </a:r>
          </a:p>
          <a:p>
            <a:r>
              <a:rPr lang="pt-BR" dirty="0"/>
              <a:t>O PC 3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DB29A7-CD96-92EB-9D6E-904C5710DC52}"/>
              </a:ext>
            </a:extLst>
          </p:cNvPr>
          <p:cNvSpPr txBox="1"/>
          <p:nvPr/>
        </p:nvSpPr>
        <p:spPr>
          <a:xfrm>
            <a:off x="3542784" y="3052680"/>
            <a:ext cx="502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👍🏼</a:t>
            </a:r>
          </a:p>
        </p:txBody>
      </p:sp>
    </p:spTree>
    <p:extLst>
      <p:ext uri="{BB962C8B-B14F-4D97-AF65-F5344CB8AC3E}">
        <p14:creationId xmlns:p14="http://schemas.microsoft.com/office/powerpoint/2010/main" val="260929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83EB2-DB20-26F7-BCFF-5BB3C6AC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Mensagem Encaminhada para o PC 3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4810959F-4F36-8ADB-87D0-70127BAD87CD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101E591-15E6-0416-3A3E-371E92E1987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39351B4-667E-886C-3BD3-E01CA73529B4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824A487A-23E8-3B69-1C5B-FB636AD9AF5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8D134ECA-F0CF-0D9C-DA15-F0414BB612DF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CF992CC6-63D9-851C-D355-96369BE2D732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045B4B-84B0-A37D-88CA-DA76D20C0625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D075FA0-8A7B-D288-3B8D-C25CC6C30D1D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148E39F-F33A-A814-B9C0-595FF5879457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0332E00-C5B2-8957-FF2C-E321700472E5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434AF-2970-5368-958C-219EE0DE6A24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E618F48-A76D-AC93-DBD0-80F052749E4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E9F30D7-AA12-87DC-CFE9-C379D30AB84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B2C9D671-C3DD-B63D-E333-0878712273B9}"/>
              </a:ext>
            </a:extLst>
          </p:cNvPr>
          <p:cNvSpPr/>
          <p:nvPr/>
        </p:nvSpPr>
        <p:spPr>
          <a:xfrm>
            <a:off x="8224008" y="2483195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07CA91-32A1-54AE-F5D3-525B58E22C18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4293994-D044-97E1-DE5F-D835BEFE2A6C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FB474B-DDA6-762F-6B4B-EA6C8BD3685C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3CCFEB-58D0-0982-A5F7-A5151C623CE2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A56A32D-8D14-63CC-C3C1-D48B72B82DA5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89158B-203E-5E26-20D4-DB171CF0EFEE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000C390-867E-51E3-38DD-CBFC41845183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2792265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3E502-CA7F-FD1B-77BB-946E6EFC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via Internet - Roteadores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24339-C5E4-8B64-2460-2F4E76ED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roteadores funcionam de forma muito semelhante aos </a:t>
            </a:r>
            <a:r>
              <a:rPr lang="pt-BR" dirty="0" err="1"/>
              <a:t>switchs</a:t>
            </a:r>
            <a:r>
              <a:rPr lang="pt-BR" dirty="0"/>
              <a:t>, mas ao invés de transferir dados dentro da mesma rede, eles transferem dados diretamente para a Internet.</a:t>
            </a:r>
          </a:p>
          <a:p>
            <a:r>
              <a:rPr lang="pt-BR" dirty="0"/>
              <a:t>O switch aqui nesse caso vai entender para onde você tem que enviar esses dados e direcioná-los diretamente para a Internet.</a:t>
            </a:r>
          </a:p>
        </p:txBody>
      </p:sp>
    </p:spTree>
    <p:extLst>
      <p:ext uri="{BB962C8B-B14F-4D97-AF65-F5344CB8AC3E}">
        <p14:creationId xmlns:p14="http://schemas.microsoft.com/office/powerpoint/2010/main" val="1359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30DAF-45A3-6506-B183-BE07A72C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9F4B29-3E32-ADBD-4EB8-95DCF5DC0F7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965845-F34F-6B7E-BCFF-17A699ABE1CD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4BACE3-B709-FEC8-D920-046F7A4D50DD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7B668A-79A5-FB34-5B5A-61DB2C18E3EA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2F6FE2F-BE55-B25E-83B3-D6D0B36D9CD9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9C6ADB-A4F9-6D1A-5826-9E1776F288D3}"/>
              </a:ext>
            </a:extLst>
          </p:cNvPr>
          <p:cNvSpPr/>
          <p:nvPr/>
        </p:nvSpPr>
        <p:spPr>
          <a:xfrm>
            <a:off x="8454189" y="2171778"/>
            <a:ext cx="3208422" cy="273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5600F2F-B101-3490-6254-A38649C9E32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3D0D725-B672-4EAA-3E05-208551F2CFF9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3A7917-C784-A473-BAD6-FA0F9EBBEC97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318682" y="3541534"/>
            <a:ext cx="1135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A9AD5-8C87-1B81-16A1-3C33F3AF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Roteadores são Necessários?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995C8-2435-2125-3C61-9FEC0D84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Eles são importantes para fazer os processos de modulação e demodulação.</a:t>
            </a:r>
          </a:p>
        </p:txBody>
      </p:sp>
    </p:spTree>
    <p:extLst>
      <p:ext uri="{BB962C8B-B14F-4D97-AF65-F5344CB8AC3E}">
        <p14:creationId xmlns:p14="http://schemas.microsoft.com/office/powerpoint/2010/main" val="94631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50635-572B-B49C-C450-864E0640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18073-B50C-AFE2-55E5-570244B2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Primeiramente, vamos dar uma olhadinha num computador antigo</a:t>
            </a:r>
          </a:p>
        </p:txBody>
      </p:sp>
    </p:spTree>
    <p:extLst>
      <p:ext uri="{BB962C8B-B14F-4D97-AF65-F5344CB8AC3E}">
        <p14:creationId xmlns:p14="http://schemas.microsoft.com/office/powerpoint/2010/main" val="23891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938B7-401C-3EC5-0772-F4DBC382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E0D76-BA6E-55F0-207B-C767E90E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Envio de Dados – Modulação</a:t>
            </a:r>
          </a:p>
          <a:p>
            <a:r>
              <a:rPr lang="pt-BR" dirty="0"/>
              <a:t>Recebimento - Demodulação</a:t>
            </a:r>
          </a:p>
        </p:txBody>
      </p:sp>
    </p:spTree>
    <p:extLst>
      <p:ext uri="{BB962C8B-B14F-4D97-AF65-F5344CB8AC3E}">
        <p14:creationId xmlns:p14="http://schemas.microsoft.com/office/powerpoint/2010/main" val="3172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51C45-7196-4177-DBFC-C57C65E0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Logo, o que é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5A3BE-5853-EA4B-4F92-98BF3F58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nada mais é do que a conexão entre dois ou vários roteadores, a conexão entre um serviço de roteamento e outro.</a:t>
            </a:r>
          </a:p>
          <a:p>
            <a:r>
              <a:rPr lang="pt-BR" dirty="0"/>
              <a:t>Isso ajuda a manter a conexão com a Internet decentralizada. Para que caso haja um problema em algum dos nós da rede, que a rede não caia totalmente.</a:t>
            </a:r>
          </a:p>
        </p:txBody>
      </p:sp>
    </p:spTree>
    <p:extLst>
      <p:ext uri="{BB962C8B-B14F-4D97-AF65-F5344CB8AC3E}">
        <p14:creationId xmlns:p14="http://schemas.microsoft.com/office/powerpoint/2010/main" val="273242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6A684-9ECB-DADD-0E57-E81A0426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Lição de Casa – Conexões Internacionais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AD489-0244-38C7-8630-B52037DF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desafio que trago para vocês é que vocês pesquisem como funcionam os cabos marítimos.</a:t>
            </a:r>
          </a:p>
        </p:txBody>
      </p:sp>
    </p:spTree>
    <p:extLst>
      <p:ext uri="{BB962C8B-B14F-4D97-AF65-F5344CB8AC3E}">
        <p14:creationId xmlns:p14="http://schemas.microsoft.com/office/powerpoint/2010/main" val="2764318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FA6B7-7C63-0AB8-59CE-32104F30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Derrubar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97D32-1098-50B5-2F5A-B1745D5A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única forma de fazer a Internet parar de funcionar é derrubar todos os roteadores, todos os </a:t>
            </a:r>
            <a:r>
              <a:rPr lang="pt-BR" dirty="0" err="1"/>
              <a:t>switchs</a:t>
            </a:r>
            <a:r>
              <a:rPr lang="pt-BR" dirty="0"/>
              <a:t> e todos os computadores de uma só vez. Isso significa que a rede opera enquanto os seus nós estiverem ativos.</a:t>
            </a:r>
          </a:p>
          <a:p>
            <a:r>
              <a:rPr lang="pt-BR" dirty="0"/>
              <a:t>A Internet é a </a:t>
            </a:r>
            <a:r>
              <a:rPr lang="pt-BR" b="1" dirty="0"/>
              <a:t>Rede das Redes.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89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06E99-E49D-8972-2382-CC63733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Acessamos um 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6EDA9-1977-FABB-75AC-1EC6004A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Acessamos ele de uma forma realmente Interessante.</a:t>
            </a:r>
          </a:p>
          <a:p>
            <a:r>
              <a:rPr lang="pt-BR" dirty="0"/>
              <a:t>Se vocês acompanharam a aula passada, sabem que o protocolo TCP/IP oferece números que servem como nomenclaturas para as máquinas.</a:t>
            </a:r>
          </a:p>
          <a:p>
            <a:r>
              <a:rPr lang="pt-BR" dirty="0"/>
              <a:t>Endereços IP por mais que sirvam para identificar um computador específico, eles não são permanentes, são 100% voláteis.</a:t>
            </a:r>
          </a:p>
        </p:txBody>
      </p:sp>
    </p:spTree>
    <p:extLst>
      <p:ext uri="{BB962C8B-B14F-4D97-AF65-F5344CB8AC3E}">
        <p14:creationId xmlns:p14="http://schemas.microsoft.com/office/powerpoint/2010/main" val="1863258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E14C-D295-BFB0-8755-E8D68F8D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DNS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A2DBF-E43B-1BD3-E3D5-FF2AA421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 foram criados os servidores DNS</a:t>
            </a:r>
          </a:p>
          <a:p>
            <a:r>
              <a:rPr lang="pt-BR" dirty="0"/>
              <a:t>Servidores DNS nada mais são do que esses nomes que nomes que digitamos na URL.</a:t>
            </a:r>
          </a:p>
        </p:txBody>
      </p:sp>
    </p:spTree>
    <p:extLst>
      <p:ext uri="{BB962C8B-B14F-4D97-AF65-F5344CB8AC3E}">
        <p14:creationId xmlns:p14="http://schemas.microsoft.com/office/powerpoint/2010/main" val="269374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E3528-5DAF-BC78-AF1F-0ABA313D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Chegamos ao Site que Queremos Acessar?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04643-68E7-C950-2420-529ACA72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dos provedores de Internet é exatamente escolher a melhor rota para transferirmos os dados dentro da Internet.</a:t>
            </a:r>
          </a:p>
          <a:p>
            <a:r>
              <a:rPr lang="pt-BR" dirty="0"/>
              <a:t>O seu provedor como a Vivo conta com uma coisa chamada Tabela de Roteamento, feito para transferir os dados da forma correta.</a:t>
            </a:r>
          </a:p>
        </p:txBody>
      </p:sp>
    </p:spTree>
    <p:extLst>
      <p:ext uri="{BB962C8B-B14F-4D97-AF65-F5344CB8AC3E}">
        <p14:creationId xmlns:p14="http://schemas.microsoft.com/office/powerpoint/2010/main" val="4050746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0E52C-CBA3-DCBF-C3A2-A26E857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5759E7-0F69-1DCF-E4E7-A1187BA72067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4AD851F-1CF2-DE4C-9322-95CA70409730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3A95D4-BAC3-D522-A3AE-FDDD86B022D9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A9BFFD-EE72-9553-2854-E2D9447FF6A8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2EAAB4-31BF-4E1F-1200-1B252D11D1FC}"/>
              </a:ext>
            </a:extLst>
          </p:cNvPr>
          <p:cNvSpPr/>
          <p:nvPr/>
        </p:nvSpPr>
        <p:spPr>
          <a:xfrm>
            <a:off x="8475126" y="2650162"/>
            <a:ext cx="1535148" cy="17611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Provedor de Internet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F0B6093-C249-CDC9-496F-AD77EB711F05}"/>
              </a:ext>
            </a:extLst>
          </p:cNvPr>
          <p:cNvCxnSpPr>
            <a:endCxn id="5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32CF350-63F8-0EA8-453C-2013BF8E5766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E4E686B-4353-13B8-861F-DE657601D280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7318682" y="3530728"/>
            <a:ext cx="1156444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Quadro 11">
            <a:extLst>
              <a:ext uri="{FF2B5EF4-FFF2-40B4-BE49-F238E27FC236}">
                <a16:creationId xmlns:a16="http://schemas.microsoft.com/office/drawing/2014/main" id="{BEF084D8-23C8-83C0-455E-6D40FF0B46D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EF4A4BE-F47E-0046-065C-E41EF78CBFB5}"/>
              </a:ext>
            </a:extLst>
          </p:cNvPr>
          <p:cNvSpPr/>
          <p:nvPr/>
        </p:nvSpPr>
        <p:spPr>
          <a:xfrm>
            <a:off x="6930189" y="5129785"/>
            <a:ext cx="2229853" cy="117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A201127-F7FC-D228-304E-C6A1C12B793E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8045116" y="4411293"/>
            <a:ext cx="1197584" cy="71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32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5E653-F1B3-CB00-1FCD-AADE83AF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Os roteadores Funcionam como Cada um De Nós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CEA89-EE7D-BA5C-95F0-3D644903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que você tem uma moto, um carro, um bilhete de ônibus e um de trem.</a:t>
            </a:r>
          </a:p>
        </p:txBody>
      </p:sp>
    </p:spTree>
    <p:extLst>
      <p:ext uri="{BB962C8B-B14F-4D97-AF65-F5344CB8AC3E}">
        <p14:creationId xmlns:p14="http://schemas.microsoft.com/office/powerpoint/2010/main" val="3802808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4894-E50F-7D30-03E7-519E8EEA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para os Estados Unidos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089D1-1F79-F310-C47F-EF6188AF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Tenho aplicações hospedadas tanto nos Estados Unidos quanto aqui no Brasil. Vamos entender agora como tabelas de roteamento funcionam.</a:t>
            </a:r>
          </a:p>
        </p:txBody>
      </p:sp>
    </p:spTree>
    <p:extLst>
      <p:ext uri="{BB962C8B-B14F-4D97-AF65-F5344CB8AC3E}">
        <p14:creationId xmlns:p14="http://schemas.microsoft.com/office/powerpoint/2010/main" val="84582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6" name="Rectangle 103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putadores antigos: Os mini e os super. - Acirrando">
            <a:extLst>
              <a:ext uri="{FF2B5EF4-FFF2-40B4-BE49-F238E27FC236}">
                <a16:creationId xmlns:a16="http://schemas.microsoft.com/office/drawing/2014/main" id="{625F1812-DC35-B1B8-3C47-79DB50A55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5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7" name="Freeform: Shape 103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" name="Freeform: Shape 103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5AD593-79E4-9C60-7CA4-01638E5E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Computador Antigo</a:t>
            </a:r>
          </a:p>
        </p:txBody>
      </p:sp>
      <p:sp>
        <p:nvSpPr>
          <p:cNvPr id="1049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236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6AE0B-F7B6-0451-8D22-C0ECD86E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AB05F-177E-1429-0884-FA592C82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começarmos a entender, vamos tratar as mensagens que enviamos para o navegador como “pacotes”.</a:t>
            </a:r>
          </a:p>
          <a:p>
            <a:r>
              <a:rPr lang="pt-BR" dirty="0"/>
              <a:t>Agora, vamos para um exemplo na prática de como isso funciona.</a:t>
            </a:r>
          </a:p>
        </p:txBody>
      </p:sp>
    </p:spTree>
    <p:extLst>
      <p:ext uri="{BB962C8B-B14F-4D97-AF65-F5344CB8AC3E}">
        <p14:creationId xmlns:p14="http://schemas.microsoft.com/office/powerpoint/2010/main" val="3933974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EE0D2-7E18-D3E5-01F9-CEFC97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Tabela de Roteamento 1: Saindo de São Paulo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DC41E8D-264F-DFE1-BC7F-440794B8B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135674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405123217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96169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7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Cuiabá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5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856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2DBCB-FE4D-6818-3D08-BD7A59F9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trecho mais próximo é o do Rio de Janeiro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5FF2A-ACED-6BA8-4E42-27C15592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o pacote vai para o Rio de Janeiro.</a:t>
            </a:r>
          </a:p>
        </p:txBody>
      </p:sp>
    </p:spTree>
    <p:extLst>
      <p:ext uri="{BB962C8B-B14F-4D97-AF65-F5344CB8AC3E}">
        <p14:creationId xmlns:p14="http://schemas.microsoft.com/office/powerpoint/2010/main" val="2965638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16DF8-D065-F47C-4E67-D160CF69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2º - Transferência Internacional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B3DE6BA-B01D-1C77-FB6C-49FD8156E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5947"/>
              </p:ext>
            </p:extLst>
          </p:nvPr>
        </p:nvGraphicFramePr>
        <p:xfrm>
          <a:off x="1116013" y="2478088"/>
          <a:ext cx="10167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053275055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376351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Quilômetros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Flórida (EUA) – Via Marítima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2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1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14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F8B31-E35C-E508-E7CC-5C10F552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Suponhamos o Seguinte: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7E208-6FA7-E3A7-6ABF-D39B4FC8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linha entre Rio de Janeiro e Belo Horizonte está congestionada, é época de carnaval e servidores de Belo Horizonte e Salvador estão recebendo múltiplas requisições. </a:t>
            </a:r>
          </a:p>
          <a:p>
            <a:r>
              <a:rPr lang="pt-BR" dirty="0"/>
              <a:t>O melhor nesse caso, não seria o caminho mais curto, mas o mais longo.</a:t>
            </a:r>
          </a:p>
          <a:p>
            <a:r>
              <a:rPr lang="pt-BR" dirty="0"/>
              <a:t>Escolheremos então a Via Marítima.</a:t>
            </a:r>
          </a:p>
        </p:txBody>
      </p:sp>
    </p:spTree>
    <p:extLst>
      <p:ext uri="{BB962C8B-B14F-4D97-AF65-F5344CB8AC3E}">
        <p14:creationId xmlns:p14="http://schemas.microsoft.com/office/powerpoint/2010/main" val="2253857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16D27-C314-5AAC-F8C6-D768FA4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3º Exemplo – Transferência de Dados nos EUA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E0D05A0-F154-6AD1-172D-D8B2A2B56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4351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112208828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28520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8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Carolina do Sul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Tennessee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2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1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768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1C6CF-141A-0AB1-9239-A756D335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7DAE7-9B4A-19EF-47C3-9C4F2D1A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escolheremos de fato a Carolina do Sul, a rota mais rápida.</a:t>
            </a:r>
          </a:p>
        </p:txBody>
      </p:sp>
    </p:spTree>
    <p:extLst>
      <p:ext uri="{BB962C8B-B14F-4D97-AF65-F5344CB8AC3E}">
        <p14:creationId xmlns:p14="http://schemas.microsoft.com/office/powerpoint/2010/main" val="1815210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75018-CFBF-0031-D490-008D5297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 de Dados via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9E196-985A-164C-4A50-220E87C5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transferência de Dados na Internet ocorre de uma forma muito interessante. </a:t>
            </a:r>
          </a:p>
          <a:p>
            <a:r>
              <a:rPr lang="pt-BR" dirty="0"/>
              <a:t>Ao invés de ir baixando um arquivo, uma imagem, um vídeo, tudo isso é feito sob demanda e em pequenos pedaços.</a:t>
            </a:r>
          </a:p>
          <a:p>
            <a:r>
              <a:rPr lang="pt-BR" dirty="0"/>
              <a:t>A função do seu computador é ir juntando todos os pedaços desse arquivo.</a:t>
            </a:r>
          </a:p>
        </p:txBody>
      </p:sp>
    </p:spTree>
    <p:extLst>
      <p:ext uri="{BB962C8B-B14F-4D97-AF65-F5344CB8AC3E}">
        <p14:creationId xmlns:p14="http://schemas.microsoft.com/office/powerpoint/2010/main" val="2932294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22B3F-9A48-05D7-89E7-98EA1F7F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Streaming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08610-FADB-4667-EDFF-88ABA948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disso é streaming. </a:t>
            </a:r>
          </a:p>
          <a:p>
            <a:r>
              <a:rPr lang="pt-BR" dirty="0"/>
              <a:t>Vou me aprofundar muito mais no conceito lá no curso de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214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6FE7-3657-2963-4297-DE8291C8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Privacidade na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860581-1CAD-CE70-0E95-E0C8456D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HTTPS;</a:t>
            </a:r>
          </a:p>
          <a:p>
            <a:r>
              <a:rPr lang="pt-BR" dirty="0"/>
              <a:t>VPN</a:t>
            </a:r>
          </a:p>
          <a:p>
            <a:r>
              <a:rPr lang="pt-BR" dirty="0"/>
              <a:t>Criptografia de Comunicações.</a:t>
            </a:r>
          </a:p>
        </p:txBody>
      </p:sp>
    </p:spTree>
    <p:extLst>
      <p:ext uri="{BB962C8B-B14F-4D97-AF65-F5344CB8AC3E}">
        <p14:creationId xmlns:p14="http://schemas.microsoft.com/office/powerpoint/2010/main" val="228890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9AA87-9B99-701F-64F1-C9EED53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Gostaram?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563AE-AFC5-434F-0901-AADF6E57E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de enormes, eles eram acessíveis a pouquíssimas pessoas, Universidades e instituições militares e financeiras eram exemplos disso;</a:t>
            </a:r>
          </a:p>
          <a:p>
            <a:r>
              <a:rPr lang="pt-BR" dirty="0"/>
              <a:t>Mesmo assim, esses computadores guardavam dados importantes.</a:t>
            </a:r>
          </a:p>
          <a:p>
            <a:r>
              <a:rPr lang="pt-BR" dirty="0"/>
              <a:t>Imagina se ele fosse bombardeado?</a:t>
            </a:r>
          </a:p>
        </p:txBody>
      </p:sp>
    </p:spTree>
    <p:extLst>
      <p:ext uri="{BB962C8B-B14F-4D97-AF65-F5344CB8AC3E}">
        <p14:creationId xmlns:p14="http://schemas.microsoft.com/office/powerpoint/2010/main" val="3225009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1ADBA-4BE0-C9B8-8456-0CCCB50F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Respondendo às Tiazonas de Facebook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62F52-1DCC-3B78-9B99-7714B486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se seus dados não fossem criptografados?</a:t>
            </a:r>
          </a:p>
          <a:p>
            <a:r>
              <a:rPr lang="pt-BR" dirty="0"/>
              <a:t>Como você faria compras? Quantas fraudes não te ligariam todos os dias?</a:t>
            </a:r>
          </a:p>
          <a:p>
            <a:r>
              <a:rPr lang="pt-BR" dirty="0"/>
              <a:t>E suas fotos 😏?</a:t>
            </a:r>
          </a:p>
          <a:p>
            <a:r>
              <a:rPr lang="pt-BR" dirty="0"/>
              <a:t>Você tem muito a esconder!</a:t>
            </a:r>
          </a:p>
        </p:txBody>
      </p:sp>
    </p:spTree>
    <p:extLst>
      <p:ext uri="{BB962C8B-B14F-4D97-AF65-F5344CB8AC3E}">
        <p14:creationId xmlns:p14="http://schemas.microsoft.com/office/powerpoint/2010/main" val="2332530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2BC3-1AE2-1796-D76C-59995CF3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você não tem nada a Esconder...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65E3A-EC85-1B5E-05C1-E90BE108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Manda sua conta bancária....</a:t>
            </a:r>
          </a:p>
          <a:p>
            <a:r>
              <a:rPr lang="pt-BR" dirty="0"/>
              <a:t>Números de cartão de crédito....</a:t>
            </a:r>
          </a:p>
          <a:p>
            <a:r>
              <a:rPr lang="pt-BR" dirty="0"/>
              <a:t>Dados para que eu venda...</a:t>
            </a:r>
          </a:p>
          <a:p>
            <a:r>
              <a:rPr lang="pt-BR" dirty="0" err="1"/>
              <a:t>Nud&amp;s</a:t>
            </a:r>
            <a:r>
              <a:rPr lang="pt-BR" dirty="0"/>
              <a:t> para que eu venda no </a:t>
            </a:r>
            <a:r>
              <a:rPr lang="pt-BR" dirty="0" err="1"/>
              <a:t>Privacy</a:t>
            </a:r>
            <a:r>
              <a:rPr lang="pt-BR" dirty="0"/>
              <a:t>....</a:t>
            </a:r>
          </a:p>
          <a:p>
            <a:r>
              <a:rPr lang="pt-BR" dirty="0"/>
              <a:t>Seus dados custam dinheiro! </a:t>
            </a:r>
          </a:p>
        </p:txBody>
      </p:sp>
    </p:spTree>
    <p:extLst>
      <p:ext uri="{BB962C8B-B14F-4D97-AF65-F5344CB8AC3E}">
        <p14:creationId xmlns:p14="http://schemas.microsoft.com/office/powerpoint/2010/main" val="1378248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91F5E-7DE0-AC6B-E090-1D0B4A8E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nos Comunicamos com Outras Partes do Mundo?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35EB5-CC78-10E0-2D4E-E5FA82F5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por meio de provedores de Internet</a:t>
            </a:r>
          </a:p>
          <a:p>
            <a:r>
              <a:rPr lang="pt-BR" dirty="0"/>
              <a:t>Provedores Locais – Provedores de um Bairro ou de uma Cidade;</a:t>
            </a:r>
          </a:p>
          <a:p>
            <a:r>
              <a:rPr lang="pt-BR" dirty="0"/>
              <a:t>Provedores Regionais – Provedores de um Estado ou Cidade;</a:t>
            </a:r>
          </a:p>
          <a:p>
            <a:r>
              <a:rPr lang="pt-BR" dirty="0"/>
              <a:t>Provedores Globais – De um país ou continente</a:t>
            </a:r>
          </a:p>
        </p:txBody>
      </p:sp>
    </p:spTree>
    <p:extLst>
      <p:ext uri="{BB962C8B-B14F-4D97-AF65-F5344CB8AC3E}">
        <p14:creationId xmlns:p14="http://schemas.microsoft.com/office/powerpoint/2010/main" val="897719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6FA50-1DEB-CC8F-AA3C-12158B34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Comunicação para os EUA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E5F4A6A1-630F-BC1A-D557-725068B7658F}"/>
              </a:ext>
            </a:extLst>
          </p:cNvPr>
          <p:cNvSpPr/>
          <p:nvPr/>
        </p:nvSpPr>
        <p:spPr>
          <a:xfrm>
            <a:off x="882833" y="2887579"/>
            <a:ext cx="1267326" cy="78606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6A33AE-29ED-9642-41E5-70EC44ECE7D4}"/>
              </a:ext>
            </a:extLst>
          </p:cNvPr>
          <p:cNvSpPr txBox="1"/>
          <p:nvPr/>
        </p:nvSpPr>
        <p:spPr>
          <a:xfrm>
            <a:off x="964076" y="309594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SEU PC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5A08CCF-E758-A591-6EED-9C14467E3224}"/>
              </a:ext>
            </a:extLst>
          </p:cNvPr>
          <p:cNvSpPr/>
          <p:nvPr/>
        </p:nvSpPr>
        <p:spPr>
          <a:xfrm>
            <a:off x="2855495" y="2807368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33E47C-A236-9621-D25B-B507B51EE3D3}"/>
              </a:ext>
            </a:extLst>
          </p:cNvPr>
          <p:cNvSpPr/>
          <p:nvPr/>
        </p:nvSpPr>
        <p:spPr>
          <a:xfrm>
            <a:off x="4555958" y="2622883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E09991A-D792-7157-F619-11C5A1ADAF17}"/>
              </a:ext>
            </a:extLst>
          </p:cNvPr>
          <p:cNvSpPr/>
          <p:nvPr/>
        </p:nvSpPr>
        <p:spPr>
          <a:xfrm>
            <a:off x="7026441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3FCB41A-C54D-AB92-7278-2187D26AFAB2}"/>
              </a:ext>
            </a:extLst>
          </p:cNvPr>
          <p:cNvSpPr/>
          <p:nvPr/>
        </p:nvSpPr>
        <p:spPr>
          <a:xfrm>
            <a:off x="9681410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DC38476-74DE-1A02-D65E-86B6DABCAE3C}"/>
              </a:ext>
            </a:extLst>
          </p:cNvPr>
          <p:cNvSpPr/>
          <p:nvPr/>
        </p:nvSpPr>
        <p:spPr>
          <a:xfrm>
            <a:off x="9905999" y="4993907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9E21D3C-E38D-4C59-D4D1-8F2C725983C2}"/>
              </a:ext>
            </a:extLst>
          </p:cNvPr>
          <p:cNvSpPr/>
          <p:nvPr/>
        </p:nvSpPr>
        <p:spPr>
          <a:xfrm>
            <a:off x="7515725" y="5178390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9F22A0-58B7-AEEB-C83F-852E9B5187C2}"/>
              </a:ext>
            </a:extLst>
          </p:cNvPr>
          <p:cNvSpPr/>
          <p:nvPr/>
        </p:nvSpPr>
        <p:spPr>
          <a:xfrm>
            <a:off x="4555958" y="4913452"/>
            <a:ext cx="1540042" cy="14763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Servidores</a:t>
            </a:r>
          </a:p>
          <a:p>
            <a:pPr algn="ctr"/>
            <a:r>
              <a:rPr lang="pt-BR" dirty="0" err="1"/>
              <a:t>Amazon</a:t>
            </a:r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12519A8-F3D7-EA68-2032-FEE349BE2859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150159" y="3280611"/>
            <a:ext cx="705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51EC103-A8D3-F036-0368-11278320507C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866147" y="3280610"/>
            <a:ext cx="6898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CB70F57-E992-B6D1-BA38-A08F5A84131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096000" y="3280609"/>
            <a:ext cx="9304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1B84742-5907-0FC4-8A51-5736036A1C3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9015662" y="3280609"/>
            <a:ext cx="665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336E641-EAB1-01EE-38FE-673F199991C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0676020" y="4239125"/>
            <a:ext cx="1" cy="754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332435A-1183-E2F5-BA19-6AD09034ACB5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 flipV="1">
            <a:off x="8526377" y="5651633"/>
            <a:ext cx="137962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905314D-214C-D0F2-5F1D-E5BB363EFC8E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flipH="1" flipV="1">
            <a:off x="6096000" y="5651632"/>
            <a:ext cx="14197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4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5C8ED-3226-9430-8F81-137440CA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Isso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99DB8-599A-E6C3-2115-2BD7AF2E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dos provedores de Internet é o de descomplicar a forma como a Internet funciona. Sabemos que a Internet é totalmente decentralizada e sabemos das consequências disso.</a:t>
            </a:r>
          </a:p>
        </p:txBody>
      </p:sp>
    </p:spTree>
    <p:extLst>
      <p:ext uri="{BB962C8B-B14F-4D97-AF65-F5344CB8AC3E}">
        <p14:creationId xmlns:p14="http://schemas.microsoft.com/office/powerpoint/2010/main" val="3870962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C91D-5621-5D9A-A6DD-5891436C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98983-B899-0DE5-E42B-22E351C6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r>
              <a:rPr lang="pt-BR" dirty="0"/>
              <a:t> é uma técnica utilizada pelas empresas para conectar os servidores delas diretamente na sua conexão de internet local. </a:t>
            </a:r>
          </a:p>
          <a:p>
            <a:r>
              <a:rPr lang="pt-BR" dirty="0"/>
              <a:t>O Google faz isso com o objetivo de aumentar cada vez mais a sua experiência de usuário.</a:t>
            </a:r>
          </a:p>
          <a:p>
            <a:r>
              <a:rPr lang="pt-BR" dirty="0"/>
              <a:t>Não apenas o Google, como provavelmente a </a:t>
            </a:r>
            <a:r>
              <a:rPr lang="pt-BR" dirty="0" err="1"/>
              <a:t>Amazon</a:t>
            </a:r>
            <a:r>
              <a:rPr lang="pt-BR" dirty="0"/>
              <a:t> faz com seus servidores nos </a:t>
            </a:r>
            <a:r>
              <a:rPr lang="pt-BR" dirty="0" err="1"/>
              <a:t>DataCenters</a:t>
            </a:r>
            <a:r>
              <a:rPr lang="pt-BR" dirty="0"/>
              <a:t> de São Paulo.</a:t>
            </a:r>
          </a:p>
        </p:txBody>
      </p:sp>
    </p:spTree>
    <p:extLst>
      <p:ext uri="{BB962C8B-B14F-4D97-AF65-F5344CB8AC3E}">
        <p14:creationId xmlns:p14="http://schemas.microsoft.com/office/powerpoint/2010/main" val="3381246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3C8B2-641C-E5AD-9037-F5CC2302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AB68B358-9FA3-91A4-D31D-F2F604736E8F}"/>
              </a:ext>
            </a:extLst>
          </p:cNvPr>
          <p:cNvSpPr/>
          <p:nvPr/>
        </p:nvSpPr>
        <p:spPr>
          <a:xfrm>
            <a:off x="1363579" y="3031958"/>
            <a:ext cx="1860884" cy="102669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FE58F09-73C5-141E-71A6-D54BEB85AEBF}"/>
              </a:ext>
            </a:extLst>
          </p:cNvPr>
          <p:cNvSpPr/>
          <p:nvPr/>
        </p:nvSpPr>
        <p:spPr>
          <a:xfrm>
            <a:off x="4411579" y="2991372"/>
            <a:ext cx="1155032" cy="11795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BC8BB1-676C-2638-142D-B37145EF78F4}"/>
              </a:ext>
            </a:extLst>
          </p:cNvPr>
          <p:cNvSpPr/>
          <p:nvPr/>
        </p:nvSpPr>
        <p:spPr>
          <a:xfrm>
            <a:off x="6753727" y="2753227"/>
            <a:ext cx="1620252" cy="165586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Local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47ECF98-9A9C-441F-930A-1B8D2B189188}"/>
              </a:ext>
            </a:extLst>
          </p:cNvPr>
          <p:cNvSpPr/>
          <p:nvPr/>
        </p:nvSpPr>
        <p:spPr>
          <a:xfrm>
            <a:off x="9791781" y="2614863"/>
            <a:ext cx="1491915" cy="18608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</a:t>
            </a:r>
          </a:p>
          <a:p>
            <a:pPr algn="ctr"/>
            <a:r>
              <a:rPr lang="pt-BR" dirty="0"/>
              <a:t>Google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BA220B-64E0-C798-9582-FFC91BF99F95}"/>
              </a:ext>
            </a:extLst>
          </p:cNvPr>
          <p:cNvSpPr txBox="1"/>
          <p:nvPr/>
        </p:nvSpPr>
        <p:spPr>
          <a:xfrm>
            <a:off x="2039784" y="336063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D7D7BB6-89C0-90B2-3096-6EB8EDD32428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3224463" y="3545306"/>
            <a:ext cx="1187116" cy="35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D1D35D8-A26A-5B33-E0D4-F68A10BC5C1A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566611" y="3581160"/>
            <a:ext cx="1187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2F5D2B5-25C2-8A20-29D5-E13C2A60A714}"/>
              </a:ext>
            </a:extLst>
          </p:cNvPr>
          <p:cNvCxnSpPr>
            <a:stCxn id="6" idx="6"/>
            <a:endCxn id="7" idx="1"/>
          </p:cNvCxnSpPr>
          <p:nvPr/>
        </p:nvCxnSpPr>
        <p:spPr>
          <a:xfrm flipV="1">
            <a:off x="8373979" y="3545305"/>
            <a:ext cx="1417802" cy="35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06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1E65-0A38-1968-FD37-94618D19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Futuro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6B54F-8B1F-B49F-81D5-BAA11F98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Projetos como </a:t>
            </a:r>
            <a:r>
              <a:rPr lang="pt-BR" dirty="0" err="1"/>
              <a:t>Starlink</a:t>
            </a:r>
            <a:r>
              <a:rPr lang="pt-BR" dirty="0"/>
              <a:t> e </a:t>
            </a:r>
            <a:r>
              <a:rPr lang="pt-BR" dirty="0" err="1"/>
              <a:t>Loon</a:t>
            </a:r>
            <a:r>
              <a:rPr lang="pt-BR" dirty="0"/>
              <a:t> do Elon Musk e do Google</a:t>
            </a:r>
          </a:p>
        </p:txBody>
      </p:sp>
    </p:spTree>
    <p:extLst>
      <p:ext uri="{BB962C8B-B14F-4D97-AF65-F5344CB8AC3E}">
        <p14:creationId xmlns:p14="http://schemas.microsoft.com/office/powerpoint/2010/main" val="226908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B2A7C-1C33-7A10-9FA1-2A78FACE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5DFBA-4A93-41BF-C131-69430800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é fascinante!</a:t>
            </a:r>
          </a:p>
          <a:p>
            <a:r>
              <a:rPr lang="pt-BR" dirty="0"/>
              <a:t>Pesquisem sobre </a:t>
            </a:r>
            <a:r>
              <a:rPr lang="pt-BR" dirty="0" err="1"/>
              <a:t>WANs</a:t>
            </a:r>
            <a:r>
              <a:rPr lang="pt-BR" dirty="0"/>
              <a:t>, </a:t>
            </a:r>
            <a:r>
              <a:rPr lang="pt-BR" dirty="0" err="1"/>
              <a:t>LANs</a:t>
            </a:r>
            <a:r>
              <a:rPr lang="pt-BR" dirty="0"/>
              <a:t>, </a:t>
            </a:r>
            <a:r>
              <a:rPr lang="pt-BR" dirty="0" err="1"/>
              <a:t>VPNs</a:t>
            </a:r>
            <a:r>
              <a:rPr lang="pt-BR" dirty="0"/>
              <a:t>, Privacidade, Tor Browser, </a:t>
            </a:r>
            <a:r>
              <a:rPr lang="pt-BR" dirty="0" err="1"/>
              <a:t>Peering</a:t>
            </a:r>
            <a:r>
              <a:rPr lang="pt-BR" dirty="0"/>
              <a:t> e TCP/IP caso queiram se aprofundar no assunto.</a:t>
            </a:r>
          </a:p>
        </p:txBody>
      </p:sp>
    </p:spTree>
    <p:extLst>
      <p:ext uri="{BB962C8B-B14F-4D97-AF65-F5344CB8AC3E}">
        <p14:creationId xmlns:p14="http://schemas.microsoft.com/office/powerpoint/2010/main" val="766562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3964D-D809-8B0A-5D86-B09C0544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Deixarei 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5B65A-D1DE-244F-3E7C-931B7B65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descrição, colocarei um link com a descrição dessa aula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Deixarei as minhas Bibliografias igualmente </a:t>
            </a:r>
            <a:r>
              <a:rPr lang="pt-BR"/>
              <a:t>na descrição.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87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E8243-567A-C8FF-95A2-5FBCA931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pt-BR" sz="3400"/>
              <a:t>Como Surgiu a Internet?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577EB-334E-4365-F505-899ED4B1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pt-BR" sz="1700"/>
              <a:t>A Internet surgiu para suprir essa demanda!</a:t>
            </a:r>
          </a:p>
          <a:p>
            <a:r>
              <a:rPr lang="pt-BR" sz="1700"/>
              <a:t>Caso um prédio militar fosse bombardeado, os dados não seriam perdidos.</a:t>
            </a:r>
          </a:p>
          <a:p>
            <a:r>
              <a:rPr lang="pt-BR" sz="1700"/>
              <a:t>Foi aí que surgiu a Darpa, uma organização responsável pela construção de tecnologias.</a:t>
            </a:r>
          </a:p>
        </p:txBody>
      </p:sp>
      <p:pic>
        <p:nvPicPr>
          <p:cNvPr id="2050" name="Picture 2" descr="Defense Advanced Research Projects Agency - Discovery Analytics Center">
            <a:extLst>
              <a:ext uri="{FF2B5EF4-FFF2-40B4-BE49-F238E27FC236}">
                <a16:creationId xmlns:a16="http://schemas.microsoft.com/office/drawing/2014/main" id="{6FECF271-6749-BCB8-31AF-4F746AB68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8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4B40899-91E7-E7D2-CD17-C442FE24D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E01A83-ECB9-D0EB-F669-E676BD0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3 – </a:t>
            </a:r>
            <a:r>
              <a:rPr lang="en-US" sz="4800" dirty="0" err="1"/>
              <a:t>Estrutura</a:t>
            </a:r>
            <a:r>
              <a:rPr lang="en-US" sz="4800" dirty="0"/>
              <a:t> </a:t>
            </a:r>
            <a:r>
              <a:rPr lang="en-US" sz="4800" dirty="0" err="1"/>
              <a:t>Básica</a:t>
            </a:r>
            <a:r>
              <a:rPr lang="en-US" sz="4800" dirty="0"/>
              <a:t> do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27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ço Reservado para Conteúdo 4" descr="Diagrama sobre a árvore do HTML.">
            <a:extLst>
              <a:ext uri="{FF2B5EF4-FFF2-40B4-BE49-F238E27FC236}">
                <a16:creationId xmlns:a16="http://schemas.microsoft.com/office/drawing/2014/main" id="{B99D9B56-6E5C-3753-89CB-66E71BA02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2155"/>
            <a:ext cx="12191999" cy="11558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32F7B-3250-A16C-13CF-57F728E04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2438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E8DCB-6F40-A3E0-5DE3-7510A3C2A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58348" y="6276696"/>
            <a:ext cx="7315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309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8B49-733B-BF0B-BC43-2CDC3F4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Head – Cabeçalho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1AFF4-7022-8DAC-6EC8-C2B70C30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cabeçalho é o local que contém as configurações de uma página, tais como: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Título;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Codificação;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Estilos....</a:t>
            </a:r>
          </a:p>
        </p:txBody>
      </p:sp>
    </p:spTree>
    <p:extLst>
      <p:ext uri="{BB962C8B-B14F-4D97-AF65-F5344CB8AC3E}">
        <p14:creationId xmlns:p14="http://schemas.microsoft.com/office/powerpoint/2010/main" val="3096371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E5379-B3AA-94FE-630F-D9038CCB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Body – Corpo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9D119-AEAF-7F37-86F2-1D8E58B2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conteúdo da página propriamente dito. </a:t>
            </a:r>
          </a:p>
          <a:p>
            <a:r>
              <a:rPr lang="pt-BR" dirty="0"/>
              <a:t>Títulos;</a:t>
            </a:r>
          </a:p>
          <a:p>
            <a:r>
              <a:rPr lang="pt-BR" dirty="0"/>
              <a:t>Textos;</a:t>
            </a:r>
          </a:p>
          <a:p>
            <a:r>
              <a:rPr lang="pt-BR" dirty="0"/>
              <a:t>Imagens....</a:t>
            </a:r>
          </a:p>
        </p:txBody>
      </p:sp>
    </p:spTree>
    <p:extLst>
      <p:ext uri="{BB962C8B-B14F-4D97-AF65-F5344CB8AC3E}">
        <p14:creationId xmlns:p14="http://schemas.microsoft.com/office/powerpoint/2010/main" val="1641097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30989-08A4-DBB7-D064-0CC64787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Render </a:t>
            </a:r>
            <a:r>
              <a:rPr lang="pt-BR" dirty="0" err="1"/>
              <a:t>Tree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A945B-A7B6-53E8-A65D-7B14095D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head</a:t>
            </a:r>
            <a:r>
              <a:rPr lang="pt-BR" dirty="0"/>
              <a:t> mostra ao navegador como a página deve se comportar, portanto, ele vem primeiro. </a:t>
            </a:r>
          </a:p>
          <a:p>
            <a:r>
              <a:rPr lang="pt-BR" dirty="0"/>
              <a:t>Não vou explicar com mais detalhes.</a:t>
            </a:r>
          </a:p>
        </p:txBody>
      </p:sp>
    </p:spTree>
    <p:extLst>
      <p:ext uri="{BB962C8B-B14F-4D97-AF65-F5344CB8AC3E}">
        <p14:creationId xmlns:p14="http://schemas.microsoft.com/office/powerpoint/2010/main" val="3478900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D666-42ED-02BE-2951-DAAF5997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para a Casa (curiosos).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900DB-3CD4-60E0-D053-C028B4B9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Estudar e entender melhor sobre como funciona a Render </a:t>
            </a:r>
            <a:r>
              <a:rPr lang="pt-BR" dirty="0" err="1"/>
              <a:t>Tree</a:t>
            </a:r>
            <a:r>
              <a:rPr lang="pt-BR" dirty="0"/>
              <a:t>, o DOM e o CSSOM. </a:t>
            </a:r>
          </a:p>
        </p:txBody>
      </p:sp>
    </p:spTree>
    <p:extLst>
      <p:ext uri="{BB962C8B-B14F-4D97-AF65-F5344CB8AC3E}">
        <p14:creationId xmlns:p14="http://schemas.microsoft.com/office/powerpoint/2010/main" val="4121440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C8392F0A-776A-C295-D1C5-822935EFB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1EE6D04-0066-E1FD-8D79-56D66485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4 – Tags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6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8AF70-61E9-9E46-A6A1-DBE04945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31802-8213-D376-F805-0B4AC312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são as marcações feitas para exibir elementos na tela, a linguagem HTML é bem pré-definida quando se fala disso, algumas </a:t>
            </a:r>
            <a:r>
              <a:rPr lang="pt-BR" dirty="0" err="1"/>
              <a:t>tags</a:t>
            </a:r>
            <a:r>
              <a:rPr lang="pt-BR" dirty="0"/>
              <a:t> foram feitas para títulos, outras para botões e outras para entrada de dados.</a:t>
            </a:r>
          </a:p>
          <a:p>
            <a:r>
              <a:rPr lang="pt-BR" dirty="0"/>
              <a:t>O caractere &lt; é responsável por abrir uma </a:t>
            </a:r>
            <a:r>
              <a:rPr lang="pt-BR" dirty="0" err="1"/>
              <a:t>tag</a:t>
            </a:r>
            <a:r>
              <a:rPr lang="pt-BR" dirty="0"/>
              <a:t> e o caractere &gt; é responsável por fechar uma </a:t>
            </a:r>
            <a:r>
              <a:rPr lang="pt-BR" dirty="0" err="1"/>
              <a:t>tag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68589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7EA2E-EB88-BAA6-7439-D175C1DC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Autônomas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94D9E6-9276-CE83-F220-5D59E775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17" y="2415396"/>
            <a:ext cx="6409165" cy="3350248"/>
          </a:xfrm>
        </p:spPr>
      </p:pic>
    </p:spTree>
    <p:extLst>
      <p:ext uri="{BB962C8B-B14F-4D97-AF65-F5344CB8AC3E}">
        <p14:creationId xmlns:p14="http://schemas.microsoft.com/office/powerpoint/2010/main" val="1321070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65F31-6210-2273-237D-1C23FC4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surgiram as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FDC3B8-918F-283D-C245-D2CCADF6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assistiu ao nosso curso de C#?</a:t>
            </a:r>
          </a:p>
          <a:p>
            <a:r>
              <a:rPr lang="pt-BR" dirty="0"/>
              <a:t>Você então certamente sabe que o C# é parente da linguagem C, aí que vêm a origem do HTML.</a:t>
            </a:r>
          </a:p>
        </p:txBody>
      </p:sp>
    </p:spTree>
    <p:extLst>
      <p:ext uri="{BB962C8B-B14F-4D97-AF65-F5344CB8AC3E}">
        <p14:creationId xmlns:p14="http://schemas.microsoft.com/office/powerpoint/2010/main" val="55110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B1A73-A04A-CDDC-FD10-362DB937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Grandes Inovações Aconteceram!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21271-067D-4813-5A2A-90621AC5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computador que estava na Califórnia finalmente conseguia se comunicar com um computador de Massachussets, isso, ainda na década de 60, ou seja, criou-se uma rede que atravessava 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1587583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069EC-6170-490E-8484-6936DD36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do HTML – GML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24815-69FB-452C-253E-7AAA5469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de dados mais fácil;</a:t>
            </a:r>
          </a:p>
          <a:p>
            <a:r>
              <a:rPr lang="pt-BR" dirty="0"/>
              <a:t>Dados flexíveis e pouco estruturados;</a:t>
            </a:r>
          </a:p>
        </p:txBody>
      </p:sp>
    </p:spTree>
    <p:extLst>
      <p:ext uri="{BB962C8B-B14F-4D97-AF65-F5344CB8AC3E}">
        <p14:creationId xmlns:p14="http://schemas.microsoft.com/office/powerpoint/2010/main" val="42610988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9BB5B-4AB7-9D03-5686-24CA27CB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GML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2E5F19A-25B4-1433-75D5-0FF1562E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665" y="2789971"/>
            <a:ext cx="8728670" cy="2339814"/>
          </a:xfrm>
        </p:spPr>
      </p:pic>
    </p:spTree>
    <p:extLst>
      <p:ext uri="{BB962C8B-B14F-4D97-AF65-F5344CB8AC3E}">
        <p14:creationId xmlns:p14="http://schemas.microsoft.com/office/powerpoint/2010/main" val="24830699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C2F857-5AB8-615A-1350-5EAF0D7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94448E-BF42-15A8-BEE4-C15BAE1DD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332" y="625331"/>
            <a:ext cx="10941336" cy="5594493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09A971-B9C4-680B-8808-B36545E9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95" y="1393977"/>
            <a:ext cx="9211463" cy="2446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/>
              <a:t>Por que não usar simplesmente GML?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99232-BFF7-8F66-6EFB-07AF7B7F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799" y="4959529"/>
            <a:ext cx="9139259" cy="10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Isso seria bem complicado para o navegador....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3A1451-0198-70EC-23FC-FD618A74C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180" y="4923526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34F140-C432-A78F-A450-1EF26C7A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476678" y="4269049"/>
            <a:ext cx="9147364" cy="18288"/>
          </a:xfrm>
          <a:custGeom>
            <a:avLst/>
            <a:gdLst>
              <a:gd name="connsiteX0" fmla="*/ 0 w 9147364"/>
              <a:gd name="connsiteY0" fmla="*/ 18288 h 18288"/>
              <a:gd name="connsiteX1" fmla="*/ 9147364 w 9147364"/>
              <a:gd name="connsiteY1" fmla="*/ 18288 h 18288"/>
              <a:gd name="connsiteX2" fmla="*/ 9147364 w 9147364"/>
              <a:gd name="connsiteY2" fmla="*/ 0 h 18288"/>
              <a:gd name="connsiteX3" fmla="*/ 0 w 9147364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7364" h="18288">
                <a:moveTo>
                  <a:pt x="0" y="18288"/>
                </a:moveTo>
                <a:lnTo>
                  <a:pt x="9147364" y="18288"/>
                </a:lnTo>
                <a:lnTo>
                  <a:pt x="914736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556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64099-5FA3-B115-000F-E0CA572C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AE4BF-19AB-ACE5-0790-5FAAC616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HTML deve ser muito bem estruturado...</a:t>
            </a:r>
          </a:p>
        </p:txBody>
      </p:sp>
    </p:spTree>
    <p:extLst>
      <p:ext uri="{BB962C8B-B14F-4D97-AF65-F5344CB8AC3E}">
        <p14:creationId xmlns:p14="http://schemas.microsoft.com/office/powerpoint/2010/main" val="5106835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F175A-F4E8-04A9-4C99-09B4F800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78191-4E22-58CC-4502-A49752AB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Busque sobre outras linguagens de marcação, tais como </a:t>
            </a:r>
            <a:r>
              <a:rPr lang="pt-BR" dirty="0" err="1"/>
              <a:t>Markdown</a:t>
            </a:r>
            <a:r>
              <a:rPr lang="pt-BR" dirty="0"/>
              <a:t>, XML ou até mesmo linguagens com regras muito claras como o JSON para se aprofundar no tema. </a:t>
            </a:r>
          </a:p>
        </p:txBody>
      </p:sp>
    </p:spTree>
    <p:extLst>
      <p:ext uri="{BB962C8B-B14F-4D97-AF65-F5344CB8AC3E}">
        <p14:creationId xmlns:p14="http://schemas.microsoft.com/office/powerpoint/2010/main" val="9669818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2C22253C-7B0A-5439-327B-AC6125A70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2A14C4E-4DA3-74A7-0636-23456BD7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5 – </a:t>
            </a:r>
            <a:r>
              <a:rPr lang="en-US" sz="4800" dirty="0" err="1"/>
              <a:t>Títulos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9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4AC3-1EC3-81AF-4AED-1BDBD932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EBF13-DC79-64E1-65B5-8BE9A13E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Título 1 &lt;h1&gt;</a:t>
            </a:r>
          </a:p>
          <a:p>
            <a:pPr lvl="1"/>
            <a:r>
              <a:rPr lang="pt-BR" sz="2800" dirty="0"/>
              <a:t>Título 2 &lt;h2&gt;</a:t>
            </a:r>
          </a:p>
          <a:p>
            <a:pPr lvl="2"/>
            <a:r>
              <a:rPr lang="pt-BR" sz="2600" dirty="0"/>
              <a:t>Título 3 &lt;h3&gt;</a:t>
            </a:r>
          </a:p>
          <a:p>
            <a:pPr lvl="3"/>
            <a:r>
              <a:rPr lang="pt-BR" sz="2400" dirty="0"/>
              <a:t>Título 4 &lt;h4&gt;</a:t>
            </a:r>
          </a:p>
          <a:p>
            <a:pPr lvl="4"/>
            <a:r>
              <a:rPr lang="pt-BR" sz="2200" dirty="0"/>
              <a:t>Título 5 &lt;h5&gt;</a:t>
            </a:r>
          </a:p>
          <a:p>
            <a:pPr lvl="5"/>
            <a:r>
              <a:rPr lang="pt-BR" sz="2600" dirty="0"/>
              <a:t> </a:t>
            </a:r>
            <a:r>
              <a:rPr lang="pt-BR" sz="2000" dirty="0"/>
              <a:t>Título 6 &lt;h6&gt;</a:t>
            </a:r>
          </a:p>
        </p:txBody>
      </p:sp>
    </p:spTree>
    <p:extLst>
      <p:ext uri="{BB962C8B-B14F-4D97-AF65-F5344CB8AC3E}">
        <p14:creationId xmlns:p14="http://schemas.microsoft.com/office/powerpoint/2010/main" val="2209011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DCF69-953E-B0B1-698A-44DA79C0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</a:t>
            </a:r>
            <a:r>
              <a:rPr lang="pt-BR" dirty="0" err="1"/>
              <a:t>Heading</a:t>
            </a:r>
            <a:r>
              <a:rPr lang="pt-BR" dirty="0"/>
              <a:t> e Não 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18DE0-AE5D-B37E-F282-F19FF5DA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Acredita-se que: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Já havia uma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no HTML, o que poderia gerar confusões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Os próprios textos jornalísticos</a:t>
            </a:r>
          </a:p>
        </p:txBody>
      </p:sp>
    </p:spTree>
    <p:extLst>
      <p:ext uri="{BB962C8B-B14F-4D97-AF65-F5344CB8AC3E}">
        <p14:creationId xmlns:p14="http://schemas.microsoft.com/office/powerpoint/2010/main" val="2336033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F5F55-F012-A633-DB5E-A078F1C0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quanto aos Metadados?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B6871-1E7F-46DE-7F9D-5EF60211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 empolguei muito com </a:t>
            </a:r>
            <a:r>
              <a:rPr lang="pt-BR" dirty="0" err="1"/>
              <a:t>tags</a:t>
            </a:r>
            <a:r>
              <a:rPr lang="pt-BR" dirty="0"/>
              <a:t>, admito....</a:t>
            </a:r>
          </a:p>
          <a:p>
            <a:r>
              <a:rPr lang="pt-BR" dirty="0"/>
              <a:t>Será nossa próxima aula.</a:t>
            </a:r>
          </a:p>
        </p:txBody>
      </p:sp>
    </p:spTree>
    <p:extLst>
      <p:ext uri="{BB962C8B-B14F-4D97-AF65-F5344CB8AC3E}">
        <p14:creationId xmlns:p14="http://schemas.microsoft.com/office/powerpoint/2010/main" val="35821454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0440C38D-7DE4-B774-CF3F-B9656DD65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F4D8E08-7FE5-E2C3-88FF-A5D76E06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6 – </a:t>
            </a:r>
            <a:r>
              <a:rPr lang="en-US" sz="4800" dirty="0" err="1"/>
              <a:t>Metadados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7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FE880-CF14-8A11-0DEF-5151B451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D5E21-D1A4-D7FF-F49B-46DAE521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computadores não falavam um só idioma, eles falavam linguagens de máquina diferentes.</a:t>
            </a:r>
          </a:p>
          <a:p>
            <a:r>
              <a:rPr lang="pt-BR" dirty="0"/>
              <a:t>Para resolver esse problema, inventaram uma coisa chamada “Protocolo”, que uma explicação bem simples seria: uma espécie de novo idioma.</a:t>
            </a:r>
          </a:p>
        </p:txBody>
      </p:sp>
    </p:spTree>
    <p:extLst>
      <p:ext uri="{BB962C8B-B14F-4D97-AF65-F5344CB8AC3E}">
        <p14:creationId xmlns:p14="http://schemas.microsoft.com/office/powerpoint/2010/main" val="22556444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CE347-42B2-076E-BED9-99473D8B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Metadados São Muito Importantes!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0D76A-C95E-8346-56C0-60D45BFB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Navegador vai Ler todos os seus metadados! </a:t>
            </a:r>
          </a:p>
          <a:p>
            <a:r>
              <a:rPr lang="pt-BR" dirty="0"/>
              <a:t>Esses dados não serão acessados (em sua maioria) diretamente por você!</a:t>
            </a:r>
          </a:p>
        </p:txBody>
      </p:sp>
    </p:spTree>
    <p:extLst>
      <p:ext uri="{BB962C8B-B14F-4D97-AF65-F5344CB8AC3E}">
        <p14:creationId xmlns:p14="http://schemas.microsoft.com/office/powerpoint/2010/main" val="20236506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8A5B13-618A-EF03-9485-30F513FC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/>
              <a:t>Alguns</a:t>
            </a:r>
            <a:r>
              <a:rPr lang="en-US" sz="8000" dirty="0"/>
              <a:t> </a:t>
            </a:r>
            <a:r>
              <a:rPr lang="en-US" sz="8000" dirty="0" err="1"/>
              <a:t>Tipos</a:t>
            </a:r>
            <a:r>
              <a:rPr lang="en-US" sz="8000" dirty="0"/>
              <a:t> de </a:t>
            </a:r>
            <a:r>
              <a:rPr lang="en-US" sz="8000" dirty="0" err="1"/>
              <a:t>Metadados</a:t>
            </a:r>
            <a:endParaRPr lang="en-US" sz="8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2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0BF51-C46C-0ACC-3B5F-C09F9877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F03FDC-D462-474B-9AC0-9D86FC0D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660" y="3209026"/>
            <a:ext cx="6280680" cy="2273548"/>
          </a:xfrm>
        </p:spPr>
      </p:pic>
    </p:spTree>
    <p:extLst>
      <p:ext uri="{BB962C8B-B14F-4D97-AF65-F5344CB8AC3E}">
        <p14:creationId xmlns:p14="http://schemas.microsoft.com/office/powerpoint/2010/main" val="26692911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EE4AF-FA8E-4779-DD1E-AC960830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Responsividade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F8B9B0D-C317-5380-D48E-3091593EF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44" y="3429000"/>
            <a:ext cx="11753712" cy="1402543"/>
          </a:xfrm>
        </p:spPr>
      </p:pic>
    </p:spTree>
    <p:extLst>
      <p:ext uri="{BB962C8B-B14F-4D97-AF65-F5344CB8AC3E}">
        <p14:creationId xmlns:p14="http://schemas.microsoft.com/office/powerpoint/2010/main" val="3689429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035BF-A044-C9C1-441D-3AE761F7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de Mecanismos de Busca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400C41-4689-DAC7-F88D-65340FD0B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662" y="3429000"/>
            <a:ext cx="10266675" cy="1179576"/>
          </a:xfrm>
        </p:spPr>
      </p:pic>
    </p:spTree>
    <p:extLst>
      <p:ext uri="{BB962C8B-B14F-4D97-AF65-F5344CB8AC3E}">
        <p14:creationId xmlns:p14="http://schemas.microsoft.com/office/powerpoint/2010/main" val="6375613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8F42D-4264-4A47-BF2B-E3229DDA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C65CD6-F411-E5B8-2132-4EFBDA563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990" y="3140015"/>
            <a:ext cx="10060020" cy="1663772"/>
          </a:xfrm>
        </p:spPr>
      </p:pic>
    </p:spTree>
    <p:extLst>
      <p:ext uri="{BB962C8B-B14F-4D97-AF65-F5344CB8AC3E}">
        <p14:creationId xmlns:p14="http://schemas.microsoft.com/office/powerpoint/2010/main" val="28152684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427C-945C-CC43-5D57-84A36029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Compatibilidade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DAFB171-0409-1D47-1CC6-A6F616902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491" y="3429000"/>
            <a:ext cx="9357017" cy="1542366"/>
          </a:xfrm>
        </p:spPr>
      </p:pic>
    </p:spTree>
    <p:extLst>
      <p:ext uri="{BB962C8B-B14F-4D97-AF65-F5344CB8AC3E}">
        <p14:creationId xmlns:p14="http://schemas.microsoft.com/office/powerpoint/2010/main" val="4787481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E5FFE-D6BB-B4B6-AACD-300E98BE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310E28-6CBA-A196-2A1F-D2A01066D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984" y="3140016"/>
            <a:ext cx="10578032" cy="1519186"/>
          </a:xfrm>
        </p:spPr>
      </p:pic>
    </p:spTree>
    <p:extLst>
      <p:ext uri="{BB962C8B-B14F-4D97-AF65-F5344CB8AC3E}">
        <p14:creationId xmlns:p14="http://schemas.microsoft.com/office/powerpoint/2010/main" val="37938135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896E9-EF15-5966-6EEC-9106BE1A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Definir Informações Para Redes Sociais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C9CC64-0E28-944C-B1D6-DC7D86077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998" y="3226280"/>
            <a:ext cx="9202004" cy="1712676"/>
          </a:xfrm>
        </p:spPr>
      </p:pic>
    </p:spTree>
    <p:extLst>
      <p:ext uri="{BB962C8B-B14F-4D97-AF65-F5344CB8AC3E}">
        <p14:creationId xmlns:p14="http://schemas.microsoft.com/office/powerpoint/2010/main" val="35161656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A39A4-5FDD-E2C7-ABDE-75393F0F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Impedir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56DD6D-A678-2E3F-18EA-159300ED9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901" y="3250385"/>
            <a:ext cx="10494197" cy="2103908"/>
          </a:xfrm>
        </p:spPr>
      </p:pic>
    </p:spTree>
    <p:extLst>
      <p:ext uri="{BB962C8B-B14F-4D97-AF65-F5344CB8AC3E}">
        <p14:creationId xmlns:p14="http://schemas.microsoft.com/office/powerpoint/2010/main" val="226586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7088A-3CB5-C020-6A24-F93D957C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7456C-763F-63FC-DBAE-64D3DC89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como se fossem 4 pessoas de 4 países diferentes na rede! Um como se falasse alemão, outro português, outro italiano e outro francês. Qual seria a melhor forma de ajudar essas pessoas a se comunicarem?</a:t>
            </a:r>
          </a:p>
        </p:txBody>
      </p:sp>
    </p:spTree>
    <p:extLst>
      <p:ext uri="{BB962C8B-B14F-4D97-AF65-F5344CB8AC3E}">
        <p14:creationId xmlns:p14="http://schemas.microsoft.com/office/powerpoint/2010/main" val="34587465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77ADA-081C-5186-7B63-89C87560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Impedir Potenciais Ataques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025A26-1E8D-8889-EE8A-5C3742649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813" y="3429000"/>
            <a:ext cx="9758373" cy="1439485"/>
          </a:xfrm>
        </p:spPr>
      </p:pic>
    </p:spTree>
    <p:extLst>
      <p:ext uri="{BB962C8B-B14F-4D97-AF65-F5344CB8AC3E}">
        <p14:creationId xmlns:p14="http://schemas.microsoft.com/office/powerpoint/2010/main" val="24637895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D3C0E-872E-B9DE-4210-5C8D2C29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Informar Quem Escreveu Aquela Página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681971-B3F0-F008-4C9C-50FA94F57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948" y="3243532"/>
            <a:ext cx="9316103" cy="1526913"/>
          </a:xfrm>
        </p:spPr>
      </p:pic>
    </p:spTree>
    <p:extLst>
      <p:ext uri="{BB962C8B-B14F-4D97-AF65-F5344CB8AC3E}">
        <p14:creationId xmlns:p14="http://schemas.microsoft.com/office/powerpoint/2010/main" val="1872657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E8EEF3-827C-0075-36E4-7113857F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E quanto à Tag Title?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3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78A6D-F00E-02BB-6A5B-55125639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Adiciona um Título na Guia da Página!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B661CB-0258-22D6-3FF1-2FB41A15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746" y="2725947"/>
            <a:ext cx="10291422" cy="3226279"/>
          </a:xfrm>
        </p:spPr>
      </p:pic>
    </p:spTree>
    <p:extLst>
      <p:ext uri="{BB962C8B-B14F-4D97-AF65-F5344CB8AC3E}">
        <p14:creationId xmlns:p14="http://schemas.microsoft.com/office/powerpoint/2010/main" val="10406094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18415-D300-74F6-81D1-AAC064C4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Título da Página Deve Conter um Resumo do 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5A9CF-8864-FEC6-5DB2-5DD2A23E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Criar algo como “Home – Sua Empresa”, mas caso haja algum erro, é necessário avisar diretamente no Título Isso. </a:t>
            </a:r>
          </a:p>
        </p:txBody>
      </p:sp>
    </p:spTree>
    <p:extLst>
      <p:ext uri="{BB962C8B-B14F-4D97-AF65-F5344CB8AC3E}">
        <p14:creationId xmlns:p14="http://schemas.microsoft.com/office/powerpoint/2010/main" val="33793214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8FDB3-82F8-CE22-3AA5-EFE7497C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JavaScript</a:t>
            </a:r>
            <a:r>
              <a:rPr lang="pt-BR" dirty="0"/>
              <a:t> Serve para isso, mas não vamos Mexer com Isso agora.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5D22B2D-A638-7ACF-A8D5-A7EA338A4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973" y="3278038"/>
            <a:ext cx="9340053" cy="1382327"/>
          </a:xfrm>
        </p:spPr>
      </p:pic>
    </p:spTree>
    <p:extLst>
      <p:ext uri="{BB962C8B-B14F-4D97-AF65-F5344CB8AC3E}">
        <p14:creationId xmlns:p14="http://schemas.microsoft.com/office/powerpoint/2010/main" val="8189668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5C97E-3F56-EDF1-A4E5-7CB207AF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24347-D37E-ED52-E82F-97BEFD71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Página Inicial, essa página deverá conter os metadados de responsividade, descrição, um título chamativo e mesmo tempo, deve ser compatível com navegadores antigos.</a:t>
            </a:r>
          </a:p>
        </p:txBody>
      </p:sp>
    </p:spTree>
    <p:extLst>
      <p:ext uri="{BB962C8B-B14F-4D97-AF65-F5344CB8AC3E}">
        <p14:creationId xmlns:p14="http://schemas.microsoft.com/office/powerpoint/2010/main" val="2558040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8DA498E9-F316-3B91-0898-41E8CEAC4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3460A5-00D9-1E6B-BB32-922FA0C6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7 – </a:t>
            </a:r>
            <a:r>
              <a:rPr lang="en-US" sz="4800" dirty="0" err="1"/>
              <a:t>Textos</a:t>
            </a:r>
            <a:r>
              <a:rPr lang="en-US" sz="4800" dirty="0"/>
              <a:t> e </a:t>
            </a:r>
            <a:r>
              <a:rPr lang="en-US" sz="4800" dirty="0" err="1"/>
              <a:t>Listas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1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78860-82E6-4936-CF96-E9C41E54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1C83C-C8F3-1B19-5B87-79E95364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diversas </a:t>
            </a:r>
            <a:r>
              <a:rPr lang="pt-BR" dirty="0" err="1"/>
              <a:t>tags</a:t>
            </a:r>
            <a:r>
              <a:rPr lang="pt-BR" dirty="0"/>
              <a:t> de texto no HTML, p, h1, </a:t>
            </a:r>
            <a:r>
              <a:rPr lang="pt-BR" dirty="0" err="1"/>
              <a:t>code</a:t>
            </a:r>
            <a:r>
              <a:rPr lang="pt-BR" dirty="0"/>
              <a:t>, Strong, em e vou mostrar cada uma delas aqui abaixo</a:t>
            </a:r>
          </a:p>
        </p:txBody>
      </p:sp>
    </p:spTree>
    <p:extLst>
      <p:ext uri="{BB962C8B-B14F-4D97-AF65-F5344CB8AC3E}">
        <p14:creationId xmlns:p14="http://schemas.microsoft.com/office/powerpoint/2010/main" val="19719708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669E-5949-AACF-6456-A9874833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D4812-2249-6C12-100C-A4F124EC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Pensada especialmente em textos longos, como textos jornalísticos e qualquer tipo de texto que não cabe em uma linha. Ideal para que você coloque o parágrafo de cada frase que você está desenvolvendo.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B1DE71-5B3A-082C-615B-0472E6FF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06" y="4797451"/>
            <a:ext cx="10100588" cy="6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687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</TotalTime>
  <Words>5230</Words>
  <Application>Microsoft Office PowerPoint</Application>
  <PresentationFormat>Widescreen</PresentationFormat>
  <Paragraphs>652</Paragraphs>
  <Slides>227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227</vt:i4>
      </vt:variant>
    </vt:vector>
  </HeadingPairs>
  <TitlesOfParts>
    <vt:vector size="234" baseType="lpstr">
      <vt:lpstr>Aptos</vt:lpstr>
      <vt:lpstr>Arial</vt:lpstr>
      <vt:lpstr>Avenir Next LT Pro</vt:lpstr>
      <vt:lpstr>Calibri</vt:lpstr>
      <vt:lpstr>Neue Haas Grotesk Text Pro</vt:lpstr>
      <vt:lpstr>Wingdings</vt:lpstr>
      <vt:lpstr>AccentBoxVTI</vt:lpstr>
      <vt:lpstr>Curso de HTML e CSS</vt:lpstr>
      <vt:lpstr>Aula 1 – História da Internet</vt:lpstr>
      <vt:lpstr>História da Internet</vt:lpstr>
      <vt:lpstr>Computador Antigo</vt:lpstr>
      <vt:lpstr>Gostaram?</vt:lpstr>
      <vt:lpstr>Como Surgiu a Internet?</vt:lpstr>
      <vt:lpstr>Grandes Inovações Aconteceram!</vt:lpstr>
      <vt:lpstr>Problema:</vt:lpstr>
      <vt:lpstr>Protocolos</vt:lpstr>
      <vt:lpstr>Idioma</vt:lpstr>
      <vt:lpstr>Protocolo NCP</vt:lpstr>
      <vt:lpstr>Protocolo TCP/IP</vt:lpstr>
      <vt:lpstr>Ainda tínhamos alguns problemas</vt:lpstr>
      <vt:lpstr>Protocolo HTTP e HTML</vt:lpstr>
      <vt:lpstr>Espero que vocês tenham gostado</vt:lpstr>
      <vt:lpstr>Aula 2 – Como a Internet Funciona</vt:lpstr>
      <vt:lpstr>Introdução</vt:lpstr>
      <vt:lpstr>Como o Computador Funciona?</vt:lpstr>
      <vt:lpstr>Computadores operam na base binária</vt:lpstr>
      <vt:lpstr>Tabela de Conversão:</vt:lpstr>
      <vt:lpstr>Dados de Transmissão</vt:lpstr>
      <vt:lpstr>Comunicação Entre Computadores</vt:lpstr>
      <vt:lpstr>Desenho de uma Rede</vt:lpstr>
      <vt:lpstr>Comunicação entre Computadores</vt:lpstr>
      <vt:lpstr>Recebimento da Mensagem pelo Switch</vt:lpstr>
      <vt:lpstr>Mensagem Encaminhada para o PC 3</vt:lpstr>
      <vt:lpstr>Transferência de Dados via Internet - Roteadores</vt:lpstr>
      <vt:lpstr>Exemplo Visual</vt:lpstr>
      <vt:lpstr>Por que Roteadores são Necessários?</vt:lpstr>
      <vt:lpstr>Resumo</vt:lpstr>
      <vt:lpstr>Logo, o que é a Internet?</vt:lpstr>
      <vt:lpstr>Lição de Casa – Conexões Internacionais</vt:lpstr>
      <vt:lpstr>Como Derrubar a Internet?</vt:lpstr>
      <vt:lpstr>Como Acessamos um Site?</vt:lpstr>
      <vt:lpstr>Servidor DNS</vt:lpstr>
      <vt:lpstr>Como Chegamos ao Site que Queremos Acessar?</vt:lpstr>
      <vt:lpstr>Exemplo Visual</vt:lpstr>
      <vt:lpstr>Os roteadores Funcionam como Cada um De Nós</vt:lpstr>
      <vt:lpstr>Transferência de Dados para os Estados Unidos</vt:lpstr>
      <vt:lpstr>Observação</vt:lpstr>
      <vt:lpstr>Tabela de Roteamento 1: Saindo de São Paulo</vt:lpstr>
      <vt:lpstr>O trecho mais próximo é o do Rio de Janeiro</vt:lpstr>
      <vt:lpstr>2º - Transferência Internacional</vt:lpstr>
      <vt:lpstr>Suponhamos o Seguinte:</vt:lpstr>
      <vt:lpstr>3º Exemplo – Transferência de Dados nos EUA</vt:lpstr>
      <vt:lpstr>Transferência</vt:lpstr>
      <vt:lpstr>Transferência de Dados via Internet</vt:lpstr>
      <vt:lpstr>Streaming</vt:lpstr>
      <vt:lpstr>Privacidade na Internet</vt:lpstr>
      <vt:lpstr>Respondendo às Tiazonas de Facebook</vt:lpstr>
      <vt:lpstr>Se você não tem nada a Esconder...</vt:lpstr>
      <vt:lpstr>Como nos Comunicamos com Outras Partes do Mundo?</vt:lpstr>
      <vt:lpstr>Comunicação para os EUA</vt:lpstr>
      <vt:lpstr>Para que Isso Serve?</vt:lpstr>
      <vt:lpstr>Peering</vt:lpstr>
      <vt:lpstr>Peering</vt:lpstr>
      <vt:lpstr>Futuro da Internet</vt:lpstr>
      <vt:lpstr>Conclusão</vt:lpstr>
      <vt:lpstr>Deixarei Links</vt:lpstr>
      <vt:lpstr>Aula 3 – Estrutura Básica do HTML</vt:lpstr>
      <vt:lpstr>Apresentação do PowerPoint</vt:lpstr>
      <vt:lpstr>Head – Cabeçalho</vt:lpstr>
      <vt:lpstr>Body – Corpo</vt:lpstr>
      <vt:lpstr>Construção da Render Tree</vt:lpstr>
      <vt:lpstr>Lição para a Casa (curiosos).</vt:lpstr>
      <vt:lpstr>Aula 4 – Tags no HTML</vt:lpstr>
      <vt:lpstr>O que são tags?</vt:lpstr>
      <vt:lpstr>Tags Autônomas</vt:lpstr>
      <vt:lpstr>Como surgiram as tags?</vt:lpstr>
      <vt:lpstr>Origem do HTML – GML</vt:lpstr>
      <vt:lpstr>Pseudocódigo GML</vt:lpstr>
      <vt:lpstr>Por que não usar simplesmente GML?</vt:lpstr>
      <vt:lpstr>As Tags HTML</vt:lpstr>
      <vt:lpstr>Lição de Casa</vt:lpstr>
      <vt:lpstr>Aula 5 – Títulos no HTML</vt:lpstr>
      <vt:lpstr>Títulos no HTML</vt:lpstr>
      <vt:lpstr>Por que Heading e Não Title</vt:lpstr>
      <vt:lpstr>E quanto aos Metadados? </vt:lpstr>
      <vt:lpstr>Aula 6 – Metadados no HTML</vt:lpstr>
      <vt:lpstr>Metadados São Muito Importantes!</vt:lpstr>
      <vt:lpstr>Alguns Tipos de Metadados</vt:lpstr>
      <vt:lpstr>Codificação</vt:lpstr>
      <vt:lpstr>Responsividade</vt:lpstr>
      <vt:lpstr>Descrição de Mecanismos de Busca</vt:lpstr>
      <vt:lpstr>Palavras-Chave</vt:lpstr>
      <vt:lpstr>Configurar Compatibilidade</vt:lpstr>
      <vt:lpstr>Redirecionamento</vt:lpstr>
      <vt:lpstr>Definir Informações Para Redes Sociais</vt:lpstr>
      <vt:lpstr>Impedir Indexação</vt:lpstr>
      <vt:lpstr>Impedir Potenciais Ataques</vt:lpstr>
      <vt:lpstr>Informar Quem Escreveu Aquela Página</vt:lpstr>
      <vt:lpstr>E quanto à Tag Title?</vt:lpstr>
      <vt:lpstr>A Tag Title Adiciona um Título na Guia da Página!</vt:lpstr>
      <vt:lpstr>O Título da Página Deve Conter um Resumo do Conteúdo</vt:lpstr>
      <vt:lpstr>JavaScript Serve para isso, mas não vamos Mexer com Isso agora.</vt:lpstr>
      <vt:lpstr>Lição de Casa</vt:lpstr>
      <vt:lpstr>Aula 7 – Textos e Listas no HTML</vt:lpstr>
      <vt:lpstr>Textos no HTML</vt:lpstr>
      <vt:lpstr>Tag p</vt:lpstr>
      <vt:lpstr>Tag strong</vt:lpstr>
      <vt:lpstr>Tag em </vt:lpstr>
      <vt:lpstr>Tag code</vt:lpstr>
      <vt:lpstr>Tag small</vt:lpstr>
      <vt:lpstr>Tag abbr</vt:lpstr>
      <vt:lpstr>Tag Address</vt:lpstr>
      <vt:lpstr>Listas</vt:lpstr>
      <vt:lpstr>Listas Ordenadas</vt:lpstr>
      <vt:lpstr>Listas Não Ordenadas</vt:lpstr>
      <vt:lpstr>E quanto às Listas Detalhadas?</vt:lpstr>
      <vt:lpstr>Representação Visual</vt:lpstr>
      <vt:lpstr>Para Casa</vt:lpstr>
      <vt:lpstr>Aula 8 – Parâmetros no HTML</vt:lpstr>
      <vt:lpstr>Parâmetros no HTML</vt:lpstr>
      <vt:lpstr>Imagine Uma Tag Assim:</vt:lpstr>
      <vt:lpstr>Ou Assim:</vt:lpstr>
      <vt:lpstr>História dos Parâmetros</vt:lpstr>
      <vt:lpstr>Parâmetros nas Linguagens de Marcação</vt:lpstr>
      <vt:lpstr>Lição de Casa</vt:lpstr>
      <vt:lpstr>Aula 9 – Imagens no HTML</vt:lpstr>
      <vt:lpstr>Aula 9.1 – Redimensionamento de Imagem</vt:lpstr>
      <vt:lpstr>Inserindo Imagens no HTML</vt:lpstr>
      <vt:lpstr>Por que Redimensionar Imagens?</vt:lpstr>
      <vt:lpstr>E como faremos isso?</vt:lpstr>
      <vt:lpstr>Lição de Casa</vt:lpstr>
      <vt:lpstr>Aula 9.2 – Inserindo Imagens no HTML</vt:lpstr>
      <vt:lpstr>Utilizamos a Tag img</vt:lpstr>
      <vt:lpstr>Lição de Casa</vt:lpstr>
      <vt:lpstr>Aula 9.3 – Lazy Loadings no HTML</vt:lpstr>
      <vt:lpstr>Por que Usar Lazy Loadings?</vt:lpstr>
      <vt:lpstr>Implementando</vt:lpstr>
      <vt:lpstr>Lição de Casa</vt:lpstr>
      <vt:lpstr>Aula 9.4 – Renderizando Diferentes Imagens</vt:lpstr>
      <vt:lpstr>Renderizando Diferentes Imagens </vt:lpstr>
      <vt:lpstr>Renderizando Diferentes Imagens</vt:lpstr>
      <vt:lpstr>O que é o Elemento Picture?</vt:lpstr>
      <vt:lpstr>Por que Isso é Tão Bom?</vt:lpstr>
      <vt:lpstr>Lição de Casa</vt:lpstr>
      <vt:lpstr>Aula 10 – Vídeos no HTML</vt:lpstr>
      <vt:lpstr>Vídeos no HTML</vt:lpstr>
      <vt:lpstr>Tag video</vt:lpstr>
      <vt:lpstr>Principais Atributos</vt:lpstr>
      <vt:lpstr>Autoplay</vt:lpstr>
      <vt:lpstr>Height</vt:lpstr>
      <vt:lpstr>Loop</vt:lpstr>
      <vt:lpstr>Muted</vt:lpstr>
      <vt:lpstr>Poster</vt:lpstr>
      <vt:lpstr>Preload</vt:lpstr>
      <vt:lpstr>Lição de Casa</vt:lpstr>
      <vt:lpstr>Aula 11.1 – Formulários no HTML</vt:lpstr>
      <vt:lpstr>Lembra da Aula de Entrada de Dados?</vt:lpstr>
      <vt:lpstr>A Importância da Entrada de Dados</vt:lpstr>
      <vt:lpstr>Tag form</vt:lpstr>
      <vt:lpstr>Tag Form</vt:lpstr>
      <vt:lpstr>Lição de Casa</vt:lpstr>
      <vt:lpstr>Aula 11.2 – Inputs no HTML – Parte 1</vt:lpstr>
      <vt:lpstr>Tag Input</vt:lpstr>
      <vt:lpstr>Tipos de Caracteres</vt:lpstr>
      <vt:lpstr>Validações de Caracteres</vt:lpstr>
      <vt:lpstr>Aula 11.3 – Inputs no HTML – Parte 2</vt:lpstr>
      <vt:lpstr>Números e Datas</vt:lpstr>
      <vt:lpstr>Validações de Números e Datas</vt:lpstr>
      <vt:lpstr>Lição de Casa</vt:lpstr>
      <vt:lpstr>Aula 11.4 – Inputs no HTML – Parte 2</vt:lpstr>
      <vt:lpstr>Checkboxes</vt:lpstr>
      <vt:lpstr>Checkboxes</vt:lpstr>
      <vt:lpstr>Radio Buttons</vt:lpstr>
      <vt:lpstr>Radio Buttons</vt:lpstr>
      <vt:lpstr>Lição de Casa</vt:lpstr>
      <vt:lpstr>Aula 11.5 – Textarea e Select no HTML</vt:lpstr>
      <vt:lpstr>Select</vt:lpstr>
      <vt:lpstr>Select</vt:lpstr>
      <vt:lpstr>Textarea</vt:lpstr>
      <vt:lpstr>Textarea</vt:lpstr>
      <vt:lpstr>Lição de Casa</vt:lpstr>
      <vt:lpstr>Aula 11.6 – Inputs Especiais</vt:lpstr>
      <vt:lpstr>Cores</vt:lpstr>
      <vt:lpstr>Cores</vt:lpstr>
      <vt:lpstr>Arquivos</vt:lpstr>
      <vt:lpstr>Arquivo</vt:lpstr>
      <vt:lpstr>Lição de Casa</vt:lpstr>
      <vt:lpstr>Aula 11.7 – Semântica de Formulários</vt:lpstr>
      <vt:lpstr>Tag Label</vt:lpstr>
      <vt:lpstr>Atributo for</vt:lpstr>
      <vt:lpstr>Tag Label</vt:lpstr>
      <vt:lpstr>Tags Legend e Fieldset</vt:lpstr>
      <vt:lpstr>Fieldset</vt:lpstr>
      <vt:lpstr>Lição de Casa</vt:lpstr>
      <vt:lpstr>Aula 12.1 – Tabelas no HTML</vt:lpstr>
      <vt:lpstr>Tabelas</vt:lpstr>
      <vt:lpstr>Tags table, tr, td e caption</vt:lpstr>
      <vt:lpstr>Tabelas</vt:lpstr>
      <vt:lpstr>Implementando Títulos nas Tabelas</vt:lpstr>
      <vt:lpstr>Tag Caption</vt:lpstr>
      <vt:lpstr>Lição de Casa</vt:lpstr>
      <vt:lpstr>Aula 12.2 – Semântica de Tabelas no HTML</vt:lpstr>
      <vt:lpstr>Semântica de Tabelas</vt:lpstr>
      <vt:lpstr>Melhorando os nossos Títulos com a tag Thead</vt:lpstr>
      <vt:lpstr>Thead e th</vt:lpstr>
      <vt:lpstr>Melhorando a Exibição de Dados com tbody</vt:lpstr>
      <vt:lpstr>Exemplo com tbody</vt:lpstr>
      <vt:lpstr>Implementando Rodapés com tfoot</vt:lpstr>
      <vt:lpstr>Exibindo a tag tfoot</vt:lpstr>
      <vt:lpstr>Por que Utilizar Essa Abordagem?</vt:lpstr>
      <vt:lpstr>Lição de Casa</vt:lpstr>
      <vt:lpstr>Aula 12.3 – Tornando Nossos Dados Ainda Mais Complexos</vt:lpstr>
      <vt:lpstr>Introdução ao Colspan e rowspan</vt:lpstr>
      <vt:lpstr>Pergunta Rápida: 🤔</vt:lpstr>
      <vt:lpstr>Resposta</vt:lpstr>
      <vt:lpstr>A Tabela que Vamos Representar é Essa Daqui:</vt:lpstr>
      <vt:lpstr>Como Representar? Colspan!</vt:lpstr>
      <vt:lpstr>Mas e Quanto ao Rowspan?</vt:lpstr>
      <vt:lpstr>Rowspan</vt:lpstr>
      <vt:lpstr>Lição de Casa – Sistema de Hamburgueria</vt:lpstr>
      <vt:lpstr>Aula 12.4 – Agrupando Colunas</vt:lpstr>
      <vt:lpstr>Colgroup</vt:lpstr>
      <vt:lpstr>Nova Tabela</vt:lpstr>
      <vt:lpstr>Exemplo</vt:lpstr>
      <vt:lpstr>Lição de Casa</vt:lpstr>
      <vt:lpstr>Aula 12.5 – Agrupando Colunas de Forma Semântica</vt:lpstr>
      <vt:lpstr>Tag th</vt:lpstr>
      <vt:lpstr>Nova tabela </vt:lpstr>
      <vt:lpstr>É por isso que informaremos o escopo agora!</vt:lpstr>
      <vt:lpstr>Scope = row</vt:lpstr>
      <vt:lpstr>Scope = rowgroup</vt:lpstr>
      <vt:lpstr>Mas e colspans e rowspans?</vt:lpstr>
      <vt:lpstr>Headers</vt:lpstr>
      <vt:lpstr>Lição de Casa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HTML e CSS</dc:title>
  <dc:creator>Gustavo Oliveira</dc:creator>
  <cp:lastModifiedBy>Gustavo Oliveira</cp:lastModifiedBy>
  <cp:revision>39</cp:revision>
  <dcterms:created xsi:type="dcterms:W3CDTF">2024-04-07T13:26:28Z</dcterms:created>
  <dcterms:modified xsi:type="dcterms:W3CDTF">2025-09-03T01:52:53Z</dcterms:modified>
</cp:coreProperties>
</file>