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52" r:id="rId92"/>
    <p:sldId id="347" r:id="rId93"/>
    <p:sldId id="348" r:id="rId94"/>
    <p:sldId id="349" r:id="rId95"/>
    <p:sldId id="350" r:id="rId96"/>
    <p:sldId id="351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7" r:id="rId121"/>
    <p:sldId id="376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3" r:id="rId136"/>
    <p:sldId id="391" r:id="rId137"/>
    <p:sldId id="392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6" r:id="rId151"/>
    <p:sldId id="407" r:id="rId152"/>
    <p:sldId id="408" r:id="rId153"/>
    <p:sldId id="409" r:id="rId15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94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1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9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4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5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8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0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4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3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4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 descr="Fundo do vetor de cores vibrantes salpicando">
            <a:extLst>
              <a:ext uri="{FF2B5EF4-FFF2-40B4-BE49-F238E27FC236}">
                <a16:creationId xmlns:a16="http://schemas.microsoft.com/office/drawing/2014/main" id="{2888FC17-90C9-A44E-1BED-5FCC03AF7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39" r="140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6F51E5-261C-0115-EDDA-D750758B5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BR" sz="4800" dirty="0"/>
              <a:t>Curso de HTML e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2B9EA7-0664-6342-80F1-2FBF59083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pt-BR" sz="2000" dirty="0"/>
              <a:t>Escola de Programação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73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34DB0-8AF9-44F7-B55A-81E75E53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Idioma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819CBC-5AFC-C44D-8E20-CCE879E50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você respondeu que seria um idioma universal ou um idioma mais fácil como o inglês ou o esperanto você está correto!</a:t>
            </a:r>
          </a:p>
          <a:p>
            <a:r>
              <a:rPr lang="pt-BR" dirty="0"/>
              <a:t>O “idioma” ao qual os computadores se comunicavam era o NCP. </a:t>
            </a:r>
          </a:p>
        </p:txBody>
      </p:sp>
    </p:spTree>
    <p:extLst>
      <p:ext uri="{BB962C8B-B14F-4D97-AF65-F5344CB8AC3E}">
        <p14:creationId xmlns:p14="http://schemas.microsoft.com/office/powerpoint/2010/main" val="393333183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DADEE-6501-2651-2F5F-E98014AF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strong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08E0B-B1B6-09A1-95C0-4DF455BCD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Coloca os Textos em Negrito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7DFB11-B30D-22CF-2AC5-0430A4AAD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22" y="3581782"/>
            <a:ext cx="11892156" cy="9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846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BA47C-6A8D-1BF0-9BFE-5C0D5646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Tag</a:t>
            </a:r>
            <a:r>
              <a:rPr lang="pt-BR" dirty="0"/>
              <a:t> em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0E534A-43A8-97DD-3BF7-8849F2B70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dedicada a exibir um texto em itálico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D53E17-C84E-7CDD-677A-1CB9F20FC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891" y="3785525"/>
            <a:ext cx="8312217" cy="238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552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E710B-4348-8C8A-5862-257AC73D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code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4546F-CBC8-F240-B51E-A00C5610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nome já é bastante autoexplicativo, o objetivo é mostrar na Interface um trecho de código: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84A7DA-3F9E-DC96-CB1B-D8E7C7632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7" y="3855063"/>
            <a:ext cx="10718306" cy="185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1193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3E368-6EC9-35C2-3B8E-083A5E73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small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B6C38-DBEC-786A-913F-7C2BB8D92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small</a:t>
            </a:r>
            <a:r>
              <a:rPr lang="pt-BR" dirty="0"/>
              <a:t> possui por objetivo mostrar pequenos elementos dentro de uma interface.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B26BA1-D857-3A8A-3440-5092BEE2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4" y="4030587"/>
            <a:ext cx="11757971" cy="203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268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60AE-67F8-C1F1-CB06-D718D4EF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abbr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FFFE95-ABE4-325B-2C47-D4D448297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Usada especialmente para abreviações no seu Texto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03D77C-1AF8-2736-CD20-534B19E2C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158" y="3600165"/>
            <a:ext cx="6213683" cy="190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227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EF3A7-F8DB-55BD-ACFB-272DD8FE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Address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1E18A6-B497-9594-A02C-D41E49D4B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address</a:t>
            </a:r>
            <a:r>
              <a:rPr lang="pt-BR" dirty="0"/>
              <a:t> indica um endereço (em itálico) em sua página Web.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D294AE-B0D3-C00A-610A-6D44B5FF1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542" y="3121829"/>
            <a:ext cx="6762916" cy="296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0784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93C9B-EAFC-F139-182F-57A2826B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F78F1B-D34E-4508-C3CE-9273C53E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dos textos propriamente ditos, nós também podemos utilizar Listas no HTML, elas podem ser ordenadas, não ordenadas e detalhadas</a:t>
            </a:r>
          </a:p>
        </p:txBody>
      </p:sp>
    </p:spTree>
    <p:extLst>
      <p:ext uri="{BB962C8B-B14F-4D97-AF65-F5344CB8AC3E}">
        <p14:creationId xmlns:p14="http://schemas.microsoft.com/office/powerpoint/2010/main" val="15271640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C5086-9189-8933-C821-03B44EBC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Ordenadas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04B8C1-F53F-332E-737C-64CF605BA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Sabem esses números que ficam geralmente ao lado de um texto no meu slide?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Então, essa é uma representação visual das listas ordenadas no HTML.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898EDC-3A66-2972-EB2D-71BA2FBFC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82" y="4537463"/>
            <a:ext cx="2400635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1632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EA4FFD-C92A-495A-60DD-677E1A21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t-BR" sz="2800"/>
              <a:t>Listas Não Ordenadas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8F1AF-9584-F951-DE50-AD7F06A32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t-BR" sz="1700" dirty="0"/>
              <a:t>E quanto às listas não ordenadas?</a:t>
            </a:r>
          </a:p>
          <a:p>
            <a:r>
              <a:rPr lang="pt-BR" sz="1700" dirty="0"/>
              <a:t>Dê uma olhadinha no meu slide, percebeu algo diferente?</a:t>
            </a:r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1CAD522A-101C-2CD8-061F-FA5B14250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059293"/>
            <a:ext cx="6922008" cy="48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6098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A3351-FB95-9E29-C09C-AD5CF74D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quanto às Listas Detalhadas?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07E5BA-A28A-DF23-7306-211768F0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Empresa A</a:t>
            </a:r>
          </a:p>
          <a:p>
            <a:pPr marL="0" indent="0">
              <a:buNone/>
            </a:pPr>
            <a:r>
              <a:rPr lang="pt-BR" dirty="0"/>
              <a:t>Eu trabalhei durante ... Anos como desenvolvedor na Empresa A.</a:t>
            </a:r>
          </a:p>
          <a:p>
            <a:pPr marL="0" indent="0">
              <a:buNone/>
            </a:pPr>
            <a:r>
              <a:rPr lang="pt-BR" b="1" dirty="0"/>
              <a:t>Empresa B</a:t>
            </a:r>
          </a:p>
          <a:p>
            <a:pPr marL="0" indent="0">
              <a:buNone/>
            </a:pPr>
            <a:r>
              <a:rPr lang="pt-BR" dirty="0"/>
              <a:t>Trabalhei durante ... Meses na Empresa B</a:t>
            </a:r>
          </a:p>
        </p:txBody>
      </p:sp>
    </p:spTree>
    <p:extLst>
      <p:ext uri="{BB962C8B-B14F-4D97-AF65-F5344CB8AC3E}">
        <p14:creationId xmlns:p14="http://schemas.microsoft.com/office/powerpoint/2010/main" val="106359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45D93-A21C-4DEF-EF04-D55B2949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NCP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5285CA-B177-FCED-C319-6C644D9C6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protocolo NCP ainda tinha alguns problemas. Duas máquinas não poderiam conversar ao mesmo tempo por exemplo.</a:t>
            </a:r>
          </a:p>
        </p:txBody>
      </p:sp>
    </p:spTree>
    <p:extLst>
      <p:ext uri="{BB962C8B-B14F-4D97-AF65-F5344CB8AC3E}">
        <p14:creationId xmlns:p14="http://schemas.microsoft.com/office/powerpoint/2010/main" val="26803289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A5DE0-A935-3AE4-8318-916E1F0D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Visual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44D3726-C177-FD9F-BCEF-5440BB001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712" y="3377274"/>
            <a:ext cx="8516539" cy="1895740"/>
          </a:xfrm>
        </p:spPr>
      </p:pic>
    </p:spTree>
    <p:extLst>
      <p:ext uri="{BB962C8B-B14F-4D97-AF65-F5344CB8AC3E}">
        <p14:creationId xmlns:p14="http://schemas.microsoft.com/office/powerpoint/2010/main" val="133162232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7F1E8-2D05-8EEE-E483-9F64D71E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F392E-5C55-54E3-39B9-D4D1CF625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Tente recriar o currículo utilizando as </a:t>
            </a:r>
            <a:r>
              <a:rPr lang="pt-BR" dirty="0" err="1"/>
              <a:t>tags</a:t>
            </a:r>
            <a:r>
              <a:rPr lang="pt-BR" dirty="0"/>
              <a:t> informadas a ti por mim nessa aula. Volte o vídeo e veja os capítulos e encontre a </a:t>
            </a:r>
            <a:r>
              <a:rPr lang="pt-BR" dirty="0" err="1"/>
              <a:t>tag</a:t>
            </a:r>
            <a:r>
              <a:rPr lang="pt-BR" dirty="0"/>
              <a:t> correta para cada elemento da tela. </a:t>
            </a:r>
          </a:p>
        </p:txBody>
      </p:sp>
    </p:spTree>
    <p:extLst>
      <p:ext uri="{BB962C8B-B14F-4D97-AF65-F5344CB8AC3E}">
        <p14:creationId xmlns:p14="http://schemas.microsoft.com/office/powerpoint/2010/main" val="360506699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732D2651-2063-E849-A852-33096C67B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3A2EB15-8DFE-16BC-CAF2-9AFFC71E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8 – </a:t>
            </a:r>
            <a:r>
              <a:rPr lang="en-US" sz="4800" dirty="0" err="1"/>
              <a:t>Parâmetros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99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A68B2-AF95-E223-6453-A640267F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no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086A11-67D3-F683-BE36-9D6AB167E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Parâmetro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Característica</a:t>
            </a:r>
          </a:p>
          <a:p>
            <a:r>
              <a:rPr lang="pt-BR" dirty="0"/>
              <a:t>Centro </a:t>
            </a:r>
            <a:r>
              <a:rPr lang="pt-BR" dirty="0">
                <a:sym typeface="Wingdings" panose="05000000000000000000" pitchFamily="2" charset="2"/>
              </a:rPr>
              <a:t> Conteúdo</a:t>
            </a:r>
          </a:p>
          <a:p>
            <a:r>
              <a:rPr lang="pt-BR" dirty="0">
                <a:sym typeface="Wingdings" panose="05000000000000000000" pitchFamily="2" charset="2"/>
              </a:rPr>
              <a:t>Exemplo: </a:t>
            </a:r>
            <a:r>
              <a:rPr lang="pt-BR" dirty="0" err="1">
                <a:sym typeface="Wingdings" panose="05000000000000000000" pitchFamily="2" charset="2"/>
              </a:rPr>
              <a:t>Tag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err="1">
                <a:sym typeface="Wingdings" panose="05000000000000000000" pitchFamily="2" charset="2"/>
              </a:rPr>
              <a:t>abbr</a:t>
            </a:r>
            <a:r>
              <a:rPr lang="pt-BR" dirty="0">
                <a:sym typeface="Wingdings" panose="05000000000000000000" pitchFamily="2" charset="2"/>
              </a:rPr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4A6DCB-5131-A437-B6BE-43006515D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430" y="4325112"/>
            <a:ext cx="8125140" cy="99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2479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D2A3B-4A20-E5C7-3055-0BC4B830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Imagine Uma </a:t>
            </a:r>
            <a:r>
              <a:rPr lang="pt-BR" dirty="0" err="1"/>
              <a:t>Tag</a:t>
            </a:r>
            <a:r>
              <a:rPr lang="pt-BR" dirty="0"/>
              <a:t> Assim: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AA29364-05BD-7867-1BFF-2D051B5DA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94" y="2553419"/>
            <a:ext cx="11900612" cy="3347049"/>
          </a:xfrm>
        </p:spPr>
      </p:pic>
    </p:spTree>
    <p:extLst>
      <p:ext uri="{BB962C8B-B14F-4D97-AF65-F5344CB8AC3E}">
        <p14:creationId xmlns:p14="http://schemas.microsoft.com/office/powerpoint/2010/main" val="290535673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6A0C3-83E9-62CD-B587-B46E9AB0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 Assim: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D2A8B03-66AE-31D0-B13A-86FE06626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19" y="2708694"/>
            <a:ext cx="11745727" cy="3174521"/>
          </a:xfrm>
        </p:spPr>
      </p:pic>
    </p:spTree>
    <p:extLst>
      <p:ext uri="{BB962C8B-B14F-4D97-AF65-F5344CB8AC3E}">
        <p14:creationId xmlns:p14="http://schemas.microsoft.com/office/powerpoint/2010/main" val="362468604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BFD08-2C42-D87B-55E6-77C0ACD9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dos Parâmetros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C76603-FE81-23F9-9DDB-093B23A9A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Caractere possui diversos parâmetros, dentre eles: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Tamanho da Fonte;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Está em Negrito ou Não;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Cor da Fonte</a:t>
            </a:r>
          </a:p>
        </p:txBody>
      </p:sp>
    </p:spTree>
    <p:extLst>
      <p:ext uri="{BB962C8B-B14F-4D97-AF65-F5344CB8AC3E}">
        <p14:creationId xmlns:p14="http://schemas.microsoft.com/office/powerpoint/2010/main" val="288174605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4D269-D3D9-DA4B-F739-50ED474D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Parâmetros nas Linguagens de Marcação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D29C79-1813-8C88-97DF-947A7397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parâmetros vieram como uma forma de demonstrar as características do texto. </a:t>
            </a:r>
          </a:p>
        </p:txBody>
      </p:sp>
    </p:spTree>
    <p:extLst>
      <p:ext uri="{BB962C8B-B14F-4D97-AF65-F5344CB8AC3E}">
        <p14:creationId xmlns:p14="http://schemas.microsoft.com/office/powerpoint/2010/main" val="97987675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5640C-46A5-1339-03CE-E2ED5CB9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F56F73-2267-76C9-C4FB-DBC27373F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Pesquise sobre como parâmetros eram representados em linguagens antigas, como </a:t>
            </a:r>
            <a:r>
              <a:rPr lang="pt-BR" dirty="0" err="1"/>
              <a:t>Runoff</a:t>
            </a:r>
            <a:r>
              <a:rPr lang="pt-BR" dirty="0"/>
              <a:t>, GML e SGML. </a:t>
            </a:r>
          </a:p>
          <a:p>
            <a:r>
              <a:rPr lang="pt-BR" dirty="0"/>
              <a:t>Peça ao ChatGPT que ele te ajude com boas fontes de pesquisa.</a:t>
            </a:r>
          </a:p>
        </p:txBody>
      </p:sp>
    </p:spTree>
    <p:extLst>
      <p:ext uri="{BB962C8B-B14F-4D97-AF65-F5344CB8AC3E}">
        <p14:creationId xmlns:p14="http://schemas.microsoft.com/office/powerpoint/2010/main" val="423564868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1E28B087-AB71-4CD1-BFEB-73C46EF2B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42329FC-44F9-56A1-6A61-8C71FAB4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9 – Imagens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21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C8A46-09F3-A43A-209C-E66D179B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TCP/IP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E4E1E-4091-8FA2-41F2-97BEC42B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isso, surgiu o protocolo TCP/IP, justamente para corrigir esse erro. </a:t>
            </a:r>
          </a:p>
          <a:p>
            <a:r>
              <a:rPr lang="pt-BR" dirty="0"/>
              <a:t>O protocolo TCP/IP ajudou a dar um “nome” para o computador;</a:t>
            </a:r>
          </a:p>
        </p:txBody>
      </p:sp>
    </p:spTree>
    <p:extLst>
      <p:ext uri="{BB962C8B-B14F-4D97-AF65-F5344CB8AC3E}">
        <p14:creationId xmlns:p14="http://schemas.microsoft.com/office/powerpoint/2010/main" val="361658266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76EC5D-6EA7-BA7E-3CFC-A538DE68C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2968AAA-808D-2FA2-C394-690CA09FA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C747D-6E96-ECE6-2FD1-409CEB313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6DC34C2-ED2E-CF77-BB8C-D5441D3D9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3899776B-5E15-F4D1-9825-EC1041A84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C88628-CE7F-9AB3-23D0-4EF7D59FE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B0AA3E9-507A-EEF3-10BA-9C4EE894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9.1 – </a:t>
            </a:r>
            <a:r>
              <a:rPr lang="en-US" sz="4800" dirty="0" err="1"/>
              <a:t>Redimensionamento</a:t>
            </a:r>
            <a:r>
              <a:rPr lang="en-US" sz="4800" dirty="0"/>
              <a:t> de </a:t>
            </a:r>
            <a:r>
              <a:rPr lang="en-US" sz="4800" dirty="0" err="1"/>
              <a:t>Imagem</a:t>
            </a:r>
            <a:endParaRPr lang="en-US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D26E6E-AA1E-F43A-5854-93A2366B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F80D57-C3BE-61FB-A794-185BA40EA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80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C66CE-BBA6-3AFF-A6BF-3B45A97C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Imagens no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A57B9E-4DFE-A11D-AF65-6C0954E24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Imagens são importantes para deixar seu site bonito!</a:t>
            </a:r>
          </a:p>
        </p:txBody>
      </p:sp>
    </p:spTree>
    <p:extLst>
      <p:ext uri="{BB962C8B-B14F-4D97-AF65-F5344CB8AC3E}">
        <p14:creationId xmlns:p14="http://schemas.microsoft.com/office/powerpoint/2010/main" val="255491755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08A0B-1255-A4BB-A4D3-64AF48FA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Redimensionar Imagens?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47EA9D-58D3-18D3-1C2E-8CC58EB7E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Pense no Ponto de Vista do Armazenamento</a:t>
            </a:r>
          </a:p>
          <a:p>
            <a:r>
              <a:rPr lang="pt-BR" dirty="0"/>
              <a:t>Gasto de Dados e Tudo Mais</a:t>
            </a:r>
          </a:p>
          <a:p>
            <a:r>
              <a:rPr lang="pt-BR" dirty="0"/>
              <a:t>Uma Imagem de 2MB </a:t>
            </a:r>
            <a:r>
              <a:rPr lang="pt-BR" dirty="0">
                <a:sym typeface="Wingdings" panose="05000000000000000000" pitchFamily="2" charset="2"/>
              </a:rPr>
              <a:t> 100KB – Economia de 95%.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160623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BB597-DDDB-51E2-4C22-E0EC796C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como faremos isso?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24A432-394C-6F82-0F51-421CC4C7C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Instale o GIMP!</a:t>
            </a:r>
          </a:p>
        </p:txBody>
      </p:sp>
    </p:spTree>
    <p:extLst>
      <p:ext uri="{BB962C8B-B14F-4D97-AF65-F5344CB8AC3E}">
        <p14:creationId xmlns:p14="http://schemas.microsoft.com/office/powerpoint/2010/main" val="169322628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C5E7D-5CD2-F929-E56C-A377CA9A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6F775C-473A-2E46-7E55-FE13D7FC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Redimensionar a Imagem em Outras Resoluções, como 300 x 400 </a:t>
            </a:r>
            <a:r>
              <a:rPr lang="pt-BR" dirty="0" err="1"/>
              <a:t>px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777921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75FA491A-A6D9-F76B-E70C-D17D08A66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A8D3D92-72D5-62FF-C614-78F18B8F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Aula 9.2 – </a:t>
            </a:r>
            <a:r>
              <a:rPr lang="en-US" sz="5400" dirty="0" err="1"/>
              <a:t>Inserindo</a:t>
            </a:r>
            <a:r>
              <a:rPr lang="en-US" sz="5400" dirty="0"/>
              <a:t> Imagens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87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32F30-83DE-43AB-7435-E68D705A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Utilizamos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img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7DF86B6-A82A-6005-6B84-7A09D7DEF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231" y="3243532"/>
            <a:ext cx="7954019" cy="1334059"/>
          </a:xfrm>
        </p:spPr>
      </p:pic>
    </p:spTree>
    <p:extLst>
      <p:ext uri="{BB962C8B-B14F-4D97-AF65-F5344CB8AC3E}">
        <p14:creationId xmlns:p14="http://schemas.microsoft.com/office/powerpoint/2010/main" val="289401925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DCB44-3A1C-6078-DA8F-F1DF8628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7A2DCB-1BE3-A383-E1D5-5B8A74372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Busque uma foto sua e coloque em sua página Web, a foto deve obrigatoriamente ser sua e possuir um texto alternativo.</a:t>
            </a:r>
          </a:p>
        </p:txBody>
      </p:sp>
    </p:spTree>
    <p:extLst>
      <p:ext uri="{BB962C8B-B14F-4D97-AF65-F5344CB8AC3E}">
        <p14:creationId xmlns:p14="http://schemas.microsoft.com/office/powerpoint/2010/main" val="397939696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321B36CC-1F6E-252A-194D-D5D220B32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39137BD-1A0B-387E-DA2B-10ED1F3E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9.3 – Lazy Loadings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17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4EF36-974D-F02C-6551-F500E0DB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Usar </a:t>
            </a:r>
            <a:r>
              <a:rPr lang="pt-BR" dirty="0" err="1"/>
              <a:t>Lazy</a:t>
            </a:r>
            <a:r>
              <a:rPr lang="pt-BR" dirty="0"/>
              <a:t> </a:t>
            </a:r>
            <a:r>
              <a:rPr lang="pt-BR" dirty="0" err="1"/>
              <a:t>Loadings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053F95-0983-8F7B-E4EC-CFD8C4CDC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vocês sabem, imagens são pesadas! </a:t>
            </a:r>
            <a:r>
              <a:rPr lang="pt-BR" dirty="0" err="1"/>
              <a:t>Lazy</a:t>
            </a:r>
            <a:r>
              <a:rPr lang="pt-BR" dirty="0"/>
              <a:t> </a:t>
            </a:r>
            <a:r>
              <a:rPr lang="pt-BR" dirty="0" err="1"/>
              <a:t>Loadings</a:t>
            </a:r>
            <a:r>
              <a:rPr lang="pt-BR" dirty="0"/>
              <a:t> são uma forma de só carregar a imagem quando realmente precisarmos!</a:t>
            </a:r>
          </a:p>
        </p:txBody>
      </p:sp>
    </p:spTree>
    <p:extLst>
      <p:ext uri="{BB962C8B-B14F-4D97-AF65-F5344CB8AC3E}">
        <p14:creationId xmlns:p14="http://schemas.microsoft.com/office/powerpoint/2010/main" val="3935311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79B30-78ED-3F4F-7F2F-DD9DB292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Ainda tínhamos alguns 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BBD222-A2BA-52A6-EA30-99E19FD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como conhecemos hoje, por mais que tenha se tornado popular nas décadas de 70 e 80, não passava de um monte de telas azuis, pretas e verdes. A única coisa que os sites transferiam de fato era texto. Foi aí que surgiram duas invenções que mudaram a Internet.</a:t>
            </a:r>
          </a:p>
        </p:txBody>
      </p:sp>
    </p:spTree>
    <p:extLst>
      <p:ext uri="{BB962C8B-B14F-4D97-AF65-F5344CB8AC3E}">
        <p14:creationId xmlns:p14="http://schemas.microsoft.com/office/powerpoint/2010/main" val="382906122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BFBEA-D286-A940-9429-77EDECB5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Implementando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13BE15C-2EC6-4AE0-A6C6-2E5EAEB8D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386" y="2639682"/>
            <a:ext cx="8601228" cy="3472948"/>
          </a:xfrm>
        </p:spPr>
      </p:pic>
    </p:spTree>
    <p:extLst>
      <p:ext uri="{BB962C8B-B14F-4D97-AF65-F5344CB8AC3E}">
        <p14:creationId xmlns:p14="http://schemas.microsoft.com/office/powerpoint/2010/main" val="384534747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807D2-692E-E5E9-B84B-3ED19CE1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716C2-77EA-D1B2-7C47-30083FA3B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Implemente uma outra imagem além da sua foto e coloque </a:t>
            </a:r>
            <a:r>
              <a:rPr lang="pt-BR" dirty="0" err="1"/>
              <a:t>Lazy</a:t>
            </a:r>
            <a:r>
              <a:rPr lang="pt-BR" dirty="0"/>
              <a:t> </a:t>
            </a:r>
            <a:r>
              <a:rPr lang="pt-BR" dirty="0" err="1"/>
              <a:t>Loadings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563592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 descr="Fundo do vetor de cores vibrantes salpicando">
            <a:extLst>
              <a:ext uri="{FF2B5EF4-FFF2-40B4-BE49-F238E27FC236}">
                <a16:creationId xmlns:a16="http://schemas.microsoft.com/office/drawing/2014/main" id="{C3A0FBC4-A4E8-353B-7F50-51A64639B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6089194-585B-08EC-6ABA-74144855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68061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9.4 – </a:t>
            </a:r>
            <a:r>
              <a:rPr lang="en-US" sz="4800" dirty="0" err="1"/>
              <a:t>Renderizando</a:t>
            </a:r>
            <a:r>
              <a:rPr lang="en-US" sz="4800" dirty="0"/>
              <a:t> </a:t>
            </a:r>
            <a:r>
              <a:rPr lang="en-US" sz="4800" dirty="0" err="1"/>
              <a:t>Diferentes</a:t>
            </a:r>
            <a:r>
              <a:rPr lang="en-US" sz="4800" dirty="0"/>
              <a:t> Imagens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52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B695B-F0AA-BC8E-4C53-80D8DEFE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Renderizando Diferentes Imagens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7AF9EC-6BEC-A246-9D4D-BFE993FE6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pode utilizar os elementos figure e Picture </a:t>
            </a:r>
            <a:r>
              <a:rPr lang="pt-BR"/>
              <a:t>para isso!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74837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80D2D-364F-668E-9258-78A9B83B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Renderizando Diferentes Imagens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189A103-EF6B-CF33-637E-9BD6A9E4A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592" y="2432649"/>
            <a:ext cx="10526857" cy="3554083"/>
          </a:xfrm>
        </p:spPr>
      </p:pic>
    </p:spTree>
    <p:extLst>
      <p:ext uri="{BB962C8B-B14F-4D97-AF65-F5344CB8AC3E}">
        <p14:creationId xmlns:p14="http://schemas.microsoft.com/office/powerpoint/2010/main" val="218156640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B15EE-E8D3-DA68-93FF-5F5E775B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Elemento Picture?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6CA9B2-7F34-76DF-7593-36DDBB5F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elemento Picture te proporciona a possibilidade de exibir diferentes elementos de imagem baseado na resolução do seu dispositivo. </a:t>
            </a:r>
          </a:p>
          <a:p>
            <a:r>
              <a:rPr lang="pt-BR" dirty="0"/>
              <a:t>Isso nos dá a possibilidade de mostrarmos uma imagem de 300 pixels para um celular, 400 pixels para um tablet, 600 para um notebook e 1280px para uma TV 4K!</a:t>
            </a:r>
          </a:p>
        </p:txBody>
      </p:sp>
    </p:spTree>
    <p:extLst>
      <p:ext uri="{BB962C8B-B14F-4D97-AF65-F5344CB8AC3E}">
        <p14:creationId xmlns:p14="http://schemas.microsoft.com/office/powerpoint/2010/main" val="177237398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1EFC3-9B8D-3CBC-9F15-8F96C683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Isso é Tão Bom?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C95AC2-CAE2-CE61-9DC5-C6235098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Responsividade </a:t>
            </a:r>
            <a:r>
              <a:rPr lang="pt-BR" dirty="0">
                <a:sym typeface="Wingdings" panose="05000000000000000000" pitchFamily="2" charset="2"/>
              </a:rPr>
              <a:t> Seu usuário Final Agradece!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ym typeface="Wingdings" panose="05000000000000000000" pitchFamily="2" charset="2"/>
              </a:rPr>
              <a:t>Economia de Dados  Seu bolso agradece!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ym typeface="Wingdings" panose="05000000000000000000" pitchFamily="2" charset="2"/>
              </a:rPr>
              <a:t>A Nossa Aula de Redimensionamento de Imagens Agradece!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48604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17749-20D8-6850-642D-2B590D11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074972-BAEC-776E-5BD0-CF278C52C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resolução n qual começamos a pensar em dispositivos móveis é de 768px, especialmente quando se fala para mesas digitalizadoras. A imagem que você redimensionou na aula de </a:t>
            </a:r>
            <a:r>
              <a:rPr lang="pt-BR" dirty="0" err="1"/>
              <a:t>Gimp</a:t>
            </a:r>
            <a:r>
              <a:rPr lang="pt-BR" dirty="0"/>
              <a:t> agora deve ser exibida nas seguintes resoluções: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2500px – Televisões 4K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1200px – Laptops e Notebooks tradicionais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768px – Mesas Digitalizadoras e Tablets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450px – Telefones Celulares.</a:t>
            </a:r>
          </a:p>
        </p:txBody>
      </p:sp>
    </p:spTree>
    <p:extLst>
      <p:ext uri="{BB962C8B-B14F-4D97-AF65-F5344CB8AC3E}">
        <p14:creationId xmlns:p14="http://schemas.microsoft.com/office/powerpoint/2010/main" val="139206937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91621430-3888-ADE9-13A9-44F74078A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FE4BBA9-96EE-63D7-B7A6-B7E8FB5F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Aula 10 – </a:t>
            </a:r>
            <a:r>
              <a:rPr lang="en-US" sz="4400" dirty="0" err="1"/>
              <a:t>Vídeos</a:t>
            </a:r>
            <a:r>
              <a:rPr lang="en-US" sz="44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16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50C61-BBFF-9DFC-8BF1-9F6E1145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Vídeos no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376AC7-07DA-EB0C-D6B0-CDFCD060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já se Perguntou como sites como:</a:t>
            </a:r>
          </a:p>
          <a:p>
            <a:pPr lvl="1"/>
            <a:r>
              <a:rPr lang="pt-BR" dirty="0"/>
              <a:t>YouTube;</a:t>
            </a:r>
          </a:p>
          <a:p>
            <a:pPr lvl="1"/>
            <a:r>
              <a:rPr lang="pt-BR" dirty="0" err="1"/>
              <a:t>Vimeo</a:t>
            </a:r>
            <a:endParaRPr lang="pt-BR" dirty="0"/>
          </a:p>
          <a:p>
            <a:pPr lvl="1"/>
            <a:r>
              <a:rPr lang="pt-BR" dirty="0"/>
              <a:t>E até mesmo sites de conteúdo adulto existem?</a:t>
            </a:r>
          </a:p>
          <a:p>
            <a:r>
              <a:rPr lang="pt-BR" dirty="0"/>
              <a:t>A Resposta são os vídeos no HTML!</a:t>
            </a:r>
          </a:p>
        </p:txBody>
      </p:sp>
    </p:spTree>
    <p:extLst>
      <p:ext uri="{BB962C8B-B14F-4D97-AF65-F5344CB8AC3E}">
        <p14:creationId xmlns:p14="http://schemas.microsoft.com/office/powerpoint/2010/main" val="389722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46CB5-68F3-1D08-FA91-590FCF5D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HTTP e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0067A-6FF2-12E6-32F2-36D076A1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antes apenas texto era transferido via Internet, hoje em dia, mídias como imagens, o vídeo que você está assistindo no YouTube e todas essas cores belas são possíveis graças ao HTML e ao protocolo HTTP.</a:t>
            </a:r>
          </a:p>
        </p:txBody>
      </p:sp>
    </p:spTree>
    <p:extLst>
      <p:ext uri="{BB962C8B-B14F-4D97-AF65-F5344CB8AC3E}">
        <p14:creationId xmlns:p14="http://schemas.microsoft.com/office/powerpoint/2010/main" val="147035241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54210-66CB-BAA0-B222-564B8D83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video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8B298AD-8ED8-13CC-A042-797AC8E1F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760" y="2777707"/>
            <a:ext cx="8210432" cy="3103944"/>
          </a:xfrm>
        </p:spPr>
      </p:pic>
    </p:spTree>
    <p:extLst>
      <p:ext uri="{BB962C8B-B14F-4D97-AF65-F5344CB8AC3E}">
        <p14:creationId xmlns:p14="http://schemas.microsoft.com/office/powerpoint/2010/main" val="327389800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61D3E4-26D9-A3DF-8308-F28D4F3A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Principais Atributos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46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B53A0D-4E0C-09E0-5BE9-75BB5BD7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pt-BR" sz="4800" dirty="0" err="1"/>
              <a:t>Autoplay</a:t>
            </a:r>
            <a:endParaRPr lang="pt-BR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65ED7-0D75-F58B-8672-6BA7229D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pt-BR" dirty="0"/>
              <a:t>Exibe um vídeo automaticamente</a:t>
            </a:r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372E2E96-A1AE-0F86-FA4F-95AE1911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982" y="2734056"/>
            <a:ext cx="9170428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1104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1C3DD27-A508-AE23-CD48-D143FCD0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pt-BR" sz="4400" dirty="0" err="1"/>
              <a:t>Height</a:t>
            </a:r>
            <a:endParaRPr lang="pt-BR" sz="4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15251A0-2811-5602-CDD8-702791D42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pt-BR" sz="2000" dirty="0"/>
              <a:t>Determina o Tamanho em altura do elemento vídeo na página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8EB8C02-CF5F-0192-5588-1FED43D10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168" y="2734056"/>
            <a:ext cx="8998056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3715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8C6C7D1-89F2-E703-0F48-BA84B74B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pt-BR" sz="4400" dirty="0"/>
              <a:t>Loop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F526AA4-758B-8712-3D77-2E3DE2B0E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pt-BR" sz="2000" dirty="0"/>
              <a:t>Ao Final do Vídeo, ele vai iniciar novamente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03B2140-0B8A-14B3-F55B-6906A3798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49" y="2681695"/>
            <a:ext cx="9190902" cy="358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2267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B1E6B15-734B-D6C7-1D5B-DE9B3814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pt-BR" sz="4400" dirty="0" err="1"/>
              <a:t>Muted</a:t>
            </a:r>
            <a:endParaRPr lang="pt-BR" sz="44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8E98818-351F-AAC0-D3C8-3EA3ACEA7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pt-BR" sz="2000" dirty="0"/>
              <a:t>Determina se um Vídeo Ficará Mudo Enquanto For Exibido por Sua Página Web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FB2C56D-32FA-DA3F-1AB0-0882D137E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23" y="2401893"/>
            <a:ext cx="9768753" cy="386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1312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E585F5E-25FF-D4A3-566C-05274D38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pt-BR" sz="4400" dirty="0"/>
              <a:t>Poster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F975FB9-FA5A-5170-97A4-1341B629C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pt-BR" sz="2000" dirty="0"/>
              <a:t>Utilizado para Criar </a:t>
            </a:r>
            <a:r>
              <a:rPr lang="pt-BR" sz="2000" dirty="0" err="1"/>
              <a:t>Thumbnails</a:t>
            </a:r>
            <a:endParaRPr lang="pt-BR" sz="20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8BDFE55-16FE-450A-BF21-EACEFD983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76" y="2524635"/>
            <a:ext cx="10139247" cy="374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7852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2F67E3-D3A6-AA1C-47A1-44690750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pt-BR" sz="4400" dirty="0" err="1"/>
              <a:t>Preload</a:t>
            </a:r>
            <a:endParaRPr lang="pt-BR" sz="44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F6A8D8C-49B8-4404-145C-0BEDA4CDA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pt-BR" sz="2000" dirty="0"/>
              <a:t>Semelhante ao </a:t>
            </a:r>
            <a:r>
              <a:rPr lang="pt-BR" sz="2000" dirty="0" err="1"/>
              <a:t>Lazy</a:t>
            </a:r>
            <a:r>
              <a:rPr lang="pt-BR" sz="2000" dirty="0"/>
              <a:t> </a:t>
            </a:r>
            <a:r>
              <a:rPr lang="pt-BR" sz="2000" dirty="0" err="1"/>
              <a:t>Loading</a:t>
            </a:r>
            <a:endParaRPr lang="pt-BR" sz="20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6618544-FD68-B316-F8AD-F786BAD2E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638" y="2694095"/>
            <a:ext cx="9530723" cy="357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5082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65216-C55C-8D8D-9025-2B333992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5E749-C47D-FA26-C36C-EF6956DDF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Pesquisem um pouco a respeito do flash e sobre como ele influenciou o HTML 5.</a:t>
            </a:r>
          </a:p>
          <a:p>
            <a:r>
              <a:rPr lang="pt-BR" dirty="0"/>
              <a:t>Pesquisem também sobre alguns outros formatos de vídeo, como .mp4, .</a:t>
            </a:r>
            <a:r>
              <a:rPr lang="pt-BR" dirty="0" err="1"/>
              <a:t>ogg</a:t>
            </a:r>
            <a:r>
              <a:rPr lang="pt-BR" dirty="0"/>
              <a:t> e .</a:t>
            </a:r>
            <a:r>
              <a:rPr lang="pt-BR" dirty="0" err="1"/>
              <a:t>webm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783997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919C687A-134A-8CF7-BBFE-1686402D5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5133F3E-5F21-ED7C-8E84-5CC36281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11.1 – </a:t>
            </a:r>
            <a:r>
              <a:rPr lang="en-US" sz="4800" dirty="0" err="1"/>
              <a:t>Formulários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62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833B3-8254-991C-C277-BBD97621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Espero que vocês tenham gostado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D6935-27C4-2E8E-7F37-282B9559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Isso daqui foi um resumo, recomendo que vocês vão atrás para entender mais sobre a história da Internet de forma geral.</a:t>
            </a:r>
          </a:p>
        </p:txBody>
      </p:sp>
    </p:spTree>
    <p:extLst>
      <p:ext uri="{BB962C8B-B14F-4D97-AF65-F5344CB8AC3E}">
        <p14:creationId xmlns:p14="http://schemas.microsoft.com/office/powerpoint/2010/main" val="32450389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D6B97-DF7B-7CEA-375F-854ABB6F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Lembra da Aula de Entrada de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D42CF7-D609-C962-151C-B4BEB80E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Aplique ela no Contexto agora!</a:t>
            </a:r>
          </a:p>
          <a:p>
            <a:r>
              <a:rPr lang="pt-BR" dirty="0"/>
              <a:t>É exatamente para isso que servem os formulários!</a:t>
            </a:r>
          </a:p>
        </p:txBody>
      </p:sp>
    </p:spTree>
    <p:extLst>
      <p:ext uri="{BB962C8B-B14F-4D97-AF65-F5344CB8AC3E}">
        <p14:creationId xmlns:p14="http://schemas.microsoft.com/office/powerpoint/2010/main" val="286677025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89171-3865-F0B0-127C-E7639469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Importância da Entrada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BB7790-ED32-DA7A-83DD-E1AB4F8CA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não seria a mesma coisa sem os formulários</a:t>
            </a:r>
          </a:p>
          <a:p>
            <a:pPr lvl="1"/>
            <a:r>
              <a:rPr lang="pt-BR" dirty="0"/>
              <a:t>Redes Sociais;</a:t>
            </a:r>
          </a:p>
          <a:p>
            <a:pPr lvl="1"/>
            <a:r>
              <a:rPr lang="pt-BR" dirty="0"/>
              <a:t>ChatGPT;</a:t>
            </a:r>
          </a:p>
          <a:p>
            <a:pPr lvl="1"/>
            <a:r>
              <a:rPr lang="pt-BR" dirty="0"/>
              <a:t>Sistemas do Governo;</a:t>
            </a:r>
          </a:p>
          <a:p>
            <a:pPr lvl="1"/>
            <a:r>
              <a:rPr lang="pt-BR" dirty="0"/>
              <a:t>Ou qualquer outro sistema moderno utilizam a entrada de dados.</a:t>
            </a:r>
          </a:p>
        </p:txBody>
      </p:sp>
    </p:spTree>
    <p:extLst>
      <p:ext uri="{BB962C8B-B14F-4D97-AF65-F5344CB8AC3E}">
        <p14:creationId xmlns:p14="http://schemas.microsoft.com/office/powerpoint/2010/main" val="106896328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7C8F1-5E46-F767-EE9C-B205FA10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form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02135F-C1C8-63E3-D0DA-1E5443E94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Tudo isso por meio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form</a:t>
            </a:r>
            <a:r>
              <a:rPr lang="pt-BR" dirty="0"/>
              <a:t>! Responsável pela transferência de dados. </a:t>
            </a:r>
          </a:p>
        </p:txBody>
      </p:sp>
    </p:spTree>
    <p:extLst>
      <p:ext uri="{BB962C8B-B14F-4D97-AF65-F5344CB8AC3E}">
        <p14:creationId xmlns:p14="http://schemas.microsoft.com/office/powerpoint/2010/main" val="293970517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E57CE-0A8B-4F7D-47D1-B03C5D5A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Form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9F99A6E-6C01-CC9C-3EBC-B85631983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81" y="2415396"/>
            <a:ext cx="11406175" cy="3743864"/>
          </a:xfrm>
        </p:spPr>
      </p:pic>
    </p:spTree>
    <p:extLst>
      <p:ext uri="{BB962C8B-B14F-4D97-AF65-F5344CB8AC3E}">
        <p14:creationId xmlns:p14="http://schemas.microsoft.com/office/powerpoint/2010/main" val="3896293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9E3A1DA9-0CF9-4906-84D3-54C787C55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A9AFDD-F37E-A997-A7EA-E6AE4D6C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2 – Como a Internet </a:t>
            </a:r>
            <a:r>
              <a:rPr lang="en-US" sz="4800" dirty="0" err="1"/>
              <a:t>Funciona</a:t>
            </a:r>
            <a:endParaRPr lang="en-US" sz="4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4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C45CC-D761-4A33-7F4C-AD3E0AE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70CE08-83AF-E5CB-3D7B-5DD097AED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Tudo, temos que entender como o computador funciona.</a:t>
            </a:r>
          </a:p>
        </p:txBody>
      </p:sp>
    </p:spTree>
    <p:extLst>
      <p:ext uri="{BB962C8B-B14F-4D97-AF65-F5344CB8AC3E}">
        <p14:creationId xmlns:p14="http://schemas.microsoft.com/office/powerpoint/2010/main" val="357074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2F9B3-7F80-CD67-2103-8632EEE6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 Computador Funciona?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FDE3AD-AF6D-55B9-0948-7F43C21E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computador acima de tudo é um eletrodoméstico, o que significa que ele funciona à base de sinais elétricos. </a:t>
            </a:r>
          </a:p>
          <a:p>
            <a:r>
              <a:rPr lang="pt-BR" dirty="0"/>
              <a:t>Os dados funcionam de forma muito semelhante. Dados são Divididos em um monte de zeros e de uns. </a:t>
            </a:r>
          </a:p>
          <a:p>
            <a:r>
              <a:rPr lang="pt-BR" dirty="0"/>
              <a:t>Cada um desses zeros e uns são um bit, 8 bits formam um byte.</a:t>
            </a:r>
          </a:p>
        </p:txBody>
      </p:sp>
    </p:spTree>
    <p:extLst>
      <p:ext uri="{BB962C8B-B14F-4D97-AF65-F5344CB8AC3E}">
        <p14:creationId xmlns:p14="http://schemas.microsoft.com/office/powerpoint/2010/main" val="369117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68482-EC48-2EA6-358A-AFCB37AB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Computadores operam na base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35DD0-663F-A464-BBD7-FCC178D1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 ^ 10 = 1024</a:t>
            </a:r>
          </a:p>
          <a:p>
            <a:r>
              <a:rPr lang="pt-BR" dirty="0"/>
              <a:t>1024 Bytes – 1KB</a:t>
            </a:r>
          </a:p>
        </p:txBody>
      </p:sp>
    </p:spTree>
    <p:extLst>
      <p:ext uri="{BB962C8B-B14F-4D97-AF65-F5344CB8AC3E}">
        <p14:creationId xmlns:p14="http://schemas.microsoft.com/office/powerpoint/2010/main" val="63925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7DAD4B24-E5E0-EC0B-C37E-AA4548B5E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BF7309-926F-5C9A-1600-A0298CDF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1 – </a:t>
            </a:r>
            <a:r>
              <a:rPr lang="en-US" sz="4800" dirty="0" err="1"/>
              <a:t>História</a:t>
            </a:r>
            <a:r>
              <a:rPr lang="en-US" sz="4800" dirty="0"/>
              <a:t> da Internet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344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72939-4F1D-00EA-2A19-1FFC1BEC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Conversão: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6D7A6E10-14DA-B9E5-D5EA-F0D21F815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841440"/>
              </p:ext>
            </p:extLst>
          </p:nvPr>
        </p:nvGraphicFramePr>
        <p:xfrm>
          <a:off x="1116013" y="2478088"/>
          <a:ext cx="10167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3953140026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775978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61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3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40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127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747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1E355-0AF8-2678-38EA-5A60913F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de Transmissão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207B7-5B85-0F5D-E14C-B9325C48F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confundam B maiúsculo com b minúsculo, ambos são unidades de medidas diferentes</a:t>
            </a:r>
          </a:p>
          <a:p>
            <a:r>
              <a:rPr lang="pt-BR" dirty="0"/>
              <a:t>MB -&gt; </a:t>
            </a:r>
            <a:r>
              <a:rPr lang="pt-BR" dirty="0" err="1"/>
              <a:t>MegaByte</a:t>
            </a:r>
            <a:endParaRPr lang="pt-BR" dirty="0"/>
          </a:p>
          <a:p>
            <a:r>
              <a:rPr lang="pt-BR" dirty="0"/>
              <a:t>Mb -&gt; Megabit</a:t>
            </a:r>
          </a:p>
          <a:p>
            <a:r>
              <a:rPr lang="pt-BR" dirty="0"/>
              <a:t>Megabits são utilizados para saber a conexão com a Internet e a velocidade da placa de rede.</a:t>
            </a:r>
          </a:p>
        </p:txBody>
      </p:sp>
    </p:spTree>
    <p:extLst>
      <p:ext uri="{BB962C8B-B14F-4D97-AF65-F5344CB8AC3E}">
        <p14:creationId xmlns:p14="http://schemas.microsoft.com/office/powerpoint/2010/main" val="1365262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2AFDC-14E8-B0AD-2E00-B3B0490F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Entre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A215F3-C11C-9C06-C0C1-7D8F6C2D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LAN é um pequeno conjunto de computadores conectados por meio de um switch. E os </a:t>
            </a:r>
            <a:r>
              <a:rPr lang="pt-BR" dirty="0" err="1"/>
              <a:t>switchs</a:t>
            </a:r>
            <a:r>
              <a:rPr lang="pt-BR" dirty="0"/>
              <a:t> são pequenos aparelhos que auxiliam na comunicação entre dois ou mais computadores.</a:t>
            </a:r>
          </a:p>
        </p:txBody>
      </p:sp>
    </p:spTree>
    <p:extLst>
      <p:ext uri="{BB962C8B-B14F-4D97-AF65-F5344CB8AC3E}">
        <p14:creationId xmlns:p14="http://schemas.microsoft.com/office/powerpoint/2010/main" val="3454500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2BBF-20FC-9B55-B363-39AC1964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538" y="463045"/>
            <a:ext cx="10168128" cy="1179576"/>
          </a:xfrm>
        </p:spPr>
        <p:txBody>
          <a:bodyPr/>
          <a:lstStyle/>
          <a:p>
            <a:r>
              <a:rPr lang="pt-BR" dirty="0"/>
              <a:t>Desenho de uma Rede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2605E56E-FC63-2F29-EC32-D22B3D44BC62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29736054-D56C-7353-1F40-15D1F6FC8ED3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EA45F237-48B3-03B3-9596-9F0882E580B5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332BBB61-9959-8E21-C341-F82B866DDFDD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16C13AA6-20D7-C71F-7AC7-2F5CA7DE490B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Quadro 9">
            <a:extLst>
              <a:ext uri="{FF2B5EF4-FFF2-40B4-BE49-F238E27FC236}">
                <a16:creationId xmlns:a16="http://schemas.microsoft.com/office/drawing/2014/main" id="{F9775B13-8D06-1806-D02D-0EF7EE2231BE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A553B2E-6A42-A348-9259-2FD09D0DB7FC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4BEB38F-4E34-8156-96C2-5C2F914D4FDC}"/>
              </a:ext>
            </a:extLst>
          </p:cNvPr>
          <p:cNvCxnSpPr>
            <a:stCxn id="8" idx="0"/>
            <a:endCxn id="11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60CF2-61CA-F888-1059-E40C5086DB3E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AF8C819-8FBA-1EE7-B92C-16CA212C5087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EB5C393-6D48-EAF2-0F1F-CE7758DF3B2E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816420F-034C-75D8-BE00-376E1CA4B97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32FA77B-57B4-23AC-F40B-E21FE25791C8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230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777EA-DD17-F920-0871-025A13AB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entre Computadores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BF317792-37C8-2F21-7057-0CB930FD1210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Quadro 4">
            <a:extLst>
              <a:ext uri="{FF2B5EF4-FFF2-40B4-BE49-F238E27FC236}">
                <a16:creationId xmlns:a16="http://schemas.microsoft.com/office/drawing/2014/main" id="{E4DCF7C1-D43C-5A28-57E9-06CFA2C34655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5E8FFB32-109A-A043-1B23-2847A759F0C5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7D7FFC20-57F5-2E12-441E-41F90E60FABE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B41DA2D4-124D-0BEF-64B7-FE5D0C0322F2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02F0DF58-CEA1-4AC3-481B-1105B793B7FB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BE27B1A-3854-FD2C-262E-FD95F4BD2D71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EACEE82-7F18-6AB7-10A5-79C24108FEC1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44BE7EA-5670-5762-FCE7-628DF5A32BF2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1A9F5C6-ED72-0F86-5C26-247A7BEF482B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20D0769-151A-59A7-ABA3-95F6C2C41755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7A70B15-F5D7-1FCE-7BF1-82A076738A75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D83BC31-2729-957F-647C-9CEB88D6ACA6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4CA306B7-0B33-8275-844C-200E77EE469A}"/>
              </a:ext>
            </a:extLst>
          </p:cNvPr>
          <p:cNvSpPr/>
          <p:nvPr/>
        </p:nvSpPr>
        <p:spPr>
          <a:xfrm>
            <a:off x="2968053" y="3283968"/>
            <a:ext cx="1633927" cy="501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Mensagem p/ PC 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EF1AD7B-36F6-8599-4CDF-50ED7DDB1474}"/>
              </a:ext>
            </a:extLst>
          </p:cNvPr>
          <p:cNvSpPr txBox="1"/>
          <p:nvPr/>
        </p:nvSpPr>
        <p:spPr>
          <a:xfrm>
            <a:off x="2480275" y="241612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6111B7-76C1-1BBF-9ED5-49E7C1B962AE}"/>
              </a:ext>
            </a:extLst>
          </p:cNvPr>
          <p:cNvSpPr txBox="1"/>
          <p:nvPr/>
        </p:nvSpPr>
        <p:spPr>
          <a:xfrm>
            <a:off x="4948656" y="241612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18D0454-E079-3A10-BC5E-7A9BBC21201D}"/>
              </a:ext>
            </a:extLst>
          </p:cNvPr>
          <p:cNvSpPr txBox="1"/>
          <p:nvPr/>
        </p:nvSpPr>
        <p:spPr>
          <a:xfrm>
            <a:off x="7407045" y="24161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3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DFBB84F-529B-ACA9-CB2F-3FF147D2153A}"/>
              </a:ext>
            </a:extLst>
          </p:cNvPr>
          <p:cNvSpPr txBox="1"/>
          <p:nvPr/>
        </p:nvSpPr>
        <p:spPr>
          <a:xfrm>
            <a:off x="4845261" y="38326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38DE80F-0045-1388-5D88-360BC5FC2F64}"/>
              </a:ext>
            </a:extLst>
          </p:cNvPr>
          <p:cNvSpPr txBox="1"/>
          <p:nvPr/>
        </p:nvSpPr>
        <p:spPr>
          <a:xfrm>
            <a:off x="2480275" y="541730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12AFD2D-8026-DAA9-E305-A80F0CB4501F}"/>
              </a:ext>
            </a:extLst>
          </p:cNvPr>
          <p:cNvSpPr txBox="1"/>
          <p:nvPr/>
        </p:nvSpPr>
        <p:spPr>
          <a:xfrm>
            <a:off x="4971898" y="541730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4999404-1E00-B69D-E03E-7CEF57C1B622}"/>
              </a:ext>
            </a:extLst>
          </p:cNvPr>
          <p:cNvSpPr txBox="1"/>
          <p:nvPr/>
        </p:nvSpPr>
        <p:spPr>
          <a:xfrm>
            <a:off x="7431891" y="540443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6</a:t>
            </a:r>
          </a:p>
        </p:txBody>
      </p:sp>
    </p:spTree>
    <p:extLst>
      <p:ext uri="{BB962C8B-B14F-4D97-AF65-F5344CB8AC3E}">
        <p14:creationId xmlns:p14="http://schemas.microsoft.com/office/powerpoint/2010/main" val="3986930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08F25-CAFC-F2BD-E2E5-B7C81070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Recebimento da Mensagem pelo Switch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19C0CD51-671A-0D0E-FB0D-4BD581E0F444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Quadro 4">
            <a:extLst>
              <a:ext uri="{FF2B5EF4-FFF2-40B4-BE49-F238E27FC236}">
                <a16:creationId xmlns:a16="http://schemas.microsoft.com/office/drawing/2014/main" id="{6D51C276-8DB2-6DA9-583A-E3B4258567E4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6FF8A6E6-5F4A-71AE-77A5-A20B2265EFCC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346102D5-DC1E-A604-FD76-A1E2C0AADF36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0DB55ADB-FC7B-6CDD-3355-9BE152CAD052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3FA4C089-6B9C-48CB-B4BF-6B538A58724D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FD867E4-54F6-74D9-0BC0-984D18B1ABD7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65CAE1F-8A74-9E40-7C11-A6E01093ED25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187EF0B-FBEA-420F-1801-B69D7AC358D4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299B09F-0B0D-7E37-321A-F9BCBCDDF9AB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31D3DF2-B77D-19D7-FCB4-5F3ADF1B5AE0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0EA187A-69AD-A195-6A0C-C682D983E158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81D7624-4F6F-D30B-469C-A6B0F08C8760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D383BA24-C4EB-A4C5-D7A7-2FFBC10E0E3C}"/>
              </a:ext>
            </a:extLst>
          </p:cNvPr>
          <p:cNvSpPr/>
          <p:nvPr/>
        </p:nvSpPr>
        <p:spPr>
          <a:xfrm>
            <a:off x="3193932" y="3779057"/>
            <a:ext cx="1633927" cy="501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Mensagem p/ PC 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73FC588-6DF3-E3D4-E903-100F9A1ECF3F}"/>
              </a:ext>
            </a:extLst>
          </p:cNvPr>
          <p:cNvSpPr txBox="1"/>
          <p:nvPr/>
        </p:nvSpPr>
        <p:spPr>
          <a:xfrm>
            <a:off x="2480275" y="241612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5A93629-2A72-05C1-3565-638053606C23}"/>
              </a:ext>
            </a:extLst>
          </p:cNvPr>
          <p:cNvSpPr txBox="1"/>
          <p:nvPr/>
        </p:nvSpPr>
        <p:spPr>
          <a:xfrm>
            <a:off x="4948656" y="241612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8A79786-22F4-CD12-302B-438E53180EC5}"/>
              </a:ext>
            </a:extLst>
          </p:cNvPr>
          <p:cNvSpPr txBox="1"/>
          <p:nvPr/>
        </p:nvSpPr>
        <p:spPr>
          <a:xfrm>
            <a:off x="7407045" y="24161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3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7DA705B-21A7-34DC-BE34-DC06E2B2A5EA}"/>
              </a:ext>
            </a:extLst>
          </p:cNvPr>
          <p:cNvSpPr txBox="1"/>
          <p:nvPr/>
        </p:nvSpPr>
        <p:spPr>
          <a:xfrm>
            <a:off x="4845261" y="38326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606C621-E67C-50A6-1625-DF07E3973424}"/>
              </a:ext>
            </a:extLst>
          </p:cNvPr>
          <p:cNvSpPr txBox="1"/>
          <p:nvPr/>
        </p:nvSpPr>
        <p:spPr>
          <a:xfrm>
            <a:off x="2480275" y="541730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4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B97471D-6C4B-ED01-2E49-20677410EC21}"/>
              </a:ext>
            </a:extLst>
          </p:cNvPr>
          <p:cNvSpPr txBox="1"/>
          <p:nvPr/>
        </p:nvSpPr>
        <p:spPr>
          <a:xfrm>
            <a:off x="4971898" y="541730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F32D301-D173-D61D-DB65-170F7A5B3B59}"/>
              </a:ext>
            </a:extLst>
          </p:cNvPr>
          <p:cNvSpPr txBox="1"/>
          <p:nvPr/>
        </p:nvSpPr>
        <p:spPr>
          <a:xfrm>
            <a:off x="7431891" y="540443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6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1FF4B01D-D179-8940-C946-172959946AA6}"/>
              </a:ext>
            </a:extLst>
          </p:cNvPr>
          <p:cNvCxnSpPr>
            <a:stCxn id="10" idx="3"/>
          </p:cNvCxnSpPr>
          <p:nvPr/>
        </p:nvCxnSpPr>
        <p:spPr>
          <a:xfrm>
            <a:off x="6095999" y="4029581"/>
            <a:ext cx="2679033" cy="65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A92A9C5-6997-C69D-6ABF-A7A912A555A5}"/>
              </a:ext>
            </a:extLst>
          </p:cNvPr>
          <p:cNvSpPr txBox="1"/>
          <p:nvPr/>
        </p:nvSpPr>
        <p:spPr>
          <a:xfrm>
            <a:off x="8775032" y="3779057"/>
            <a:ext cx="3241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 manda mensagem</a:t>
            </a:r>
          </a:p>
          <a:p>
            <a:r>
              <a:rPr lang="pt-BR" dirty="0"/>
              <a:t>Avisando que vai enviar para</a:t>
            </a:r>
          </a:p>
          <a:p>
            <a:r>
              <a:rPr lang="pt-BR" dirty="0"/>
              <a:t>O PC 3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0DB29A7-CD96-92EB-9D6E-904C5710DC52}"/>
              </a:ext>
            </a:extLst>
          </p:cNvPr>
          <p:cNvSpPr txBox="1"/>
          <p:nvPr/>
        </p:nvSpPr>
        <p:spPr>
          <a:xfrm>
            <a:off x="3542784" y="3052680"/>
            <a:ext cx="502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👍🏼</a:t>
            </a:r>
          </a:p>
        </p:txBody>
      </p:sp>
    </p:spTree>
    <p:extLst>
      <p:ext uri="{BB962C8B-B14F-4D97-AF65-F5344CB8AC3E}">
        <p14:creationId xmlns:p14="http://schemas.microsoft.com/office/powerpoint/2010/main" val="2609291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83EB2-DB20-26F7-BCFF-5BB3C6AC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Mensagem Encaminhada para o PC 3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4810959F-4F36-8ADB-87D0-70127BAD87CD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Quadro 4">
            <a:extLst>
              <a:ext uri="{FF2B5EF4-FFF2-40B4-BE49-F238E27FC236}">
                <a16:creationId xmlns:a16="http://schemas.microsoft.com/office/drawing/2014/main" id="{E101E591-15E6-0416-3A3E-371E92E19874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239351B4-667E-886C-3BD3-E01CA73529B4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824A487A-23E8-3B69-1C5B-FB636AD9AF5E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8D134ECA-F0CF-0D9C-DA15-F0414BB612DF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CF992CC6-63D9-851C-D355-96369BE2D732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045B4B-84B0-A37D-88CA-DA76D20C0625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D075FA0-8A7B-D288-3B8D-C25CC6C30D1D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148E39F-F33A-A814-B9C0-595FF5879457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0332E00-C5B2-8957-FF2C-E321700472E5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BD434AF-2970-5368-958C-219EE0DE6A24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E618F48-A76D-AC93-DBD0-80F052749E4D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E9F30D7-AA12-87DC-CFE9-C379D30AB841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B2C9D671-C3DD-B63D-E333-0878712273B9}"/>
              </a:ext>
            </a:extLst>
          </p:cNvPr>
          <p:cNvSpPr/>
          <p:nvPr/>
        </p:nvSpPr>
        <p:spPr>
          <a:xfrm>
            <a:off x="8224008" y="2483195"/>
            <a:ext cx="1633927" cy="501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Mensagem p/ PC 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807CA91-32A1-54AE-F5D3-525B58E22C18}"/>
              </a:ext>
            </a:extLst>
          </p:cNvPr>
          <p:cNvSpPr txBox="1"/>
          <p:nvPr/>
        </p:nvSpPr>
        <p:spPr>
          <a:xfrm>
            <a:off x="2480275" y="241612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4293994-D044-97E1-DE5F-D835BEFE2A6C}"/>
              </a:ext>
            </a:extLst>
          </p:cNvPr>
          <p:cNvSpPr txBox="1"/>
          <p:nvPr/>
        </p:nvSpPr>
        <p:spPr>
          <a:xfrm>
            <a:off x="4948656" y="241612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FB474B-DDA6-762F-6B4B-EA6C8BD3685C}"/>
              </a:ext>
            </a:extLst>
          </p:cNvPr>
          <p:cNvSpPr txBox="1"/>
          <p:nvPr/>
        </p:nvSpPr>
        <p:spPr>
          <a:xfrm>
            <a:off x="7407045" y="24161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3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53CCFEB-58D0-0982-A5F7-A5151C623CE2}"/>
              </a:ext>
            </a:extLst>
          </p:cNvPr>
          <p:cNvSpPr txBox="1"/>
          <p:nvPr/>
        </p:nvSpPr>
        <p:spPr>
          <a:xfrm>
            <a:off x="4845261" y="38326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A56A32D-8D14-63CC-C3C1-D48B72B82DA5}"/>
              </a:ext>
            </a:extLst>
          </p:cNvPr>
          <p:cNvSpPr txBox="1"/>
          <p:nvPr/>
        </p:nvSpPr>
        <p:spPr>
          <a:xfrm>
            <a:off x="2480275" y="541730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4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A89158B-203E-5E26-20D4-DB171CF0EFEE}"/>
              </a:ext>
            </a:extLst>
          </p:cNvPr>
          <p:cNvSpPr txBox="1"/>
          <p:nvPr/>
        </p:nvSpPr>
        <p:spPr>
          <a:xfrm>
            <a:off x="4971898" y="541730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000C390-867E-51E3-38DD-CBFC41845183}"/>
              </a:ext>
            </a:extLst>
          </p:cNvPr>
          <p:cNvSpPr txBox="1"/>
          <p:nvPr/>
        </p:nvSpPr>
        <p:spPr>
          <a:xfrm>
            <a:off x="7431891" y="540443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6</a:t>
            </a:r>
          </a:p>
        </p:txBody>
      </p:sp>
    </p:spTree>
    <p:extLst>
      <p:ext uri="{BB962C8B-B14F-4D97-AF65-F5344CB8AC3E}">
        <p14:creationId xmlns:p14="http://schemas.microsoft.com/office/powerpoint/2010/main" val="2792265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3E502-CA7F-FD1B-77BB-946E6EFC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Transferência de Dados via Internet - Roteadores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A24339-C5E4-8B64-2460-2F4E76ED6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roteadores funcionam de forma muito semelhante aos </a:t>
            </a:r>
            <a:r>
              <a:rPr lang="pt-BR" dirty="0" err="1"/>
              <a:t>switchs</a:t>
            </a:r>
            <a:r>
              <a:rPr lang="pt-BR" dirty="0"/>
              <a:t>, mas ao invés de transferir dados dentro da mesma rede, eles transferem dados diretamente para a Internet.</a:t>
            </a:r>
          </a:p>
          <a:p>
            <a:r>
              <a:rPr lang="pt-BR" dirty="0"/>
              <a:t>O switch aqui nesse caso vai entender para onde você tem que enviar esses dados e direcioná-los diretamente para a Internet.</a:t>
            </a:r>
          </a:p>
        </p:txBody>
      </p:sp>
    </p:spTree>
    <p:extLst>
      <p:ext uri="{BB962C8B-B14F-4D97-AF65-F5344CB8AC3E}">
        <p14:creationId xmlns:p14="http://schemas.microsoft.com/office/powerpoint/2010/main" val="13599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30DAF-45A3-6506-B183-BE07A72C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Visual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199F4B29-3E32-ADBD-4EB8-95DCF5DC0F7F}"/>
              </a:ext>
            </a:extLst>
          </p:cNvPr>
          <p:cNvSpPr/>
          <p:nvPr/>
        </p:nvSpPr>
        <p:spPr>
          <a:xfrm>
            <a:off x="882316" y="2951746"/>
            <a:ext cx="2181726" cy="117957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965845-F34F-6B7E-BCFF-17A699ABE1CD}"/>
              </a:ext>
            </a:extLst>
          </p:cNvPr>
          <p:cNvSpPr txBox="1"/>
          <p:nvPr/>
        </p:nvSpPr>
        <p:spPr>
          <a:xfrm>
            <a:off x="1718942" y="334857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E4BACE3-B709-FEC8-D920-046F7A4D50DD}"/>
              </a:ext>
            </a:extLst>
          </p:cNvPr>
          <p:cNvSpPr/>
          <p:nvPr/>
        </p:nvSpPr>
        <p:spPr>
          <a:xfrm>
            <a:off x="3895061" y="3374904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7B668A-79A5-FB34-5B5A-61DB2C18E3EA}"/>
              </a:ext>
            </a:extLst>
          </p:cNvPr>
          <p:cNvSpPr txBox="1"/>
          <p:nvPr/>
        </p:nvSpPr>
        <p:spPr>
          <a:xfrm>
            <a:off x="4255009" y="336075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2F6FE2F-BE55-B25E-83B3-D6D0B36D9CD9}"/>
              </a:ext>
            </a:extLst>
          </p:cNvPr>
          <p:cNvSpPr/>
          <p:nvPr/>
        </p:nvSpPr>
        <p:spPr>
          <a:xfrm>
            <a:off x="6360007" y="3150159"/>
            <a:ext cx="958675" cy="7827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99C6ADB-A4F9-6D1A-5826-9E1776F288D3}"/>
              </a:ext>
            </a:extLst>
          </p:cNvPr>
          <p:cNvSpPr/>
          <p:nvPr/>
        </p:nvSpPr>
        <p:spPr>
          <a:xfrm>
            <a:off x="8454189" y="2171778"/>
            <a:ext cx="3208422" cy="273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Internet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5600F2F-B101-3490-6254-A38649C9E326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064042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3D0D725-B672-4EAA-3E05-208551F2CFF9}"/>
              </a:ext>
            </a:extLst>
          </p:cNvPr>
          <p:cNvCxnSpPr>
            <a:stCxn id="6" idx="3"/>
            <a:endCxn id="8" idx="2"/>
          </p:cNvCxnSpPr>
          <p:nvPr/>
        </p:nvCxnSpPr>
        <p:spPr>
          <a:xfrm>
            <a:off x="5528988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C3A7917-C784-A473-BAD6-FA0F9EBBEC97}"/>
              </a:ext>
            </a:extLst>
          </p:cNvPr>
          <p:cNvCxnSpPr>
            <a:stCxn id="8" idx="6"/>
            <a:endCxn id="9" idx="1"/>
          </p:cNvCxnSpPr>
          <p:nvPr/>
        </p:nvCxnSpPr>
        <p:spPr>
          <a:xfrm>
            <a:off x="7318682" y="3541534"/>
            <a:ext cx="1135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9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A9AD5-8C87-1B81-16A1-3C33F3AF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Roteadores são Necessários?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995C8-2435-2125-3C61-9FEC0D84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Eles são importantes para fazer os processos de modulação e demodulação.</a:t>
            </a:r>
          </a:p>
        </p:txBody>
      </p:sp>
    </p:spTree>
    <p:extLst>
      <p:ext uri="{BB962C8B-B14F-4D97-AF65-F5344CB8AC3E}">
        <p14:creationId xmlns:p14="http://schemas.microsoft.com/office/powerpoint/2010/main" val="94631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50635-572B-B49C-C450-864E0640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118073-B50C-AFE2-55E5-570244B2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Primeiramente, vamos dar uma olhadinha num computador antigo</a:t>
            </a:r>
          </a:p>
        </p:txBody>
      </p:sp>
    </p:spTree>
    <p:extLst>
      <p:ext uri="{BB962C8B-B14F-4D97-AF65-F5344CB8AC3E}">
        <p14:creationId xmlns:p14="http://schemas.microsoft.com/office/powerpoint/2010/main" val="238911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938B7-401C-3EC5-0772-F4DBC382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3E0D76-BA6E-55F0-207B-C767E90E9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Envio de Dados – Modulação</a:t>
            </a:r>
          </a:p>
          <a:p>
            <a:r>
              <a:rPr lang="pt-BR" dirty="0"/>
              <a:t>Recebimento - Demodulação</a:t>
            </a:r>
          </a:p>
        </p:txBody>
      </p:sp>
    </p:spTree>
    <p:extLst>
      <p:ext uri="{BB962C8B-B14F-4D97-AF65-F5344CB8AC3E}">
        <p14:creationId xmlns:p14="http://schemas.microsoft.com/office/powerpoint/2010/main" val="3172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51C45-7196-4177-DBFC-C57C65E0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Logo, o que é a Internet?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25A3BE-5853-EA4B-4F92-98BF3F588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nada mais é do que a conexão entre dois ou vários roteadores, a conexão entre um serviço de roteamento e outro.</a:t>
            </a:r>
          </a:p>
          <a:p>
            <a:r>
              <a:rPr lang="pt-BR" dirty="0"/>
              <a:t>Isso ajuda a manter a conexão com a Internet decentralizada. Para que caso haja um problema em algum dos nós da rede, que a rede não caia totalmente.</a:t>
            </a:r>
          </a:p>
        </p:txBody>
      </p:sp>
    </p:spTree>
    <p:extLst>
      <p:ext uri="{BB962C8B-B14F-4D97-AF65-F5344CB8AC3E}">
        <p14:creationId xmlns:p14="http://schemas.microsoft.com/office/powerpoint/2010/main" val="2732423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6A684-9ECB-DADD-0E57-E81A0426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Lição de Casa – Conexões Internacionais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6AD489-0244-38C7-8630-B52037DF7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desafio que trago para vocês é que vocês pesquisem como funcionam os cabos marítimos.</a:t>
            </a:r>
          </a:p>
        </p:txBody>
      </p:sp>
    </p:spTree>
    <p:extLst>
      <p:ext uri="{BB962C8B-B14F-4D97-AF65-F5344CB8AC3E}">
        <p14:creationId xmlns:p14="http://schemas.microsoft.com/office/powerpoint/2010/main" val="2764318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FA6B7-7C63-0AB8-59CE-32104F30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Derrubar a Internet?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597D32-1098-50B5-2F5A-B1745D5A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única forma de fazer a Internet parar de funcionar é derrubar todos os roteadores, todos os </a:t>
            </a:r>
            <a:r>
              <a:rPr lang="pt-BR" dirty="0" err="1"/>
              <a:t>switchs</a:t>
            </a:r>
            <a:r>
              <a:rPr lang="pt-BR" dirty="0"/>
              <a:t> e todos os computadores de uma só vez. Isso significa que a rede opera enquanto os seus nós estiverem ativos.</a:t>
            </a:r>
          </a:p>
          <a:p>
            <a:r>
              <a:rPr lang="pt-BR" dirty="0"/>
              <a:t>A Internet é a </a:t>
            </a:r>
            <a:r>
              <a:rPr lang="pt-BR" b="1" dirty="0"/>
              <a:t>Rede das Redes.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1891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06E99-E49D-8972-2382-CC637333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Acessamos um Site?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6EDA9-1977-FABB-75AC-1EC6004AB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Acessamos ele de uma forma realmente Interessante.</a:t>
            </a:r>
          </a:p>
          <a:p>
            <a:r>
              <a:rPr lang="pt-BR" dirty="0"/>
              <a:t>Se vocês acompanharam a aula passada, sabem que o protocolo TCP/IP oferece números que servem como nomenclaturas para as máquinas.</a:t>
            </a:r>
          </a:p>
          <a:p>
            <a:r>
              <a:rPr lang="pt-BR" dirty="0"/>
              <a:t>Endereços IP por mais que sirvam para identificar um computador específico, eles não são permanentes, são 100% voláteis.</a:t>
            </a:r>
          </a:p>
        </p:txBody>
      </p:sp>
    </p:spTree>
    <p:extLst>
      <p:ext uri="{BB962C8B-B14F-4D97-AF65-F5344CB8AC3E}">
        <p14:creationId xmlns:p14="http://schemas.microsoft.com/office/powerpoint/2010/main" val="1863258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3E14C-D295-BFB0-8755-E8D68F8D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Servidor DNS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5A2DBF-E43B-1BD3-E3D5-FF2AA4217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isso foram criados os servidores DNS</a:t>
            </a:r>
          </a:p>
          <a:p>
            <a:r>
              <a:rPr lang="pt-BR" dirty="0"/>
              <a:t>Servidores DNS nada mais são do que esses nomes que nomes que digitamos na URL.</a:t>
            </a:r>
          </a:p>
        </p:txBody>
      </p:sp>
    </p:spTree>
    <p:extLst>
      <p:ext uri="{BB962C8B-B14F-4D97-AF65-F5344CB8AC3E}">
        <p14:creationId xmlns:p14="http://schemas.microsoft.com/office/powerpoint/2010/main" val="269374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E3528-5DAF-BC78-AF1F-0ABA313D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Chegamos ao Site que Queremos Acessar?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404643-68E7-C950-2420-529ACA724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funções dos provedores de Internet é exatamente escolher a melhor rota para transferirmos os dados dentro da Internet.</a:t>
            </a:r>
          </a:p>
          <a:p>
            <a:r>
              <a:rPr lang="pt-BR" dirty="0"/>
              <a:t>O seu provedor como a Vivo conta com uma coisa chamada Tabela de Roteamento, feito para transferir os dados da forma correta.</a:t>
            </a:r>
          </a:p>
        </p:txBody>
      </p:sp>
    </p:spTree>
    <p:extLst>
      <p:ext uri="{BB962C8B-B14F-4D97-AF65-F5344CB8AC3E}">
        <p14:creationId xmlns:p14="http://schemas.microsoft.com/office/powerpoint/2010/main" val="4050746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0E52C-CBA3-DCBF-C3A2-A26E8576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Visual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5759E7-0F69-1DCF-E4E7-A1187BA72067}"/>
              </a:ext>
            </a:extLst>
          </p:cNvPr>
          <p:cNvSpPr txBox="1"/>
          <p:nvPr/>
        </p:nvSpPr>
        <p:spPr>
          <a:xfrm>
            <a:off x="1718942" y="334857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4AD851F-1CF2-DE4C-9322-95CA70409730}"/>
              </a:ext>
            </a:extLst>
          </p:cNvPr>
          <p:cNvSpPr/>
          <p:nvPr/>
        </p:nvSpPr>
        <p:spPr>
          <a:xfrm>
            <a:off x="3895061" y="3374904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3A95D4-BAC3-D522-A3AE-FDDD86B022D9}"/>
              </a:ext>
            </a:extLst>
          </p:cNvPr>
          <p:cNvSpPr txBox="1"/>
          <p:nvPr/>
        </p:nvSpPr>
        <p:spPr>
          <a:xfrm>
            <a:off x="4255009" y="336075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DA9BFFD-EE72-9553-2854-E2D9447FF6A8}"/>
              </a:ext>
            </a:extLst>
          </p:cNvPr>
          <p:cNvSpPr/>
          <p:nvPr/>
        </p:nvSpPr>
        <p:spPr>
          <a:xfrm>
            <a:off x="6360007" y="3150159"/>
            <a:ext cx="958675" cy="7827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2EAAB4-31BF-4E1F-1200-1B252D11D1FC}"/>
              </a:ext>
            </a:extLst>
          </p:cNvPr>
          <p:cNvSpPr/>
          <p:nvPr/>
        </p:nvSpPr>
        <p:spPr>
          <a:xfrm>
            <a:off x="8475126" y="2650162"/>
            <a:ext cx="1535148" cy="17611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Provedor de Internet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F0B6093-C249-CDC9-496F-AD77EB711F05}"/>
              </a:ext>
            </a:extLst>
          </p:cNvPr>
          <p:cNvCxnSpPr>
            <a:endCxn id="5" idx="1"/>
          </p:cNvCxnSpPr>
          <p:nvPr/>
        </p:nvCxnSpPr>
        <p:spPr>
          <a:xfrm flipV="1">
            <a:off x="3064042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32CF350-63F8-0EA8-453C-2013BF8E5766}"/>
              </a:ext>
            </a:extLst>
          </p:cNvPr>
          <p:cNvCxnSpPr>
            <a:stCxn id="5" idx="3"/>
            <a:endCxn id="7" idx="2"/>
          </p:cNvCxnSpPr>
          <p:nvPr/>
        </p:nvCxnSpPr>
        <p:spPr>
          <a:xfrm>
            <a:off x="5528988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E4E686B-4353-13B8-861F-DE657601D280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7318682" y="3530728"/>
            <a:ext cx="1156444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Quadro 11">
            <a:extLst>
              <a:ext uri="{FF2B5EF4-FFF2-40B4-BE49-F238E27FC236}">
                <a16:creationId xmlns:a16="http://schemas.microsoft.com/office/drawing/2014/main" id="{BEF084D8-23C8-83C0-455E-6D40FF0B46DF}"/>
              </a:ext>
            </a:extLst>
          </p:cNvPr>
          <p:cNvSpPr/>
          <p:nvPr/>
        </p:nvSpPr>
        <p:spPr>
          <a:xfrm>
            <a:off x="882316" y="2951746"/>
            <a:ext cx="2181726" cy="117957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EF4A4BE-F47E-0046-065C-E41EF78CBFB5}"/>
              </a:ext>
            </a:extLst>
          </p:cNvPr>
          <p:cNvSpPr/>
          <p:nvPr/>
        </p:nvSpPr>
        <p:spPr>
          <a:xfrm>
            <a:off x="6930189" y="5129785"/>
            <a:ext cx="2229853" cy="1179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Internet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A201127-F7FC-D228-304E-C6A1C12B793E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8045116" y="4411293"/>
            <a:ext cx="1197584" cy="718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32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5E653-F1B3-CB00-1FCD-AADE83AF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Os roteadores Funcionam como Cada um De Nós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3CEA89-EE7D-BA5C-95F0-3D644903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Imagine que você tem uma moto, um carro, um bilhete de ônibus e um de trem.</a:t>
            </a:r>
          </a:p>
        </p:txBody>
      </p:sp>
    </p:spTree>
    <p:extLst>
      <p:ext uri="{BB962C8B-B14F-4D97-AF65-F5344CB8AC3E}">
        <p14:creationId xmlns:p14="http://schemas.microsoft.com/office/powerpoint/2010/main" val="3802808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B4894-E50F-7D30-03E7-519E8EEA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Transferência de Dados para os Estados Unidos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9089D1-1F79-F310-C47F-EF6188AF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Tenho aplicações hospedadas tanto nos Estados Unidos quanto aqui no Brasil. Vamos entender agora como tabelas de roteamento funcionam.</a:t>
            </a:r>
          </a:p>
        </p:txBody>
      </p:sp>
    </p:spTree>
    <p:extLst>
      <p:ext uri="{BB962C8B-B14F-4D97-AF65-F5344CB8AC3E}">
        <p14:creationId xmlns:p14="http://schemas.microsoft.com/office/powerpoint/2010/main" val="84582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5" name="Rectangle 10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6" name="Rectangle 103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mputadores antigos: Os mini e os super. - Acirrando">
            <a:extLst>
              <a:ext uri="{FF2B5EF4-FFF2-40B4-BE49-F238E27FC236}">
                <a16:creationId xmlns:a16="http://schemas.microsoft.com/office/drawing/2014/main" id="{625F1812-DC35-B1B8-3C47-79DB50A550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5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7" name="Freeform: Shape 103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8" name="Freeform: Shape 103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5AD593-79E4-9C60-7CA4-01638E5E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Computador Antigo</a:t>
            </a:r>
          </a:p>
        </p:txBody>
      </p:sp>
      <p:sp>
        <p:nvSpPr>
          <p:cNvPr id="1049" name="Rectangle 10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2361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6AE0B-F7B6-0451-8D22-C0ECD86E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AB05F-177E-1429-0884-FA592C828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começarmos a entender, vamos tratar as mensagens que enviamos para o navegador como “pacotes”.</a:t>
            </a:r>
          </a:p>
          <a:p>
            <a:r>
              <a:rPr lang="pt-BR" dirty="0"/>
              <a:t>Agora, vamos para um exemplo na prática de como isso funciona.</a:t>
            </a:r>
          </a:p>
        </p:txBody>
      </p:sp>
    </p:spTree>
    <p:extLst>
      <p:ext uri="{BB962C8B-B14F-4D97-AF65-F5344CB8AC3E}">
        <p14:creationId xmlns:p14="http://schemas.microsoft.com/office/powerpoint/2010/main" val="3933974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EE0D2-7E18-D3E5-01F9-CEFC97C4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Tabela de Roteamento 1: Saindo de São Paulo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DC41E8D-264F-DFE1-BC7F-440794B8B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135674"/>
              </p:ext>
            </p:extLst>
          </p:nvPr>
        </p:nvGraphicFramePr>
        <p:xfrm>
          <a:off x="1116013" y="2478088"/>
          <a:ext cx="1016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2405123217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2961698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Distância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4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Rio de Janeiro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67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Cuiabá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Belo Horizonte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053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856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2DBCB-FE4D-6818-3D08-BD7A59F9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trecho mais próximo é o do Rio de Janeiro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5FF2A-ACED-6BA8-4E42-27C155926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Nesse caso, o pacote vai para o Rio de Janeiro.</a:t>
            </a:r>
          </a:p>
        </p:txBody>
      </p:sp>
    </p:spTree>
    <p:extLst>
      <p:ext uri="{BB962C8B-B14F-4D97-AF65-F5344CB8AC3E}">
        <p14:creationId xmlns:p14="http://schemas.microsoft.com/office/powerpoint/2010/main" val="2965638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16DF8-D065-F47C-4E67-D160CF69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2º - Transferência Internacional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B3DE6BA-B01D-1C77-FB6C-49FD8156E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85947"/>
              </p:ext>
            </p:extLst>
          </p:nvPr>
        </p:nvGraphicFramePr>
        <p:xfrm>
          <a:off x="1116013" y="2478088"/>
          <a:ext cx="10167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2053275055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3763516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Quilômetros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5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Flórida (EUA) – Via Marítima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42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Belo Horizonte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51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7146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F8B31-E35C-E508-E7CC-5C10F552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Suponhamos o Seguinte: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27E208-6FA7-E3A7-6ABF-D39B4FC83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linha entre Rio de Janeiro e Belo Horizonte está congestionada, é época de carnaval e servidores de Belo Horizonte e Salvador estão recebendo múltiplas requisições. </a:t>
            </a:r>
          </a:p>
          <a:p>
            <a:r>
              <a:rPr lang="pt-BR" dirty="0"/>
              <a:t>O melhor nesse caso, não seria o caminho mais curto, mas o mais longo.</a:t>
            </a:r>
          </a:p>
          <a:p>
            <a:r>
              <a:rPr lang="pt-BR" dirty="0"/>
              <a:t>Escolheremos então a Via Marítima.</a:t>
            </a:r>
          </a:p>
        </p:txBody>
      </p:sp>
    </p:spTree>
    <p:extLst>
      <p:ext uri="{BB962C8B-B14F-4D97-AF65-F5344CB8AC3E}">
        <p14:creationId xmlns:p14="http://schemas.microsoft.com/office/powerpoint/2010/main" val="22538570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16D27-C314-5AAC-F8C6-D768FA4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3º Exemplo – Transferência de Dados nos EUA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E0D05A0-F154-6AD1-172D-D8B2A2B56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34351"/>
              </p:ext>
            </p:extLst>
          </p:nvPr>
        </p:nvGraphicFramePr>
        <p:xfrm>
          <a:off x="1116013" y="2478088"/>
          <a:ext cx="1016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2112208828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228520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Distância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08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Carolina do Sul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55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Tennessee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02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1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768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1C6CF-141A-0AB1-9239-A756D335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B7DAE7-9B4A-19EF-47C3-9C4F2D1A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Nesse caso, escolheremos de fato a Carolina do Sul, a rota mais rápida.</a:t>
            </a:r>
          </a:p>
        </p:txBody>
      </p:sp>
    </p:spTree>
    <p:extLst>
      <p:ext uri="{BB962C8B-B14F-4D97-AF65-F5344CB8AC3E}">
        <p14:creationId xmlns:p14="http://schemas.microsoft.com/office/powerpoint/2010/main" val="1815210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75018-CFBF-0031-D490-008D5297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Transferência de Dados via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49E196-985A-164C-4A50-220E87C5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transferência de Dados na Internet ocorre de uma forma muito interessante. </a:t>
            </a:r>
          </a:p>
          <a:p>
            <a:r>
              <a:rPr lang="pt-BR" dirty="0"/>
              <a:t>Ao invés de ir baixando um arquivo, uma imagem, um vídeo, tudo isso é feito sob demanda e em pequenos pedaços.</a:t>
            </a:r>
          </a:p>
          <a:p>
            <a:r>
              <a:rPr lang="pt-BR" dirty="0"/>
              <a:t>A função do seu computador é ir juntando todos os pedaços desse arquivo.</a:t>
            </a:r>
          </a:p>
        </p:txBody>
      </p:sp>
    </p:spTree>
    <p:extLst>
      <p:ext uri="{BB962C8B-B14F-4D97-AF65-F5344CB8AC3E}">
        <p14:creationId xmlns:p14="http://schemas.microsoft.com/office/powerpoint/2010/main" val="2932294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22B3F-9A48-05D7-89E7-98EA1F7F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Streaming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D08610-FADB-4667-EDFF-88ABA9484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nome disso é streaming. </a:t>
            </a:r>
          </a:p>
          <a:p>
            <a:r>
              <a:rPr lang="pt-BR" dirty="0"/>
              <a:t>Vou me aprofundar muito mais no conceito lá no curso de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52148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6FE7-3657-2963-4297-DE8291C8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Privacidade na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860581-1CAD-CE70-0E95-E0C8456D4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Protocolo HTTPS;</a:t>
            </a:r>
          </a:p>
          <a:p>
            <a:r>
              <a:rPr lang="pt-BR" dirty="0"/>
              <a:t>VPN</a:t>
            </a:r>
          </a:p>
          <a:p>
            <a:r>
              <a:rPr lang="pt-BR" dirty="0"/>
              <a:t>Criptografia de Comunicações.</a:t>
            </a:r>
          </a:p>
        </p:txBody>
      </p:sp>
    </p:spTree>
    <p:extLst>
      <p:ext uri="{BB962C8B-B14F-4D97-AF65-F5344CB8AC3E}">
        <p14:creationId xmlns:p14="http://schemas.microsoft.com/office/powerpoint/2010/main" val="228890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9AA87-9B99-701F-64F1-C9EED53C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Gostaram?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9563AE-AFC5-434F-0901-AADF6E57E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de enormes, eles eram acessíveis a pouquíssimas pessoas, Universidades e instituições militares e financeiras eram exemplos disso;</a:t>
            </a:r>
          </a:p>
          <a:p>
            <a:r>
              <a:rPr lang="pt-BR" dirty="0"/>
              <a:t>Mesmo assim, esses computadores guardavam dados importantes.</a:t>
            </a:r>
          </a:p>
          <a:p>
            <a:r>
              <a:rPr lang="pt-BR" dirty="0"/>
              <a:t>Imagina se ele fosse bombardeado?</a:t>
            </a:r>
          </a:p>
        </p:txBody>
      </p:sp>
    </p:spTree>
    <p:extLst>
      <p:ext uri="{BB962C8B-B14F-4D97-AF65-F5344CB8AC3E}">
        <p14:creationId xmlns:p14="http://schemas.microsoft.com/office/powerpoint/2010/main" val="32250097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1ADBA-4BE0-C9B8-8456-0CCCB50F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Respondendo às Tiazonas de Facebook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862F52-1DCC-3B78-9B99-7714B4863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Imagine se seus dados não fossem criptografados?</a:t>
            </a:r>
          </a:p>
          <a:p>
            <a:r>
              <a:rPr lang="pt-BR" dirty="0"/>
              <a:t>Como você faria compras? Quantas fraudes não te ligariam todos os dias?</a:t>
            </a:r>
          </a:p>
          <a:p>
            <a:r>
              <a:rPr lang="pt-BR" dirty="0"/>
              <a:t>E suas fotos 😏?</a:t>
            </a:r>
          </a:p>
          <a:p>
            <a:r>
              <a:rPr lang="pt-BR" dirty="0"/>
              <a:t>Você tem muito a esconder!</a:t>
            </a:r>
          </a:p>
        </p:txBody>
      </p:sp>
    </p:spTree>
    <p:extLst>
      <p:ext uri="{BB962C8B-B14F-4D97-AF65-F5344CB8AC3E}">
        <p14:creationId xmlns:p14="http://schemas.microsoft.com/office/powerpoint/2010/main" val="23325308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12BC3-1AE2-1796-D76C-59995CF3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 você não tem nada a Esconder...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D65E3A-EC85-1B5E-05C1-E90BE108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Manda sua conta bancária....</a:t>
            </a:r>
          </a:p>
          <a:p>
            <a:r>
              <a:rPr lang="pt-BR" dirty="0"/>
              <a:t>Números de cartão de crédito....</a:t>
            </a:r>
          </a:p>
          <a:p>
            <a:r>
              <a:rPr lang="pt-BR" dirty="0"/>
              <a:t>Dados para que eu venda...</a:t>
            </a:r>
          </a:p>
          <a:p>
            <a:r>
              <a:rPr lang="pt-BR" dirty="0" err="1"/>
              <a:t>Nud&amp;s</a:t>
            </a:r>
            <a:r>
              <a:rPr lang="pt-BR" dirty="0"/>
              <a:t> para que eu venda no </a:t>
            </a:r>
            <a:r>
              <a:rPr lang="pt-BR" dirty="0" err="1"/>
              <a:t>Privacy</a:t>
            </a:r>
            <a:r>
              <a:rPr lang="pt-BR" dirty="0"/>
              <a:t>....</a:t>
            </a:r>
          </a:p>
          <a:p>
            <a:r>
              <a:rPr lang="pt-BR" dirty="0"/>
              <a:t>Seus dados custam dinheiro! </a:t>
            </a:r>
          </a:p>
        </p:txBody>
      </p:sp>
    </p:spTree>
    <p:extLst>
      <p:ext uri="{BB962C8B-B14F-4D97-AF65-F5344CB8AC3E}">
        <p14:creationId xmlns:p14="http://schemas.microsoft.com/office/powerpoint/2010/main" val="13782481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91F5E-7DE0-AC6B-E090-1D0B4A8E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nos Comunicamos com Outras Partes do Mundo?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935EB5-CC78-10E0-2D4E-E5FA82F57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Tudo por meio de provedores de Internet</a:t>
            </a:r>
          </a:p>
          <a:p>
            <a:r>
              <a:rPr lang="pt-BR" dirty="0"/>
              <a:t>Provedores Locais – Provedores de um Bairro ou de uma Cidade;</a:t>
            </a:r>
          </a:p>
          <a:p>
            <a:r>
              <a:rPr lang="pt-BR" dirty="0"/>
              <a:t>Provedores Regionais – Provedores de um Estado ou Cidade;</a:t>
            </a:r>
          </a:p>
          <a:p>
            <a:r>
              <a:rPr lang="pt-BR" dirty="0"/>
              <a:t>Provedores Globais – De um país ou continente</a:t>
            </a:r>
          </a:p>
        </p:txBody>
      </p:sp>
    </p:spTree>
    <p:extLst>
      <p:ext uri="{BB962C8B-B14F-4D97-AF65-F5344CB8AC3E}">
        <p14:creationId xmlns:p14="http://schemas.microsoft.com/office/powerpoint/2010/main" val="8977194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6FA50-1DEB-CC8F-AA3C-12158B34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Comunicação para os EUA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E5F4A6A1-630F-BC1A-D557-725068B7658F}"/>
              </a:ext>
            </a:extLst>
          </p:cNvPr>
          <p:cNvSpPr/>
          <p:nvPr/>
        </p:nvSpPr>
        <p:spPr>
          <a:xfrm>
            <a:off x="882833" y="2887579"/>
            <a:ext cx="1267326" cy="786064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6A33AE-29ED-9642-41E5-70EC44ECE7D4}"/>
              </a:ext>
            </a:extLst>
          </p:cNvPr>
          <p:cNvSpPr txBox="1"/>
          <p:nvPr/>
        </p:nvSpPr>
        <p:spPr>
          <a:xfrm>
            <a:off x="964076" y="3095942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SEU PC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5A08CCF-E758-A591-6EED-9C14467E3224}"/>
              </a:ext>
            </a:extLst>
          </p:cNvPr>
          <p:cNvSpPr/>
          <p:nvPr/>
        </p:nvSpPr>
        <p:spPr>
          <a:xfrm>
            <a:off x="2855495" y="2807368"/>
            <a:ext cx="1010652" cy="9464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Roteador</a:t>
            </a:r>
          </a:p>
          <a:p>
            <a:pPr algn="ctr"/>
            <a:r>
              <a:rPr lang="pt-BR" sz="1400" dirty="0"/>
              <a:t>Local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133E47C-A236-9621-D25B-B507B51EE3D3}"/>
              </a:ext>
            </a:extLst>
          </p:cNvPr>
          <p:cNvSpPr/>
          <p:nvPr/>
        </p:nvSpPr>
        <p:spPr>
          <a:xfrm>
            <a:off x="4555958" y="2622883"/>
            <a:ext cx="1540042" cy="131545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Roteador</a:t>
            </a:r>
          </a:p>
          <a:p>
            <a:pPr algn="ctr"/>
            <a:r>
              <a:rPr lang="pt-BR" sz="1600" dirty="0"/>
              <a:t>Regional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E09991A-D792-7157-F619-11C5A1ADAF17}"/>
              </a:ext>
            </a:extLst>
          </p:cNvPr>
          <p:cNvSpPr/>
          <p:nvPr/>
        </p:nvSpPr>
        <p:spPr>
          <a:xfrm>
            <a:off x="7026441" y="2322092"/>
            <a:ext cx="1989221" cy="191703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 Global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3FCB41A-C54D-AB92-7278-2187D26AFAB2}"/>
              </a:ext>
            </a:extLst>
          </p:cNvPr>
          <p:cNvSpPr/>
          <p:nvPr/>
        </p:nvSpPr>
        <p:spPr>
          <a:xfrm>
            <a:off x="9681410" y="2322092"/>
            <a:ext cx="1989221" cy="191703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 Global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DC38476-74DE-1A02-D65E-86B6DABCAE3C}"/>
              </a:ext>
            </a:extLst>
          </p:cNvPr>
          <p:cNvSpPr/>
          <p:nvPr/>
        </p:nvSpPr>
        <p:spPr>
          <a:xfrm>
            <a:off x="9905999" y="4993907"/>
            <a:ext cx="1540042" cy="131545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Roteador</a:t>
            </a:r>
          </a:p>
          <a:p>
            <a:pPr algn="ctr"/>
            <a:r>
              <a:rPr lang="pt-BR" sz="1600" dirty="0"/>
              <a:t>Regional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9E21D3C-E38D-4C59-D4D1-8F2C725983C2}"/>
              </a:ext>
            </a:extLst>
          </p:cNvPr>
          <p:cNvSpPr/>
          <p:nvPr/>
        </p:nvSpPr>
        <p:spPr>
          <a:xfrm>
            <a:off x="7515725" y="5178390"/>
            <a:ext cx="1010652" cy="9464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Roteador</a:t>
            </a:r>
          </a:p>
          <a:p>
            <a:pPr algn="ctr"/>
            <a:r>
              <a:rPr lang="pt-BR" sz="1400" dirty="0"/>
              <a:t>Local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29F22A0-58B7-AEEB-C83F-852E9B5187C2}"/>
              </a:ext>
            </a:extLst>
          </p:cNvPr>
          <p:cNvSpPr/>
          <p:nvPr/>
        </p:nvSpPr>
        <p:spPr>
          <a:xfrm>
            <a:off x="4555958" y="4913452"/>
            <a:ext cx="1540042" cy="147635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Servidores</a:t>
            </a:r>
          </a:p>
          <a:p>
            <a:pPr algn="ctr"/>
            <a:r>
              <a:rPr lang="pt-BR" dirty="0" err="1"/>
              <a:t>Amazon</a:t>
            </a:r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12519A8-F3D7-EA68-2032-FEE349BE2859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2150159" y="3280611"/>
            <a:ext cx="7053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51EC103-A8D3-F036-0368-11278320507C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3866147" y="3280610"/>
            <a:ext cx="68981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CB70F57-E992-B6D1-BA38-A08F5A84131B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6096000" y="3280609"/>
            <a:ext cx="93044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41B84742-5907-0FC4-8A51-5736036A1C3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9015662" y="3280609"/>
            <a:ext cx="6657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336E641-EAB1-01EE-38FE-673F199991C8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10676020" y="4239125"/>
            <a:ext cx="1" cy="754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0332435A-1183-E2F5-BA19-6AD09034ACB5}"/>
              </a:ext>
            </a:extLst>
          </p:cNvPr>
          <p:cNvCxnSpPr>
            <a:cxnSpLocks/>
            <a:stCxn id="12" idx="2"/>
            <a:endCxn id="13" idx="6"/>
          </p:cNvCxnSpPr>
          <p:nvPr/>
        </p:nvCxnSpPr>
        <p:spPr>
          <a:xfrm flipH="1" flipV="1">
            <a:off x="8526377" y="5651633"/>
            <a:ext cx="137962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E905314D-214C-D0F2-5F1D-E5BB363EFC8E}"/>
              </a:ext>
            </a:extLst>
          </p:cNvPr>
          <p:cNvCxnSpPr>
            <a:stCxn id="13" idx="2"/>
            <a:endCxn id="14" idx="3"/>
          </p:cNvCxnSpPr>
          <p:nvPr/>
        </p:nvCxnSpPr>
        <p:spPr>
          <a:xfrm flipH="1" flipV="1">
            <a:off x="6096000" y="5651632"/>
            <a:ext cx="141972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948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5C8ED-3226-9430-8F81-137440CA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Isso Serve?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099DB8-599A-E6C3-2115-2BD7AF2E2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dos provedores de Internet é o de descomplicar a forma como a Internet funciona. Sabemos que a Internet é totalmente decentralizada e sabemos das consequências disso.</a:t>
            </a:r>
          </a:p>
        </p:txBody>
      </p:sp>
    </p:spTree>
    <p:extLst>
      <p:ext uri="{BB962C8B-B14F-4D97-AF65-F5344CB8AC3E}">
        <p14:creationId xmlns:p14="http://schemas.microsoft.com/office/powerpoint/2010/main" val="3870962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C91D-5621-5D9A-A6DD-5891436C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Peering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C98983-B899-0DE5-E42B-22E351C6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Peering</a:t>
            </a:r>
            <a:r>
              <a:rPr lang="pt-BR" dirty="0"/>
              <a:t> é uma técnica utilizada pelas empresas para conectar os servidores delas diretamente na sua conexão de internet local. </a:t>
            </a:r>
          </a:p>
          <a:p>
            <a:r>
              <a:rPr lang="pt-BR" dirty="0"/>
              <a:t>O Google faz isso com o objetivo de aumentar cada vez mais a sua experiência de usuário.</a:t>
            </a:r>
          </a:p>
          <a:p>
            <a:r>
              <a:rPr lang="pt-BR" dirty="0"/>
              <a:t>Não apenas o Google, como provavelmente a </a:t>
            </a:r>
            <a:r>
              <a:rPr lang="pt-BR" dirty="0" err="1"/>
              <a:t>Amazon</a:t>
            </a:r>
            <a:r>
              <a:rPr lang="pt-BR" dirty="0"/>
              <a:t> faz com seus servidores nos </a:t>
            </a:r>
            <a:r>
              <a:rPr lang="pt-BR" dirty="0" err="1"/>
              <a:t>DataCenters</a:t>
            </a:r>
            <a:r>
              <a:rPr lang="pt-BR" dirty="0"/>
              <a:t> de São Paulo.</a:t>
            </a:r>
          </a:p>
        </p:txBody>
      </p:sp>
    </p:spTree>
    <p:extLst>
      <p:ext uri="{BB962C8B-B14F-4D97-AF65-F5344CB8AC3E}">
        <p14:creationId xmlns:p14="http://schemas.microsoft.com/office/powerpoint/2010/main" val="33812465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3C8B2-641C-E5AD-9037-F5CC2302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Peering</a:t>
            </a:r>
            <a:endParaRPr lang="pt-BR" dirty="0"/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AB68B358-9FA3-91A4-D31D-F2F604736E8F}"/>
              </a:ext>
            </a:extLst>
          </p:cNvPr>
          <p:cNvSpPr/>
          <p:nvPr/>
        </p:nvSpPr>
        <p:spPr>
          <a:xfrm>
            <a:off x="1363579" y="3031958"/>
            <a:ext cx="1860884" cy="102669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FE58F09-73C5-141E-71A6-D54BEB85AEBF}"/>
              </a:ext>
            </a:extLst>
          </p:cNvPr>
          <p:cNvSpPr/>
          <p:nvPr/>
        </p:nvSpPr>
        <p:spPr>
          <a:xfrm>
            <a:off x="4411579" y="2991372"/>
            <a:ext cx="1155032" cy="117957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Roteador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2BC8BB1-676C-2638-142D-B37145EF78F4}"/>
              </a:ext>
            </a:extLst>
          </p:cNvPr>
          <p:cNvSpPr/>
          <p:nvPr/>
        </p:nvSpPr>
        <p:spPr>
          <a:xfrm>
            <a:off x="6753727" y="2753227"/>
            <a:ext cx="1620252" cy="1655865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Roteador</a:t>
            </a:r>
          </a:p>
          <a:p>
            <a:pPr algn="ctr"/>
            <a:r>
              <a:rPr lang="pt-BR" sz="1600" dirty="0"/>
              <a:t>Local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47ECF98-9A9C-441F-930A-1B8D2B189188}"/>
              </a:ext>
            </a:extLst>
          </p:cNvPr>
          <p:cNvSpPr/>
          <p:nvPr/>
        </p:nvSpPr>
        <p:spPr>
          <a:xfrm>
            <a:off x="9791781" y="2614863"/>
            <a:ext cx="1491915" cy="186088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</a:t>
            </a:r>
          </a:p>
          <a:p>
            <a:pPr algn="ctr"/>
            <a:r>
              <a:rPr lang="pt-BR" dirty="0"/>
              <a:t>Google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FBA220B-64E0-C798-9582-FFC91BF99F95}"/>
              </a:ext>
            </a:extLst>
          </p:cNvPr>
          <p:cNvSpPr txBox="1"/>
          <p:nvPr/>
        </p:nvSpPr>
        <p:spPr>
          <a:xfrm>
            <a:off x="2039784" y="336063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D7D7BB6-89C0-90B2-3096-6EB8EDD32428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3224463" y="3545306"/>
            <a:ext cx="1187116" cy="35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D1D35D8-A26A-5B33-E0D4-F68A10BC5C1A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566611" y="3581160"/>
            <a:ext cx="11871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2F5D2B5-25C2-8A20-29D5-E13C2A60A714}"/>
              </a:ext>
            </a:extLst>
          </p:cNvPr>
          <p:cNvCxnSpPr>
            <a:stCxn id="6" idx="6"/>
            <a:endCxn id="7" idx="1"/>
          </p:cNvCxnSpPr>
          <p:nvPr/>
        </p:nvCxnSpPr>
        <p:spPr>
          <a:xfrm flipV="1">
            <a:off x="8373979" y="3545305"/>
            <a:ext cx="1417802" cy="35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1063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01E65-0A38-1968-FD37-94618D19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Futuro da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86B54F-8B1F-B49F-81D5-BAA11F98B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Projetos como </a:t>
            </a:r>
            <a:r>
              <a:rPr lang="pt-BR" dirty="0" err="1"/>
              <a:t>Starlink</a:t>
            </a:r>
            <a:r>
              <a:rPr lang="pt-BR" dirty="0"/>
              <a:t> e </a:t>
            </a:r>
            <a:r>
              <a:rPr lang="pt-BR" dirty="0" err="1"/>
              <a:t>Loon</a:t>
            </a:r>
            <a:r>
              <a:rPr lang="pt-BR" dirty="0"/>
              <a:t> do Elon Musk e do Google</a:t>
            </a:r>
          </a:p>
        </p:txBody>
      </p:sp>
    </p:spTree>
    <p:extLst>
      <p:ext uri="{BB962C8B-B14F-4D97-AF65-F5344CB8AC3E}">
        <p14:creationId xmlns:p14="http://schemas.microsoft.com/office/powerpoint/2010/main" val="22690865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B2A7C-1C33-7A10-9FA1-2A78FACE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5DFBA-4A93-41BF-C131-694308008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é fascinante!</a:t>
            </a:r>
          </a:p>
          <a:p>
            <a:r>
              <a:rPr lang="pt-BR" dirty="0"/>
              <a:t>Pesquisem sobre </a:t>
            </a:r>
            <a:r>
              <a:rPr lang="pt-BR" dirty="0" err="1"/>
              <a:t>WANs</a:t>
            </a:r>
            <a:r>
              <a:rPr lang="pt-BR" dirty="0"/>
              <a:t>, </a:t>
            </a:r>
            <a:r>
              <a:rPr lang="pt-BR" dirty="0" err="1"/>
              <a:t>LANs</a:t>
            </a:r>
            <a:r>
              <a:rPr lang="pt-BR" dirty="0"/>
              <a:t>, </a:t>
            </a:r>
            <a:r>
              <a:rPr lang="pt-BR" dirty="0" err="1"/>
              <a:t>VPNs</a:t>
            </a:r>
            <a:r>
              <a:rPr lang="pt-BR" dirty="0"/>
              <a:t>, Privacidade, Tor Browser, </a:t>
            </a:r>
            <a:r>
              <a:rPr lang="pt-BR" dirty="0" err="1"/>
              <a:t>Peering</a:t>
            </a:r>
            <a:r>
              <a:rPr lang="pt-BR" dirty="0"/>
              <a:t> e TCP/IP caso queiram se aprofundar no assunto.</a:t>
            </a:r>
          </a:p>
        </p:txBody>
      </p:sp>
    </p:spTree>
    <p:extLst>
      <p:ext uri="{BB962C8B-B14F-4D97-AF65-F5344CB8AC3E}">
        <p14:creationId xmlns:p14="http://schemas.microsoft.com/office/powerpoint/2010/main" val="7665621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3964D-D809-8B0A-5D86-B09C0544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Deixarei Links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85B65A-D1DE-244F-3E7C-931B7B651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descrição, colocarei um link com a descrição dessa aula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r>
              <a:rPr lang="pt-BR" dirty="0"/>
              <a:t>Deixarei as minhas Bibliografias igualmente </a:t>
            </a:r>
            <a:r>
              <a:rPr lang="pt-BR"/>
              <a:t>na descrição.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287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8E8243-567A-C8FF-95A2-5FBCA931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pt-BR" sz="3400"/>
              <a:t>Como Surgiu a Internet?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577EB-334E-4365-F505-899ED4B1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pt-BR" sz="1700"/>
              <a:t>A Internet surgiu para suprir essa demanda!</a:t>
            </a:r>
          </a:p>
          <a:p>
            <a:r>
              <a:rPr lang="pt-BR" sz="1700"/>
              <a:t>Caso um prédio militar fosse bombardeado, os dados não seriam perdidos.</a:t>
            </a:r>
          </a:p>
          <a:p>
            <a:r>
              <a:rPr lang="pt-BR" sz="1700"/>
              <a:t>Foi aí que surgiu a Darpa, uma organização responsável pela construção de tecnologias.</a:t>
            </a:r>
          </a:p>
        </p:txBody>
      </p:sp>
      <p:pic>
        <p:nvPicPr>
          <p:cNvPr id="2050" name="Picture 2" descr="Defense Advanced Research Projects Agency - Discovery Analytics Center">
            <a:extLst>
              <a:ext uri="{FF2B5EF4-FFF2-40B4-BE49-F238E27FC236}">
                <a16:creationId xmlns:a16="http://schemas.microsoft.com/office/drawing/2014/main" id="{6FECF271-6749-BCB8-31AF-4F746AB68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1" b="1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86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34B40899-91E7-E7D2-CD17-C442FE24D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8E01A83-ECB9-D0EB-F669-E676BD0A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3 – </a:t>
            </a:r>
            <a:r>
              <a:rPr lang="en-US" sz="4800" dirty="0" err="1"/>
              <a:t>Estrutura</a:t>
            </a:r>
            <a:r>
              <a:rPr lang="en-US" sz="4800" dirty="0"/>
              <a:t> </a:t>
            </a:r>
            <a:r>
              <a:rPr lang="en-US" sz="4800" dirty="0" err="1"/>
              <a:t>Básica</a:t>
            </a:r>
            <a:r>
              <a:rPr lang="en-US" sz="4800" dirty="0"/>
              <a:t> do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27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Espaço Reservado para Conteúdo 4" descr="Diagrama sobre a árvore do HTML.">
            <a:extLst>
              <a:ext uri="{FF2B5EF4-FFF2-40B4-BE49-F238E27FC236}">
                <a16:creationId xmlns:a16="http://schemas.microsoft.com/office/drawing/2014/main" id="{B99D9B56-6E5C-3753-89CB-66E71BA02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02155"/>
            <a:ext cx="12191999" cy="115584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F32F7B-3250-A16C-13CF-57F728E04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2438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DE8DCB-6F40-A3E0-5DE3-7510A3C2A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58348" y="6276696"/>
            <a:ext cx="7315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309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08B49-733B-BF0B-BC43-2CDC3F4B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Head – Cabeçalho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21AFF4-7022-8DAC-6EC8-C2B70C30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cabeçalho é o local que contém as configurações de uma página, tais como: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Título;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Codificação;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Estilos....</a:t>
            </a:r>
          </a:p>
        </p:txBody>
      </p:sp>
    </p:spTree>
    <p:extLst>
      <p:ext uri="{BB962C8B-B14F-4D97-AF65-F5344CB8AC3E}">
        <p14:creationId xmlns:p14="http://schemas.microsoft.com/office/powerpoint/2010/main" val="30963719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E5379-B3AA-94FE-630F-D9038CCB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Body – Corpo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A9D119-AEAF-7F37-86F2-1D8E58B2B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o conteúdo da página propriamente dito. </a:t>
            </a:r>
          </a:p>
          <a:p>
            <a:r>
              <a:rPr lang="pt-BR" dirty="0"/>
              <a:t>Títulos;</a:t>
            </a:r>
          </a:p>
          <a:p>
            <a:r>
              <a:rPr lang="pt-BR" dirty="0"/>
              <a:t>Textos;</a:t>
            </a:r>
          </a:p>
          <a:p>
            <a:r>
              <a:rPr lang="pt-BR" dirty="0"/>
              <a:t>Imagens....</a:t>
            </a:r>
          </a:p>
        </p:txBody>
      </p:sp>
    </p:spTree>
    <p:extLst>
      <p:ext uri="{BB962C8B-B14F-4D97-AF65-F5344CB8AC3E}">
        <p14:creationId xmlns:p14="http://schemas.microsoft.com/office/powerpoint/2010/main" val="16410972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30989-08A4-DBB7-D064-0CC64787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Render </a:t>
            </a:r>
            <a:r>
              <a:rPr lang="pt-BR" dirty="0" err="1"/>
              <a:t>Tree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3A945B-A7B6-53E8-A65D-7B14095DF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head</a:t>
            </a:r>
            <a:r>
              <a:rPr lang="pt-BR" dirty="0"/>
              <a:t> mostra ao navegador como a página deve se comportar, portanto, ele vem primeiro. </a:t>
            </a:r>
          </a:p>
          <a:p>
            <a:r>
              <a:rPr lang="pt-BR" dirty="0"/>
              <a:t>Não vou explicar com mais detalhes.</a:t>
            </a:r>
          </a:p>
        </p:txBody>
      </p:sp>
    </p:spTree>
    <p:extLst>
      <p:ext uri="{BB962C8B-B14F-4D97-AF65-F5344CB8AC3E}">
        <p14:creationId xmlns:p14="http://schemas.microsoft.com/office/powerpoint/2010/main" val="34789006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4D666-42ED-02BE-2951-DAAF5997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para a Casa (curiosos).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900DB-3CD4-60E0-D053-C028B4B95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Estudar e entender melhor sobre como funciona a Render </a:t>
            </a:r>
            <a:r>
              <a:rPr lang="pt-BR" dirty="0" err="1"/>
              <a:t>Tree</a:t>
            </a:r>
            <a:r>
              <a:rPr lang="pt-BR" dirty="0"/>
              <a:t>, o DOM e o CSSOM. </a:t>
            </a:r>
          </a:p>
        </p:txBody>
      </p:sp>
    </p:spTree>
    <p:extLst>
      <p:ext uri="{BB962C8B-B14F-4D97-AF65-F5344CB8AC3E}">
        <p14:creationId xmlns:p14="http://schemas.microsoft.com/office/powerpoint/2010/main" val="41214407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C8392F0A-776A-C295-D1C5-822935EFB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1EE6D04-0066-E1FD-8D79-56D66485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4 – Tags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260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8AF70-61E9-9E46-A6A1-DBE04945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 err="1"/>
              <a:t>tags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E31802-8213-D376-F805-0B4AC312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são as marcações feitas para exibir elementos na tela, a linguagem HTML é bem pré-definida quando se fala disso, algumas </a:t>
            </a:r>
            <a:r>
              <a:rPr lang="pt-BR" dirty="0" err="1"/>
              <a:t>tags</a:t>
            </a:r>
            <a:r>
              <a:rPr lang="pt-BR" dirty="0"/>
              <a:t> foram feitas para títulos, outras para botões e outras para entrada de dados.</a:t>
            </a:r>
          </a:p>
          <a:p>
            <a:r>
              <a:rPr lang="pt-BR" dirty="0"/>
              <a:t>O caractere &lt; é responsável por abrir uma </a:t>
            </a:r>
            <a:r>
              <a:rPr lang="pt-BR" dirty="0" err="1"/>
              <a:t>tag</a:t>
            </a:r>
            <a:r>
              <a:rPr lang="pt-BR" dirty="0"/>
              <a:t> e o caractere &gt; é responsável por fechar uma </a:t>
            </a:r>
            <a:r>
              <a:rPr lang="pt-BR" dirty="0" err="1"/>
              <a:t>tag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168589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7EA2E-EB88-BAA6-7439-D175C1DC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Autônomas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094D9E6-9276-CE83-F220-5D59E7751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417" y="2415396"/>
            <a:ext cx="6409165" cy="3350248"/>
          </a:xfrm>
        </p:spPr>
      </p:pic>
    </p:spTree>
    <p:extLst>
      <p:ext uri="{BB962C8B-B14F-4D97-AF65-F5344CB8AC3E}">
        <p14:creationId xmlns:p14="http://schemas.microsoft.com/office/powerpoint/2010/main" val="13210703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65F31-6210-2273-237D-1C23FC4A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surgiram as </a:t>
            </a:r>
            <a:r>
              <a:rPr lang="pt-BR" dirty="0" err="1"/>
              <a:t>tags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FDC3B8-918F-283D-C245-D2CCADF62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assistiu ao nosso curso de C#?</a:t>
            </a:r>
          </a:p>
          <a:p>
            <a:r>
              <a:rPr lang="pt-BR" dirty="0"/>
              <a:t>Você então certamente sabe que o C# é parente da linguagem C, aí que vêm a origem do HTML.</a:t>
            </a:r>
          </a:p>
        </p:txBody>
      </p:sp>
    </p:spTree>
    <p:extLst>
      <p:ext uri="{BB962C8B-B14F-4D97-AF65-F5344CB8AC3E}">
        <p14:creationId xmlns:p14="http://schemas.microsoft.com/office/powerpoint/2010/main" val="55110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B1A73-A04A-CDDC-FD10-362DB937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Grandes Inovações Aconteceram!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21271-067D-4813-5A2A-90621AC5A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computador que estava na Califórnia finalmente conseguia se comunicar com um computador de Massachussets, isso, ainda na década de 60, ou seja, criou-se uma rede que atravessava os Estados Unidos.</a:t>
            </a:r>
          </a:p>
        </p:txBody>
      </p:sp>
    </p:spTree>
    <p:extLst>
      <p:ext uri="{BB962C8B-B14F-4D97-AF65-F5344CB8AC3E}">
        <p14:creationId xmlns:p14="http://schemas.microsoft.com/office/powerpoint/2010/main" val="15875832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069EC-6170-490E-8484-6936DD36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Origem do HTML – GML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324815-69FB-452C-253E-7AAA54693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Leitura de dados mais fácil;</a:t>
            </a:r>
          </a:p>
          <a:p>
            <a:r>
              <a:rPr lang="pt-BR" dirty="0"/>
              <a:t>Dados flexíveis e pouco estruturados;</a:t>
            </a:r>
          </a:p>
        </p:txBody>
      </p:sp>
    </p:spTree>
    <p:extLst>
      <p:ext uri="{BB962C8B-B14F-4D97-AF65-F5344CB8AC3E}">
        <p14:creationId xmlns:p14="http://schemas.microsoft.com/office/powerpoint/2010/main" val="42610988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9BB5B-4AB7-9D03-5686-24CA27CB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 GML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2E5F19A-25B4-1433-75D5-0FF1562EC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665" y="2789971"/>
            <a:ext cx="8728670" cy="2339814"/>
          </a:xfrm>
        </p:spPr>
      </p:pic>
    </p:spTree>
    <p:extLst>
      <p:ext uri="{BB962C8B-B14F-4D97-AF65-F5344CB8AC3E}">
        <p14:creationId xmlns:p14="http://schemas.microsoft.com/office/powerpoint/2010/main" val="24830699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C2F857-5AB8-615A-1350-5EAF0D726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694448E-BF42-15A8-BEE4-C15BAE1DD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332" y="625331"/>
            <a:ext cx="10941336" cy="5594493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09A971-B9C4-680B-8808-B36545E9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95" y="1393977"/>
            <a:ext cx="9211463" cy="2446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/>
              <a:t>Por que não usar simplesmente GML?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B99232-BFF7-8F66-6EFB-07AF7B7FB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799" y="4959529"/>
            <a:ext cx="9139259" cy="10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Isso seria bem complicado para o navegador....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3A1451-0198-70EC-23FC-FD618A74C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180" y="4923526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A34F140-C432-A78F-A450-1EF26C7A5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476678" y="4269049"/>
            <a:ext cx="9147364" cy="18288"/>
          </a:xfrm>
          <a:custGeom>
            <a:avLst/>
            <a:gdLst>
              <a:gd name="connsiteX0" fmla="*/ 0 w 9147364"/>
              <a:gd name="connsiteY0" fmla="*/ 18288 h 18288"/>
              <a:gd name="connsiteX1" fmla="*/ 9147364 w 9147364"/>
              <a:gd name="connsiteY1" fmla="*/ 18288 h 18288"/>
              <a:gd name="connsiteX2" fmla="*/ 9147364 w 9147364"/>
              <a:gd name="connsiteY2" fmla="*/ 0 h 18288"/>
              <a:gd name="connsiteX3" fmla="*/ 0 w 9147364"/>
              <a:gd name="connsiteY3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7364" h="18288">
                <a:moveTo>
                  <a:pt x="0" y="18288"/>
                </a:moveTo>
                <a:lnTo>
                  <a:pt x="9147364" y="18288"/>
                </a:lnTo>
                <a:lnTo>
                  <a:pt x="914736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5560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64099-5FA3-B115-000F-E0CA572C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 err="1"/>
              <a:t>Tags</a:t>
            </a:r>
            <a:r>
              <a:rPr lang="pt-BR" dirty="0"/>
              <a:t>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AE4BF-19AB-ACE5-0790-5FAAC616E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HTML deve ser muito bem estruturado...</a:t>
            </a:r>
          </a:p>
        </p:txBody>
      </p:sp>
    </p:spTree>
    <p:extLst>
      <p:ext uri="{BB962C8B-B14F-4D97-AF65-F5344CB8AC3E}">
        <p14:creationId xmlns:p14="http://schemas.microsoft.com/office/powerpoint/2010/main" val="5106835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F175A-F4E8-04A9-4C99-09B4F800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F78191-4E22-58CC-4502-A49752AB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Busque sobre outras linguagens de marcação, tais como </a:t>
            </a:r>
            <a:r>
              <a:rPr lang="pt-BR" dirty="0" err="1"/>
              <a:t>Markdown</a:t>
            </a:r>
            <a:r>
              <a:rPr lang="pt-BR" dirty="0"/>
              <a:t>, XML ou até mesmo linguagens com regras muito claras como o JSON para se aprofundar no tema. </a:t>
            </a:r>
          </a:p>
        </p:txBody>
      </p:sp>
    </p:spTree>
    <p:extLst>
      <p:ext uri="{BB962C8B-B14F-4D97-AF65-F5344CB8AC3E}">
        <p14:creationId xmlns:p14="http://schemas.microsoft.com/office/powerpoint/2010/main" val="9669818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2C22253C-7B0A-5439-327B-AC6125A70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2A14C4E-4DA3-74A7-0636-23456BD7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5 – </a:t>
            </a:r>
            <a:r>
              <a:rPr lang="en-US" sz="4800" dirty="0" err="1"/>
              <a:t>Títulos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93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64AC3-1EC3-81AF-4AED-1BDBD932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Títulos no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7EBF13-DC79-64E1-65B5-8BE9A13E0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Título 1 &lt;h1&gt;</a:t>
            </a:r>
          </a:p>
          <a:p>
            <a:pPr lvl="1"/>
            <a:r>
              <a:rPr lang="pt-BR" sz="2800" dirty="0"/>
              <a:t>Título 2 &lt;h2&gt;</a:t>
            </a:r>
          </a:p>
          <a:p>
            <a:pPr lvl="2"/>
            <a:r>
              <a:rPr lang="pt-BR" sz="2600" dirty="0"/>
              <a:t>Título 3 &lt;h3&gt;</a:t>
            </a:r>
          </a:p>
          <a:p>
            <a:pPr lvl="3"/>
            <a:r>
              <a:rPr lang="pt-BR" sz="2400" dirty="0"/>
              <a:t>Título 4 &lt;h4&gt;</a:t>
            </a:r>
          </a:p>
          <a:p>
            <a:pPr lvl="4"/>
            <a:r>
              <a:rPr lang="pt-BR" sz="2200" dirty="0"/>
              <a:t>Título 5 &lt;h5&gt;</a:t>
            </a:r>
          </a:p>
          <a:p>
            <a:pPr lvl="5"/>
            <a:r>
              <a:rPr lang="pt-BR" sz="2600" dirty="0"/>
              <a:t> </a:t>
            </a:r>
            <a:r>
              <a:rPr lang="pt-BR" sz="2000" dirty="0"/>
              <a:t>Título 6 &lt;h6&gt;</a:t>
            </a:r>
          </a:p>
        </p:txBody>
      </p:sp>
    </p:spTree>
    <p:extLst>
      <p:ext uri="{BB962C8B-B14F-4D97-AF65-F5344CB8AC3E}">
        <p14:creationId xmlns:p14="http://schemas.microsoft.com/office/powerpoint/2010/main" val="2209011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DCF69-953E-B0B1-698A-44DA79C0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</a:t>
            </a:r>
            <a:r>
              <a:rPr lang="pt-BR" dirty="0" err="1"/>
              <a:t>Heading</a:t>
            </a:r>
            <a:r>
              <a:rPr lang="pt-BR" dirty="0"/>
              <a:t> e Não </a:t>
            </a:r>
            <a:r>
              <a:rPr lang="pt-BR" dirty="0" err="1"/>
              <a:t>Title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418DE0-AE5D-B37E-F282-F19FF5DA9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Acredita-se que: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Já havia uma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Title</a:t>
            </a:r>
            <a:r>
              <a:rPr lang="pt-BR" dirty="0"/>
              <a:t> no HTML, o que poderia gerar confusões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Os próprios textos jornalísticos</a:t>
            </a:r>
          </a:p>
        </p:txBody>
      </p:sp>
    </p:spTree>
    <p:extLst>
      <p:ext uri="{BB962C8B-B14F-4D97-AF65-F5344CB8AC3E}">
        <p14:creationId xmlns:p14="http://schemas.microsoft.com/office/powerpoint/2010/main" val="23360334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F5F55-F012-A633-DB5E-A078F1C0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quanto aos Metadados?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6B6871-1E7F-46DE-7F9D-5EF60211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 empolguei muito com </a:t>
            </a:r>
            <a:r>
              <a:rPr lang="pt-BR" dirty="0" err="1"/>
              <a:t>tags</a:t>
            </a:r>
            <a:r>
              <a:rPr lang="pt-BR" dirty="0"/>
              <a:t>, admito....</a:t>
            </a:r>
          </a:p>
          <a:p>
            <a:r>
              <a:rPr lang="pt-BR" dirty="0"/>
              <a:t>Será nossa próxima aula.</a:t>
            </a:r>
          </a:p>
        </p:txBody>
      </p:sp>
    </p:spTree>
    <p:extLst>
      <p:ext uri="{BB962C8B-B14F-4D97-AF65-F5344CB8AC3E}">
        <p14:creationId xmlns:p14="http://schemas.microsoft.com/office/powerpoint/2010/main" val="35821454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0440C38D-7DE4-B774-CF3F-B9656DD65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F4D8E08-7FE5-E2C3-88FF-A5D76E061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6 – </a:t>
            </a:r>
            <a:r>
              <a:rPr lang="en-US" sz="4800" dirty="0" err="1"/>
              <a:t>Metadados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74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FE880-CF14-8A11-0DEF-5151B451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8D5E21-D1A4-D7FF-F49B-46DAE521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computadores não falavam um só idioma, eles falavam linguagens de máquina diferentes.</a:t>
            </a:r>
          </a:p>
          <a:p>
            <a:r>
              <a:rPr lang="pt-BR" dirty="0"/>
              <a:t>Para resolver esse problema, inventaram uma coisa chamada “Protocolo”, que uma explicação bem simples seria: uma espécie de novo idioma.</a:t>
            </a:r>
          </a:p>
        </p:txBody>
      </p:sp>
    </p:spTree>
    <p:extLst>
      <p:ext uri="{BB962C8B-B14F-4D97-AF65-F5344CB8AC3E}">
        <p14:creationId xmlns:p14="http://schemas.microsoft.com/office/powerpoint/2010/main" val="22556444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CE347-42B2-076E-BED9-99473D8B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Metadados São Muito Importantes!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0D76A-C95E-8346-56C0-60D45BFB6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Seu Navegador vai Ler todos os seus metadados! </a:t>
            </a:r>
          </a:p>
          <a:p>
            <a:r>
              <a:rPr lang="pt-BR" dirty="0"/>
              <a:t>Esses dados não serão acessados (em sua maioria) diretamente por você!</a:t>
            </a:r>
          </a:p>
        </p:txBody>
      </p:sp>
    </p:spTree>
    <p:extLst>
      <p:ext uri="{BB962C8B-B14F-4D97-AF65-F5344CB8AC3E}">
        <p14:creationId xmlns:p14="http://schemas.microsoft.com/office/powerpoint/2010/main" val="20236506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8A5B13-618A-EF03-9485-30F513FC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/>
              <a:t>Alguns</a:t>
            </a:r>
            <a:r>
              <a:rPr lang="en-US" sz="8000" dirty="0"/>
              <a:t> </a:t>
            </a:r>
            <a:r>
              <a:rPr lang="en-US" sz="8000" dirty="0" err="1"/>
              <a:t>Tipos</a:t>
            </a:r>
            <a:r>
              <a:rPr lang="en-US" sz="8000" dirty="0"/>
              <a:t> de </a:t>
            </a:r>
            <a:r>
              <a:rPr lang="en-US" sz="8000" dirty="0" err="1"/>
              <a:t>Metadados</a:t>
            </a:r>
            <a:endParaRPr lang="en-US" sz="8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2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0BF51-C46C-0ACC-3B5F-C09F9877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3F03FDC-D462-474B-9AC0-9D86FC0D4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5660" y="3209026"/>
            <a:ext cx="6280680" cy="2273548"/>
          </a:xfrm>
        </p:spPr>
      </p:pic>
    </p:spTree>
    <p:extLst>
      <p:ext uri="{BB962C8B-B14F-4D97-AF65-F5344CB8AC3E}">
        <p14:creationId xmlns:p14="http://schemas.microsoft.com/office/powerpoint/2010/main" val="26692911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EE4AF-FA8E-4779-DD1E-AC960830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Responsividade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F8B9B0D-C317-5380-D48E-3091593EF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44" y="3429000"/>
            <a:ext cx="11753712" cy="1402543"/>
          </a:xfrm>
        </p:spPr>
      </p:pic>
    </p:spTree>
    <p:extLst>
      <p:ext uri="{BB962C8B-B14F-4D97-AF65-F5344CB8AC3E}">
        <p14:creationId xmlns:p14="http://schemas.microsoft.com/office/powerpoint/2010/main" val="36894294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035BF-A044-C9C1-441D-3AE761F7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de Mecanismos de Busca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7400C41-4689-DAC7-F88D-65340FD0B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662" y="3429000"/>
            <a:ext cx="10266675" cy="1179576"/>
          </a:xfrm>
        </p:spPr>
      </p:pic>
    </p:spTree>
    <p:extLst>
      <p:ext uri="{BB962C8B-B14F-4D97-AF65-F5344CB8AC3E}">
        <p14:creationId xmlns:p14="http://schemas.microsoft.com/office/powerpoint/2010/main" val="63756138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8F42D-4264-4A47-BF2B-E3229DDA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Palavras-Chave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AC65CD6-F411-E5B8-2132-4EFBDA563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990" y="3140015"/>
            <a:ext cx="10060020" cy="1663772"/>
          </a:xfrm>
        </p:spPr>
      </p:pic>
    </p:spTree>
    <p:extLst>
      <p:ext uri="{BB962C8B-B14F-4D97-AF65-F5344CB8AC3E}">
        <p14:creationId xmlns:p14="http://schemas.microsoft.com/office/powerpoint/2010/main" val="281526840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3427C-945C-CC43-5D57-84A36029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Configurar Compatibilidade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DAFB171-0409-1D47-1CC6-A6F616902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491" y="3429000"/>
            <a:ext cx="9357017" cy="1542366"/>
          </a:xfrm>
        </p:spPr>
      </p:pic>
    </p:spTree>
    <p:extLst>
      <p:ext uri="{BB962C8B-B14F-4D97-AF65-F5344CB8AC3E}">
        <p14:creationId xmlns:p14="http://schemas.microsoft.com/office/powerpoint/2010/main" val="4787481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E5FFE-D6BB-B4B6-AACD-300E98BE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Redirecionamento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2310E28-6CBA-A196-2A1F-D2A01066D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984" y="3140016"/>
            <a:ext cx="10578032" cy="1519186"/>
          </a:xfrm>
        </p:spPr>
      </p:pic>
    </p:spTree>
    <p:extLst>
      <p:ext uri="{BB962C8B-B14F-4D97-AF65-F5344CB8AC3E}">
        <p14:creationId xmlns:p14="http://schemas.microsoft.com/office/powerpoint/2010/main" val="37938135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896E9-EF15-5966-6EEC-9106BE1A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Definir Informações Para Redes Sociais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3C9CC64-0E28-944C-B1D6-DC7D86077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998" y="3226280"/>
            <a:ext cx="9202004" cy="1712676"/>
          </a:xfrm>
        </p:spPr>
      </p:pic>
    </p:spTree>
    <p:extLst>
      <p:ext uri="{BB962C8B-B14F-4D97-AF65-F5344CB8AC3E}">
        <p14:creationId xmlns:p14="http://schemas.microsoft.com/office/powerpoint/2010/main" val="35161656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A39A4-5FDD-E2C7-ABDE-75393F0F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Impedir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556DD6D-A678-2E3F-18EA-159300ED9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901" y="3250385"/>
            <a:ext cx="10494197" cy="2103908"/>
          </a:xfrm>
        </p:spPr>
      </p:pic>
    </p:spTree>
    <p:extLst>
      <p:ext uri="{BB962C8B-B14F-4D97-AF65-F5344CB8AC3E}">
        <p14:creationId xmlns:p14="http://schemas.microsoft.com/office/powerpoint/2010/main" val="226586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7088A-3CB5-C020-6A24-F93D957C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E7456C-763F-63FC-DBAE-64D3DC899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como se fossem 4 pessoas de 4 países diferentes na rede! Um como se falasse alemão, outro português, outro italiano e outro francês. Qual seria a melhor forma de ajudar essas pessoas a se comunicarem?</a:t>
            </a:r>
          </a:p>
        </p:txBody>
      </p:sp>
    </p:spTree>
    <p:extLst>
      <p:ext uri="{BB962C8B-B14F-4D97-AF65-F5344CB8AC3E}">
        <p14:creationId xmlns:p14="http://schemas.microsoft.com/office/powerpoint/2010/main" val="345874651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77ADA-081C-5186-7B63-89C87560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Impedir Potenciais Ataques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9025A26-1E8D-8889-EE8A-5C3742649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813" y="3429000"/>
            <a:ext cx="9758373" cy="1439485"/>
          </a:xfrm>
        </p:spPr>
      </p:pic>
    </p:spTree>
    <p:extLst>
      <p:ext uri="{BB962C8B-B14F-4D97-AF65-F5344CB8AC3E}">
        <p14:creationId xmlns:p14="http://schemas.microsoft.com/office/powerpoint/2010/main" val="24637895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D3C0E-872E-B9DE-4210-5C8D2C29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Informar Quem Escreveu Aquela Página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7681971-B3F0-F008-4C9C-50FA94F57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948" y="3243532"/>
            <a:ext cx="9316103" cy="1526913"/>
          </a:xfrm>
        </p:spPr>
      </p:pic>
    </p:spTree>
    <p:extLst>
      <p:ext uri="{BB962C8B-B14F-4D97-AF65-F5344CB8AC3E}">
        <p14:creationId xmlns:p14="http://schemas.microsoft.com/office/powerpoint/2010/main" val="18726575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E8EEF3-827C-0075-36E4-7113857F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E quanto à Tag Title?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3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78A6D-F00E-02BB-6A5B-55125639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Title</a:t>
            </a:r>
            <a:r>
              <a:rPr lang="pt-BR" dirty="0"/>
              <a:t> Adiciona um Título na Guia da Página!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3B661CB-0258-22D6-3FF1-2FB41A153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746" y="2725947"/>
            <a:ext cx="10291422" cy="3226279"/>
          </a:xfrm>
        </p:spPr>
      </p:pic>
    </p:spTree>
    <p:extLst>
      <p:ext uri="{BB962C8B-B14F-4D97-AF65-F5344CB8AC3E}">
        <p14:creationId xmlns:p14="http://schemas.microsoft.com/office/powerpoint/2010/main" val="10406094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18415-D300-74F6-81D1-AAC064C4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Título da Página Deve Conter um Resumo do 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C5A9CF-8864-FEC6-5DB2-5DD2A23E2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pode Criar algo como “Home – Sua Empresa”, mas caso haja algum erro, é necessário avisar diretamente no Título Isso. </a:t>
            </a:r>
          </a:p>
        </p:txBody>
      </p:sp>
    </p:spTree>
    <p:extLst>
      <p:ext uri="{BB962C8B-B14F-4D97-AF65-F5344CB8AC3E}">
        <p14:creationId xmlns:p14="http://schemas.microsoft.com/office/powerpoint/2010/main" val="33793214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8FDB3-82F8-CE22-3AA5-EFE7497C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JavaScript</a:t>
            </a:r>
            <a:r>
              <a:rPr lang="pt-BR" dirty="0"/>
              <a:t> Serve para isso, mas não vamos Mexer com Isso agora.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5D22B2D-A638-7ACF-A8D5-A7EA338A4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973" y="3278038"/>
            <a:ext cx="9340053" cy="1382327"/>
          </a:xfrm>
        </p:spPr>
      </p:pic>
    </p:spTree>
    <p:extLst>
      <p:ext uri="{BB962C8B-B14F-4D97-AF65-F5344CB8AC3E}">
        <p14:creationId xmlns:p14="http://schemas.microsoft.com/office/powerpoint/2010/main" val="8189668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5C97E-3F56-EDF1-A4E5-7CB207AF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B24347-D37E-ED52-E82F-97BEFD711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uma Página Inicial, essa página deverá conter os metadados de responsividade, descrição, um título chamativo e mesmo tempo, deve ser compatível com navegadores antigos.</a:t>
            </a:r>
          </a:p>
        </p:txBody>
      </p:sp>
    </p:spTree>
    <p:extLst>
      <p:ext uri="{BB962C8B-B14F-4D97-AF65-F5344CB8AC3E}">
        <p14:creationId xmlns:p14="http://schemas.microsoft.com/office/powerpoint/2010/main" val="2558040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8DA498E9-F316-3B91-0898-41E8CEAC4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13460A5-00D9-1E6B-BB32-922FA0C6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7 – </a:t>
            </a:r>
            <a:r>
              <a:rPr lang="en-US" sz="4800" dirty="0" err="1"/>
              <a:t>Textos</a:t>
            </a:r>
            <a:r>
              <a:rPr lang="en-US" sz="4800" dirty="0"/>
              <a:t> e </a:t>
            </a:r>
            <a:r>
              <a:rPr lang="en-US" sz="4800" dirty="0" err="1"/>
              <a:t>Listas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10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78860-82E6-4936-CF96-E9C41E54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Textos no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61C83C-C8F3-1B19-5B87-79E953643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diversas </a:t>
            </a:r>
            <a:r>
              <a:rPr lang="pt-BR" dirty="0" err="1"/>
              <a:t>tags</a:t>
            </a:r>
            <a:r>
              <a:rPr lang="pt-BR" dirty="0"/>
              <a:t> de texto no HTML, p, h1, </a:t>
            </a:r>
            <a:r>
              <a:rPr lang="pt-BR" dirty="0" err="1"/>
              <a:t>code</a:t>
            </a:r>
            <a:r>
              <a:rPr lang="pt-BR" dirty="0"/>
              <a:t>, Strong, em e vou mostrar cada uma delas aqui abaixo</a:t>
            </a:r>
          </a:p>
        </p:txBody>
      </p:sp>
    </p:spTree>
    <p:extLst>
      <p:ext uri="{BB962C8B-B14F-4D97-AF65-F5344CB8AC3E}">
        <p14:creationId xmlns:p14="http://schemas.microsoft.com/office/powerpoint/2010/main" val="19719708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4669E-5949-AACF-6456-A9874833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D4812-2249-6C12-100C-A4F124EC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Pensada especialmente em textos longos, como textos jornalísticos e qualquer tipo de texto que não cabe em uma linha. Ideal para que você coloque o parágrafo de cada frase que você está desenvolvendo.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8B1DE71-5B3A-082C-615B-0472E6FF8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06" y="4797451"/>
            <a:ext cx="10100588" cy="66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6871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3249</Words>
  <Application>Microsoft Office PowerPoint</Application>
  <PresentationFormat>Widescreen</PresentationFormat>
  <Paragraphs>433</Paragraphs>
  <Slides>153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153</vt:i4>
      </vt:variant>
    </vt:vector>
  </HeadingPairs>
  <TitlesOfParts>
    <vt:vector size="159" baseType="lpstr">
      <vt:lpstr>Arial</vt:lpstr>
      <vt:lpstr>Avenir Next LT Pro</vt:lpstr>
      <vt:lpstr>Calibri</vt:lpstr>
      <vt:lpstr>Neue Haas Grotesk Text Pro</vt:lpstr>
      <vt:lpstr>Wingdings</vt:lpstr>
      <vt:lpstr>AccentBoxVTI</vt:lpstr>
      <vt:lpstr>Curso de HTML e CSS</vt:lpstr>
      <vt:lpstr>Aula 1 – História da Internet</vt:lpstr>
      <vt:lpstr>História da Internet</vt:lpstr>
      <vt:lpstr>Computador Antigo</vt:lpstr>
      <vt:lpstr>Gostaram?</vt:lpstr>
      <vt:lpstr>Como Surgiu a Internet?</vt:lpstr>
      <vt:lpstr>Grandes Inovações Aconteceram!</vt:lpstr>
      <vt:lpstr>Problema:</vt:lpstr>
      <vt:lpstr>Protocolos</vt:lpstr>
      <vt:lpstr>Idioma</vt:lpstr>
      <vt:lpstr>Protocolo NCP</vt:lpstr>
      <vt:lpstr>Protocolo TCP/IP</vt:lpstr>
      <vt:lpstr>Ainda tínhamos alguns problemas</vt:lpstr>
      <vt:lpstr>Protocolo HTTP e HTML</vt:lpstr>
      <vt:lpstr>Espero que vocês tenham gostado</vt:lpstr>
      <vt:lpstr>Aula 2 – Como a Internet Funciona</vt:lpstr>
      <vt:lpstr>Introdução</vt:lpstr>
      <vt:lpstr>Como o Computador Funciona?</vt:lpstr>
      <vt:lpstr>Computadores operam na base binária</vt:lpstr>
      <vt:lpstr>Tabela de Conversão:</vt:lpstr>
      <vt:lpstr>Dados de Transmissão</vt:lpstr>
      <vt:lpstr>Comunicação Entre Computadores</vt:lpstr>
      <vt:lpstr>Desenho de uma Rede</vt:lpstr>
      <vt:lpstr>Comunicação entre Computadores</vt:lpstr>
      <vt:lpstr>Recebimento da Mensagem pelo Switch</vt:lpstr>
      <vt:lpstr>Mensagem Encaminhada para o PC 3</vt:lpstr>
      <vt:lpstr>Transferência de Dados via Internet - Roteadores</vt:lpstr>
      <vt:lpstr>Exemplo Visual</vt:lpstr>
      <vt:lpstr>Por que Roteadores são Necessários?</vt:lpstr>
      <vt:lpstr>Resumo</vt:lpstr>
      <vt:lpstr>Logo, o que é a Internet?</vt:lpstr>
      <vt:lpstr>Lição de Casa – Conexões Internacionais</vt:lpstr>
      <vt:lpstr>Como Derrubar a Internet?</vt:lpstr>
      <vt:lpstr>Como Acessamos um Site?</vt:lpstr>
      <vt:lpstr>Servidor DNS</vt:lpstr>
      <vt:lpstr>Como Chegamos ao Site que Queremos Acessar?</vt:lpstr>
      <vt:lpstr>Exemplo Visual</vt:lpstr>
      <vt:lpstr>Os roteadores Funcionam como Cada um De Nós</vt:lpstr>
      <vt:lpstr>Transferência de Dados para os Estados Unidos</vt:lpstr>
      <vt:lpstr>Observação</vt:lpstr>
      <vt:lpstr>Tabela de Roteamento 1: Saindo de São Paulo</vt:lpstr>
      <vt:lpstr>O trecho mais próximo é o do Rio de Janeiro</vt:lpstr>
      <vt:lpstr>2º - Transferência Internacional</vt:lpstr>
      <vt:lpstr>Suponhamos o Seguinte:</vt:lpstr>
      <vt:lpstr>3º Exemplo – Transferência de Dados nos EUA</vt:lpstr>
      <vt:lpstr>Transferência</vt:lpstr>
      <vt:lpstr>Transferência de Dados via Internet</vt:lpstr>
      <vt:lpstr>Streaming</vt:lpstr>
      <vt:lpstr>Privacidade na Internet</vt:lpstr>
      <vt:lpstr>Respondendo às Tiazonas de Facebook</vt:lpstr>
      <vt:lpstr>Se você não tem nada a Esconder...</vt:lpstr>
      <vt:lpstr>Como nos Comunicamos com Outras Partes do Mundo?</vt:lpstr>
      <vt:lpstr>Comunicação para os EUA</vt:lpstr>
      <vt:lpstr>Para que Isso Serve?</vt:lpstr>
      <vt:lpstr>Peering</vt:lpstr>
      <vt:lpstr>Peering</vt:lpstr>
      <vt:lpstr>Futuro da Internet</vt:lpstr>
      <vt:lpstr>Conclusão</vt:lpstr>
      <vt:lpstr>Deixarei Links</vt:lpstr>
      <vt:lpstr>Aula 3 – Estrutura Básica do HTML</vt:lpstr>
      <vt:lpstr>Apresentação do PowerPoint</vt:lpstr>
      <vt:lpstr>Head – Cabeçalho</vt:lpstr>
      <vt:lpstr>Body – Corpo</vt:lpstr>
      <vt:lpstr>Construção da Render Tree</vt:lpstr>
      <vt:lpstr>Lição para a Casa (curiosos).</vt:lpstr>
      <vt:lpstr>Aula 4 – Tags no HTML</vt:lpstr>
      <vt:lpstr>O que são tags?</vt:lpstr>
      <vt:lpstr>Tags Autônomas</vt:lpstr>
      <vt:lpstr>Como surgiram as tags?</vt:lpstr>
      <vt:lpstr>Origem do HTML – GML</vt:lpstr>
      <vt:lpstr>Pseudocódigo GML</vt:lpstr>
      <vt:lpstr>Por que não usar simplesmente GML?</vt:lpstr>
      <vt:lpstr>As Tags HTML</vt:lpstr>
      <vt:lpstr>Lição de Casa</vt:lpstr>
      <vt:lpstr>Aula 5 – Títulos no HTML</vt:lpstr>
      <vt:lpstr>Títulos no HTML</vt:lpstr>
      <vt:lpstr>Por que Heading e Não Title</vt:lpstr>
      <vt:lpstr>E quanto aos Metadados? </vt:lpstr>
      <vt:lpstr>Aula 6 – Metadados no HTML</vt:lpstr>
      <vt:lpstr>Metadados São Muito Importantes!</vt:lpstr>
      <vt:lpstr>Alguns Tipos de Metadados</vt:lpstr>
      <vt:lpstr>Codificação</vt:lpstr>
      <vt:lpstr>Responsividade</vt:lpstr>
      <vt:lpstr>Descrição de Mecanismos de Busca</vt:lpstr>
      <vt:lpstr>Palavras-Chave</vt:lpstr>
      <vt:lpstr>Configurar Compatibilidade</vt:lpstr>
      <vt:lpstr>Redirecionamento</vt:lpstr>
      <vt:lpstr>Definir Informações Para Redes Sociais</vt:lpstr>
      <vt:lpstr>Impedir Indexação</vt:lpstr>
      <vt:lpstr>Impedir Potenciais Ataques</vt:lpstr>
      <vt:lpstr>Informar Quem Escreveu Aquela Página</vt:lpstr>
      <vt:lpstr>E quanto à Tag Title?</vt:lpstr>
      <vt:lpstr>A Tag Title Adiciona um Título na Guia da Página!</vt:lpstr>
      <vt:lpstr>O Título da Página Deve Conter um Resumo do Conteúdo</vt:lpstr>
      <vt:lpstr>JavaScript Serve para isso, mas não vamos Mexer com Isso agora.</vt:lpstr>
      <vt:lpstr>Lição de Casa</vt:lpstr>
      <vt:lpstr>Aula 7 – Textos e Listas no HTML</vt:lpstr>
      <vt:lpstr>Textos no HTML</vt:lpstr>
      <vt:lpstr>Tag p</vt:lpstr>
      <vt:lpstr>Tag strong</vt:lpstr>
      <vt:lpstr>Tag em </vt:lpstr>
      <vt:lpstr>Tag code</vt:lpstr>
      <vt:lpstr>Tag small</vt:lpstr>
      <vt:lpstr>Tag abbr</vt:lpstr>
      <vt:lpstr>Tag Address</vt:lpstr>
      <vt:lpstr>Listas</vt:lpstr>
      <vt:lpstr>Listas Ordenadas</vt:lpstr>
      <vt:lpstr>Listas Não Ordenadas</vt:lpstr>
      <vt:lpstr>E quanto às Listas Detalhadas?</vt:lpstr>
      <vt:lpstr>Representação Visual</vt:lpstr>
      <vt:lpstr>Para Casa</vt:lpstr>
      <vt:lpstr>Aula 8 – Parâmetros no HTML</vt:lpstr>
      <vt:lpstr>Parâmetros no HTML</vt:lpstr>
      <vt:lpstr>Imagine Uma Tag Assim:</vt:lpstr>
      <vt:lpstr>Ou Assim:</vt:lpstr>
      <vt:lpstr>História dos Parâmetros</vt:lpstr>
      <vt:lpstr>Parâmetros nas Linguagens de Marcação</vt:lpstr>
      <vt:lpstr>Lição de Casa</vt:lpstr>
      <vt:lpstr>Aula 9 – Imagens no HTML</vt:lpstr>
      <vt:lpstr>Aula 9.1 – Redimensionamento de Imagem</vt:lpstr>
      <vt:lpstr>Inserindo Imagens no HTML</vt:lpstr>
      <vt:lpstr>Por que Redimensionar Imagens?</vt:lpstr>
      <vt:lpstr>E como faremos isso?</vt:lpstr>
      <vt:lpstr>Lição de Casa</vt:lpstr>
      <vt:lpstr>Aula 9.2 – Inserindo Imagens no HTML</vt:lpstr>
      <vt:lpstr>Utilizamos a Tag img</vt:lpstr>
      <vt:lpstr>Lição de Casa</vt:lpstr>
      <vt:lpstr>Aula 9.3 – Lazy Loadings no HTML</vt:lpstr>
      <vt:lpstr>Por que Usar Lazy Loadings?</vt:lpstr>
      <vt:lpstr>Implementando</vt:lpstr>
      <vt:lpstr>Lição de Casa</vt:lpstr>
      <vt:lpstr>Aula 9.4 – Renderizando Diferentes Imagens</vt:lpstr>
      <vt:lpstr>Renderizando Diferentes Imagens </vt:lpstr>
      <vt:lpstr>Renderizando Diferentes Imagens</vt:lpstr>
      <vt:lpstr>O que é o Elemento Picture?</vt:lpstr>
      <vt:lpstr>Por que Isso é Tão Bom?</vt:lpstr>
      <vt:lpstr>Lição de Casa</vt:lpstr>
      <vt:lpstr>Aula 10 – Vídeos no HTML</vt:lpstr>
      <vt:lpstr>Vídeos no HTML</vt:lpstr>
      <vt:lpstr>Tag video</vt:lpstr>
      <vt:lpstr>Principais Atributos</vt:lpstr>
      <vt:lpstr>Autoplay</vt:lpstr>
      <vt:lpstr>Height</vt:lpstr>
      <vt:lpstr>Loop</vt:lpstr>
      <vt:lpstr>Muted</vt:lpstr>
      <vt:lpstr>Poster</vt:lpstr>
      <vt:lpstr>Preload</vt:lpstr>
      <vt:lpstr>Lição de Casa</vt:lpstr>
      <vt:lpstr>Aula 11.1 – Formulários no HTML</vt:lpstr>
      <vt:lpstr>Lembra da Aula de Entrada de Dados?</vt:lpstr>
      <vt:lpstr>A Importância da Entrada de Dados</vt:lpstr>
      <vt:lpstr>Tag form</vt:lpstr>
      <vt:lpstr>Tag 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HTML e CSS</dc:title>
  <dc:creator>Gustavo Oliveira</dc:creator>
  <cp:lastModifiedBy>Gustavo Oliveira</cp:lastModifiedBy>
  <cp:revision>23</cp:revision>
  <dcterms:created xsi:type="dcterms:W3CDTF">2024-04-07T13:26:28Z</dcterms:created>
  <dcterms:modified xsi:type="dcterms:W3CDTF">2025-06-17T20:54:59Z</dcterms:modified>
</cp:coreProperties>
</file>