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Fundo do vetor de cores vibrantes salpicando">
            <a:extLst>
              <a:ext uri="{FF2B5EF4-FFF2-40B4-BE49-F238E27FC236}">
                <a16:creationId xmlns:a16="http://schemas.microsoft.com/office/drawing/2014/main" id="{2888FC17-90C9-A44E-1BED-5FCC03AF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9" r="1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F51E5-261C-0115-EDDA-D750758B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Curso de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B9EA7-0664-6342-80F1-2FBF5908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Escola de Programação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4DB0-8AF9-44F7-B55A-81E75E5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9CBC-5AFC-C44D-8E20-CCE879E5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seria um idioma universal ou um idioma mais fácil como o inglês ou o esperanto você está correto!</a:t>
            </a:r>
          </a:p>
          <a:p>
            <a:r>
              <a:rPr lang="pt-BR" dirty="0"/>
              <a:t>O “idioma” ao qual os computadores se comunicavam era o NCP. </a:t>
            </a:r>
          </a:p>
        </p:txBody>
      </p:sp>
    </p:spTree>
    <p:extLst>
      <p:ext uri="{BB962C8B-B14F-4D97-AF65-F5344CB8AC3E}">
        <p14:creationId xmlns:p14="http://schemas.microsoft.com/office/powerpoint/2010/main" val="393333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5D93-A21C-4DEF-EF04-D55B2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NCP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285CA-B177-FCED-C319-6C644D9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NCP ainda tinha alguns problemas. Duas máquinas não poderiam conversar ao mesmo tempo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8032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8A46-09F3-A43A-209C-E66D179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4E1E-4091-8FA2-41F2-97BEC42B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isso, surgiu o protocolo TCP/IP, justamente para corrigir esse erro. </a:t>
            </a:r>
          </a:p>
          <a:p>
            <a:r>
              <a:rPr lang="pt-BR" dirty="0"/>
              <a:t>O protocolo TCP/IP ajudou a dar um “nome” para o computador;</a:t>
            </a:r>
          </a:p>
        </p:txBody>
      </p:sp>
    </p:spTree>
    <p:extLst>
      <p:ext uri="{BB962C8B-B14F-4D97-AF65-F5344CB8AC3E}">
        <p14:creationId xmlns:p14="http://schemas.microsoft.com/office/powerpoint/2010/main" val="3616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79B30-78ED-3F4F-7F2F-DD9DB29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tínhamos alguns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D222-A2BA-52A6-EA30-99E19FD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como conhecemos hoje, por mais que tenha se tornado popular nas décadas de 70 e 80, não passava de um monte de telas azuis, pretas e verdes. A única coisa que os sites transferiam de fato era texto. Foi aí que surgiram duas invenções que mudaram a Internet.</a:t>
            </a:r>
          </a:p>
        </p:txBody>
      </p:sp>
    </p:spTree>
    <p:extLst>
      <p:ext uri="{BB962C8B-B14F-4D97-AF65-F5344CB8AC3E}">
        <p14:creationId xmlns:p14="http://schemas.microsoft.com/office/powerpoint/2010/main" val="38290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6CB5-68F3-1D08-FA91-590FCF5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 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067A-6FF2-12E6-32F2-36D076A1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antes apenas texto era transferido via Internet, hoje em dia, mídias como imagens, o vídeo que você está assistindo no YouTube e todas essas cores belas são possíveis graças ao HTML e ao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147035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33B3-8254-991C-C277-BBD9762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Espero que vocês tenham gostado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6935-27C4-2E8E-7F37-282B955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daqui foi um resumo, recomendo que vocês vão atrás para entender mais sobre a história da Internet de forma geral.</a:t>
            </a:r>
          </a:p>
        </p:txBody>
      </p:sp>
    </p:spTree>
    <p:extLst>
      <p:ext uri="{BB962C8B-B14F-4D97-AF65-F5344CB8AC3E}">
        <p14:creationId xmlns:p14="http://schemas.microsoft.com/office/powerpoint/2010/main" val="32450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E3A1DA9-0CF9-4906-84D3-54C787C5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9AFDD-F37E-A997-A7EA-E6AE4D6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2 – 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45CC-D761-4A33-7F4C-AD3E0AE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CE08-83AF-E5CB-3D7B-5DD097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Tudo, temos que entender como o computador funciona.</a:t>
            </a:r>
          </a:p>
        </p:txBody>
      </p:sp>
    </p:spTree>
    <p:extLst>
      <p:ext uri="{BB962C8B-B14F-4D97-AF65-F5344CB8AC3E}">
        <p14:creationId xmlns:p14="http://schemas.microsoft.com/office/powerpoint/2010/main" val="3570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F9B3-7F80-CD67-2103-8632EEE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Computador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DE3AD-AF6D-55B9-0948-7F43C21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acima de tudo é um eletrodoméstico, o que significa que ele funciona à base de sinais elétricos. </a:t>
            </a:r>
          </a:p>
          <a:p>
            <a:r>
              <a:rPr lang="pt-BR" dirty="0"/>
              <a:t>Os dados funcionam de forma muito semelhante. Dados são Divididos em um monte de zeros e de uns. </a:t>
            </a:r>
          </a:p>
          <a:p>
            <a:r>
              <a:rPr lang="pt-BR" dirty="0"/>
              <a:t>Cada um desses zeros e uns são um bit, 8 bits formam um byte.</a:t>
            </a:r>
          </a:p>
        </p:txBody>
      </p:sp>
    </p:spTree>
    <p:extLst>
      <p:ext uri="{BB962C8B-B14F-4D97-AF65-F5344CB8AC3E}">
        <p14:creationId xmlns:p14="http://schemas.microsoft.com/office/powerpoint/2010/main" val="3691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8482-EC48-2EA6-358A-AFCB37AB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Computadores operam na base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5DD0-663F-A464-BBD7-FCC178D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^ 10 = 1024</a:t>
            </a:r>
          </a:p>
          <a:p>
            <a:r>
              <a:rPr lang="pt-BR" dirty="0"/>
              <a:t>1024 Bytes – 1KB</a:t>
            </a:r>
          </a:p>
        </p:txBody>
      </p:sp>
    </p:spTree>
    <p:extLst>
      <p:ext uri="{BB962C8B-B14F-4D97-AF65-F5344CB8AC3E}">
        <p14:creationId xmlns:p14="http://schemas.microsoft.com/office/powerpoint/2010/main" val="6392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DAD4B24-E5E0-EC0B-C37E-AA4548B5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309-926F-5C9A-1600-A0298CD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 – </a:t>
            </a:r>
            <a:r>
              <a:rPr lang="en-US" sz="4800" dirty="0" err="1"/>
              <a:t>História</a:t>
            </a:r>
            <a:r>
              <a:rPr lang="en-US" sz="4800" dirty="0"/>
              <a:t> da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4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2939-4F1D-00EA-2A19-1FFC1BEC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Conversão: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D7A6E10-14DA-B9E5-D5EA-F0D21F81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1440"/>
              </p:ext>
            </p:extLst>
          </p:nvPr>
        </p:nvGraphicFramePr>
        <p:xfrm>
          <a:off x="1116013" y="2478088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9531400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7759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E355-0AF8-2678-38EA-5A60913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07B7-5B85-0F5D-E14C-B9325C4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confundam B maiúsculo com b minúsculo, ambos são unidades de medidas diferentes</a:t>
            </a:r>
          </a:p>
          <a:p>
            <a:r>
              <a:rPr lang="pt-BR" dirty="0"/>
              <a:t>MB -&gt; </a:t>
            </a:r>
            <a:r>
              <a:rPr lang="pt-BR" dirty="0" err="1"/>
              <a:t>MegaByte</a:t>
            </a:r>
            <a:endParaRPr lang="pt-BR" dirty="0"/>
          </a:p>
          <a:p>
            <a:r>
              <a:rPr lang="pt-BR" dirty="0"/>
              <a:t>Mb -&gt; Megabit</a:t>
            </a:r>
          </a:p>
          <a:p>
            <a:r>
              <a:rPr lang="pt-BR" dirty="0"/>
              <a:t>Megabits são utilizados para saber a conexão com a Internet e a velocidade da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13652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2AFDC-14E8-B0AD-2E00-B3B0490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15F3-C11C-9C06-C0C1-7D8F6C2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LAN é um pequeno conjunto de computadores conectados por meio de um switch. E os </a:t>
            </a:r>
            <a:r>
              <a:rPr lang="pt-BR" dirty="0" err="1"/>
              <a:t>switchs</a:t>
            </a:r>
            <a:r>
              <a:rPr lang="pt-BR" dirty="0"/>
              <a:t> são pequenos aparelhos que auxiliam na comunicação entre dois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5450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2BBF-20FC-9B55-B363-39AC196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38" y="463045"/>
            <a:ext cx="10168128" cy="1179576"/>
          </a:xfrm>
        </p:spPr>
        <p:txBody>
          <a:bodyPr/>
          <a:lstStyle/>
          <a:p>
            <a:r>
              <a:rPr lang="pt-BR" dirty="0"/>
              <a:t>Desenho de uma Rede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605E56E-FC63-2F29-EC32-D22B3D44BC62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9736054-D56C-7353-1F40-15D1F6FC8ED3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A45F237-48B3-03B3-9596-9F0882E580B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332BBB61-9959-8E21-C341-F82B866DDFDD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6C13AA6-20D7-C71F-7AC7-2F5CA7DE490B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9775B13-8D06-1806-D02D-0EF7EE2231BE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553B2E-6A42-A348-9259-2FD09D0DB7FC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BEB38F-4E34-8156-96C2-5C2F914D4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60CF2-61CA-F888-1059-E40C5086DB3E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AF8C819-8FBA-1EE7-B92C-16CA212C508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B5C393-6D48-EAF2-0F1F-CE7758DF3B2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816420F-034C-75D8-BE00-376E1CA4B97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2FA77B-57B4-23AC-F40B-E21FE25791C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7EA-DD17-F920-0871-025A13A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BF317792-37C8-2F21-7057-0CB930FD1210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4DCF7C1-D43C-5A28-57E9-06CFA2C34655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5E8FFB32-109A-A043-1B23-2847A759F0C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D7FFC20-57F5-2E12-441E-41F90E60FAB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B41DA2D4-124D-0BEF-64B7-FE5D0C0322F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02F0DF58-CEA1-4AC3-481B-1105B793B7FB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27B1A-3854-FD2C-262E-FD95F4BD2D71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ACEE82-7F18-6AB7-10A5-79C24108FEC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4BE7EA-5670-5762-FCE7-628DF5A32BF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1A9F5C6-ED72-0F86-5C26-247A7BEF482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20D0769-151A-59A7-ABA3-95F6C2C4175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7A70B15-F5D7-1FCE-7BF1-82A076738A7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83BC31-2729-957F-647C-9CEB88D6ACA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B7-0B33-8275-844C-200E77EE469A}"/>
              </a:ext>
            </a:extLst>
          </p:cNvPr>
          <p:cNvSpPr/>
          <p:nvPr/>
        </p:nvSpPr>
        <p:spPr>
          <a:xfrm>
            <a:off x="2968053" y="3283968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F1AD7B-36F6-8599-4CDF-50ED7DDB1474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6111B7-76C1-1BBF-9ED5-49E7C1B962AE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8D0454-E079-3A10-BC5E-7A9BBC21201D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FBB84F-529B-ACA9-CB2F-3FF147D2153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8DE80F-0045-1388-5D88-360BC5FC2F6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2AFD2D-8026-DAA9-E305-A80F0CB4501F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999404-1E00-B69D-E03E-7CEF57C1B622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39869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8F25-CAFC-F2BD-E2E5-B7C810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da Mensagem pelo Switch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C0CD51-671A-0D0E-FB0D-4BD581E0F444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6D51C276-8DB2-6DA9-583A-E3B4258567E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6FF8A6E6-5F4A-71AE-77A5-A20B2265EFCC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46102D5-DC1E-A604-FD76-A1E2C0AADF36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0DB55ADB-FC7B-6CDD-3355-9BE152CAD05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3FA4C089-6B9C-48CB-B4BF-6B538A58724D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D867E4-54F6-74D9-0BC0-984D18B1ABD7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5CAE1F-8A74-9E40-7C11-A6E01093ED2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187EF0B-FBEA-420F-1801-B69D7AC358D4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299B09F-0B0D-7E37-321A-F9BCBCDDF9A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1D3DF2-B77D-19D7-FCB4-5F3ADF1B5AE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EA187A-69AD-A195-6A0C-C682D983E15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1D7624-4F6F-D30B-469C-A6B0F08C876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3BA24-C4EB-A4C5-D7A7-2FFBC10E0E3C}"/>
              </a:ext>
            </a:extLst>
          </p:cNvPr>
          <p:cNvSpPr/>
          <p:nvPr/>
        </p:nvSpPr>
        <p:spPr>
          <a:xfrm>
            <a:off x="3193932" y="3779057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3FC588-6DF3-E3D4-E903-100F9A1ECF3F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A93629-2A72-05C1-3565-638053606C23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A79786-22F4-CD12-302B-438E53180EC5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705B-21A7-34DC-BE34-DC06E2B2A5E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06C621-E67C-50A6-1625-DF07E397342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97471D-6C4B-ED01-2E49-20677410EC21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32D301-D173-D61D-DB65-170F7A5B3B59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FF4B01D-D179-8940-C946-172959946AA6}"/>
              </a:ext>
            </a:extLst>
          </p:cNvPr>
          <p:cNvCxnSpPr>
            <a:stCxn id="10" idx="3"/>
          </p:cNvCxnSpPr>
          <p:nvPr/>
        </p:nvCxnSpPr>
        <p:spPr>
          <a:xfrm>
            <a:off x="6095999" y="4029581"/>
            <a:ext cx="2679033" cy="6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92A9C5-6997-C69D-6ABF-A7A912A555A5}"/>
              </a:ext>
            </a:extLst>
          </p:cNvPr>
          <p:cNvSpPr txBox="1"/>
          <p:nvPr/>
        </p:nvSpPr>
        <p:spPr>
          <a:xfrm>
            <a:off x="8775032" y="3779057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manda mensagem</a:t>
            </a:r>
          </a:p>
          <a:p>
            <a:r>
              <a:rPr lang="pt-BR" dirty="0"/>
              <a:t>Avisando que vai enviar para</a:t>
            </a:r>
          </a:p>
          <a:p>
            <a:r>
              <a:rPr lang="pt-BR" dirty="0"/>
              <a:t>O PC 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B29A7-CD96-92EB-9D6E-904C5710DC52}"/>
              </a:ext>
            </a:extLst>
          </p:cNvPr>
          <p:cNvSpPr txBox="1"/>
          <p:nvPr/>
        </p:nvSpPr>
        <p:spPr>
          <a:xfrm>
            <a:off x="3542784" y="3052680"/>
            <a:ext cx="50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👍🏼</a:t>
            </a:r>
          </a:p>
        </p:txBody>
      </p:sp>
    </p:spTree>
    <p:extLst>
      <p:ext uri="{BB962C8B-B14F-4D97-AF65-F5344CB8AC3E}">
        <p14:creationId xmlns:p14="http://schemas.microsoft.com/office/powerpoint/2010/main" val="2609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3EB2-DB20-26F7-BCFF-5BB3C6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Encaminhada para o PC 3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4810959F-4F36-8ADB-87D0-70127BAD87CD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101E591-15E6-0416-3A3E-371E92E1987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39351B4-667E-886C-3BD3-E01CA73529B4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24A487A-23E8-3B69-1C5B-FB636AD9AF5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D134ECA-F0CF-0D9C-DA15-F0414BB612DF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CF992CC6-63D9-851C-D355-96369BE2D732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45B4B-84B0-A37D-88CA-DA76D20C0625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075FA0-8A7B-D288-3B8D-C25CC6C30D1D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48E39F-F33A-A814-B9C0-595FF587945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332E00-C5B2-8957-FF2C-E321700472E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434AF-2970-5368-958C-219EE0DE6A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618F48-A76D-AC93-DBD0-80F052749E4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9F30D7-AA12-87DC-CFE9-C379D30AB84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9D671-C3DD-B63D-E333-0878712273B9}"/>
              </a:ext>
            </a:extLst>
          </p:cNvPr>
          <p:cNvSpPr/>
          <p:nvPr/>
        </p:nvSpPr>
        <p:spPr>
          <a:xfrm>
            <a:off x="8224008" y="2483195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07CA91-32A1-54AE-F5D3-525B58E22C18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293994-D044-97E1-DE5F-D835BEFE2A6C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FB474B-DDA6-762F-6B4B-EA6C8BD3685C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3CCFEB-58D0-0982-A5F7-A5151C623CE2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6A32D-8D14-63CC-C3C1-D48B72B82DA5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9158B-203E-5E26-20D4-DB171CF0EFEE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00C390-867E-51E3-38DD-CBFC41845183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279226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E502-CA7F-FD1B-77BB-946E6E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via Internet - Roteadores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4339-C5E4-8B64-2460-2F4E76E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roteadores funcionam de forma muito semelhante aos </a:t>
            </a:r>
            <a:r>
              <a:rPr lang="pt-BR" dirty="0" err="1"/>
              <a:t>switchs</a:t>
            </a:r>
            <a:r>
              <a:rPr lang="pt-BR" dirty="0"/>
              <a:t>, mas ao invés de transferir dados dentro da mesma rede, eles transferem dados diretamente para a Internet.</a:t>
            </a:r>
          </a:p>
          <a:p>
            <a:r>
              <a:rPr lang="pt-BR" dirty="0"/>
              <a:t>O switch aqui nesse caso vai entender para onde você tem que enviar esses dados e direcioná-los diretamente para a Internet.</a:t>
            </a:r>
          </a:p>
        </p:txBody>
      </p:sp>
    </p:spTree>
    <p:extLst>
      <p:ext uri="{BB962C8B-B14F-4D97-AF65-F5344CB8AC3E}">
        <p14:creationId xmlns:p14="http://schemas.microsoft.com/office/powerpoint/2010/main" val="135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0DAF-45A3-6506-B183-BE07A72C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9F4B29-3E32-ADBD-4EB8-95DCF5DC0F7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65845-F34F-6B7E-BCFF-17A699ABE1CD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4BACE3-B709-FEC8-D920-046F7A4D50DD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7B668A-79A5-FB34-5B5A-61DB2C18E3EA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F6FE2F-BE55-B25E-83B3-D6D0B36D9CD9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C6ADB-A4F9-6D1A-5826-9E1776F288D3}"/>
              </a:ext>
            </a:extLst>
          </p:cNvPr>
          <p:cNvSpPr/>
          <p:nvPr/>
        </p:nvSpPr>
        <p:spPr>
          <a:xfrm>
            <a:off x="8454189" y="2171778"/>
            <a:ext cx="3208422" cy="273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00F2F-B101-3490-6254-A38649C9E3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D0D725-B672-4EAA-3E05-208551F2CFF9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3A7917-C784-A473-BAD6-FA0F9EBBEC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318682" y="3541534"/>
            <a:ext cx="1135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9AD5-8C87-1B81-16A1-3C33F3A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Roteadores são Necessários?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995C8-2435-2125-3C61-9FEC0D84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importantes para fazer os processos de modulação e demodulação.</a:t>
            </a:r>
          </a:p>
        </p:txBody>
      </p:sp>
    </p:spTree>
    <p:extLst>
      <p:ext uri="{BB962C8B-B14F-4D97-AF65-F5344CB8AC3E}">
        <p14:creationId xmlns:p14="http://schemas.microsoft.com/office/powerpoint/2010/main" val="94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0635-572B-B49C-C450-864E064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18073-B50C-AFE2-55E5-570244B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Primeiramente, vamos dar uma olhadinha num computador antigo</a:t>
            </a:r>
          </a:p>
        </p:txBody>
      </p:sp>
    </p:spTree>
    <p:extLst>
      <p:ext uri="{BB962C8B-B14F-4D97-AF65-F5344CB8AC3E}">
        <p14:creationId xmlns:p14="http://schemas.microsoft.com/office/powerpoint/2010/main" val="2389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38B7-401C-3EC5-0772-F4DBC38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E0D76-BA6E-55F0-207B-C767E90E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Dados – Modulação</a:t>
            </a:r>
          </a:p>
          <a:p>
            <a:r>
              <a:rPr lang="pt-BR" dirty="0"/>
              <a:t>Recebimento - Demodulação</a:t>
            </a:r>
          </a:p>
        </p:txBody>
      </p:sp>
    </p:spTree>
    <p:extLst>
      <p:ext uri="{BB962C8B-B14F-4D97-AF65-F5344CB8AC3E}">
        <p14:creationId xmlns:p14="http://schemas.microsoft.com/office/powerpoint/2010/main" val="317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1C45-7196-4177-DBFC-C57C65E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Logo, o que é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5A3BE-5853-EA4B-4F92-98BF3F58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nada mais é do que a conexão entre dois ou vários roteadores, a conexão entre um serviço de roteamento e outro.</a:t>
            </a:r>
          </a:p>
          <a:p>
            <a:r>
              <a:rPr lang="pt-BR" dirty="0"/>
              <a:t>Isso ajuda a manter a conexão com a Internet decentralizada. Para que caso haja um problema em algum dos nós da rede, que a rede não caia totalmente.</a:t>
            </a:r>
          </a:p>
        </p:txBody>
      </p:sp>
    </p:spTree>
    <p:extLst>
      <p:ext uri="{BB962C8B-B14F-4D97-AF65-F5344CB8AC3E}">
        <p14:creationId xmlns:p14="http://schemas.microsoft.com/office/powerpoint/2010/main" val="273242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A684-9ECB-DADD-0E57-E81A042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Conexões Internacionais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AD489-0244-38C7-8630-B52037DF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desafio que trago para vocês é que vocês pesquisem como funcionam os cabos marítimos.</a:t>
            </a:r>
          </a:p>
        </p:txBody>
      </p:sp>
    </p:spTree>
    <p:extLst>
      <p:ext uri="{BB962C8B-B14F-4D97-AF65-F5344CB8AC3E}">
        <p14:creationId xmlns:p14="http://schemas.microsoft.com/office/powerpoint/2010/main" val="276431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6B7-7C63-0AB8-59CE-32104F3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Derrubar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97D32-1098-50B5-2F5A-B1745D5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única forma de fazer a Internet parar de funcionar é derrubar todos os roteadores, todos os </a:t>
            </a:r>
            <a:r>
              <a:rPr lang="pt-BR" dirty="0" err="1"/>
              <a:t>switchs</a:t>
            </a:r>
            <a:r>
              <a:rPr lang="pt-BR" dirty="0"/>
              <a:t> e todos os computadores de uma só vez. Isso significa que a rede opera enquanto os seus nós estiverem ativos.</a:t>
            </a:r>
          </a:p>
          <a:p>
            <a:r>
              <a:rPr lang="pt-BR" dirty="0"/>
              <a:t>A Internet é a </a:t>
            </a:r>
            <a:r>
              <a:rPr lang="pt-BR" b="1" dirty="0"/>
              <a:t>Rede das 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6E99-E49D-8972-2382-CC63733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Acessamos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EDA9-1977-FABB-75AC-1EC6004A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Acessamos ele de uma forma realmente Interessante.</a:t>
            </a:r>
          </a:p>
          <a:p>
            <a:r>
              <a:rPr lang="pt-BR" dirty="0"/>
              <a:t>Se vocês acompanharam a aula passada, sabem que o protocolo TCP/IP oferece números que servem como nomenclaturas para as máquinas.</a:t>
            </a:r>
          </a:p>
          <a:p>
            <a:r>
              <a:rPr lang="pt-BR" dirty="0"/>
              <a:t>Endereços IP por mais que sirvam para identificar um computador específico, eles não são permanentes, são 100% voláteis.</a:t>
            </a:r>
          </a:p>
        </p:txBody>
      </p:sp>
    </p:spTree>
    <p:extLst>
      <p:ext uri="{BB962C8B-B14F-4D97-AF65-F5344CB8AC3E}">
        <p14:creationId xmlns:p14="http://schemas.microsoft.com/office/powerpoint/2010/main" val="186325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E14C-D295-BFB0-8755-E8D68F8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A2DBF-E43B-1BD3-E3D5-FF2AA421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 foram criados os servidores DNS</a:t>
            </a:r>
          </a:p>
          <a:p>
            <a:r>
              <a:rPr lang="pt-BR" dirty="0"/>
              <a:t>Servidores DNS nada mais são do que esses nomes que nomes que digitamos na URL.</a:t>
            </a:r>
          </a:p>
        </p:txBody>
      </p:sp>
    </p:spTree>
    <p:extLst>
      <p:ext uri="{BB962C8B-B14F-4D97-AF65-F5344CB8AC3E}">
        <p14:creationId xmlns:p14="http://schemas.microsoft.com/office/powerpoint/2010/main" val="2693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3528-5DAF-BC78-AF1F-0ABA313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Chegamos ao Site que Queremos Acessar?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4643-68E7-C950-2420-529ACA72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dos provedores de Internet é exatamente escolher a melhor rota para transferirmos os dados dentro da Internet.</a:t>
            </a:r>
          </a:p>
          <a:p>
            <a:r>
              <a:rPr lang="pt-BR" dirty="0"/>
              <a:t>O seu provedor como a Vivo conta com uma coisa chamada Tabela de Roteamento, feito para transferir os dados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405074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E52C-CBA3-DCBF-C3A2-A26E857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759E7-0F69-1DCF-E4E7-A1187BA72067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AD851F-1CF2-DE4C-9322-95CA70409730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A95D4-BAC3-D522-A3AE-FDDD86B022D9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A9BFFD-EE72-9553-2854-E2D9447FF6A8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EAAB4-31BF-4E1F-1200-1B252D11D1FC}"/>
              </a:ext>
            </a:extLst>
          </p:cNvPr>
          <p:cNvSpPr/>
          <p:nvPr/>
        </p:nvSpPr>
        <p:spPr>
          <a:xfrm>
            <a:off x="8475126" y="2650162"/>
            <a:ext cx="1535148" cy="1761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Provedor de Internet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B6093-C249-CDC9-496F-AD77EB711F05}"/>
              </a:ext>
            </a:extLst>
          </p:cNvPr>
          <p:cNvCxnSpPr>
            <a:endCxn id="5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2CF350-63F8-0EA8-453C-2013BF8E57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4E686B-4353-13B8-861F-DE657601D28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318682" y="3530728"/>
            <a:ext cx="1156444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Quadro 11">
            <a:extLst>
              <a:ext uri="{FF2B5EF4-FFF2-40B4-BE49-F238E27FC236}">
                <a16:creationId xmlns:a16="http://schemas.microsoft.com/office/drawing/2014/main" id="{BEF084D8-23C8-83C0-455E-6D40FF0B46D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F4A4BE-F47E-0046-065C-E41EF78CBFB5}"/>
              </a:ext>
            </a:extLst>
          </p:cNvPr>
          <p:cNvSpPr/>
          <p:nvPr/>
        </p:nvSpPr>
        <p:spPr>
          <a:xfrm>
            <a:off x="6930189" y="5129785"/>
            <a:ext cx="2229853" cy="117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A201127-F7FC-D228-304E-C6A1C12B793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045116" y="4411293"/>
            <a:ext cx="1197584" cy="71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3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E653-F1B3-CB00-1FCD-AADE83AF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roteadores Funcionam como Cada um De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CEA89-EE7D-BA5C-95F0-3D644903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uma moto, um carro, um bilhete de ônibus e um de trem.</a:t>
            </a:r>
          </a:p>
        </p:txBody>
      </p:sp>
    </p:spTree>
    <p:extLst>
      <p:ext uri="{BB962C8B-B14F-4D97-AF65-F5344CB8AC3E}">
        <p14:creationId xmlns:p14="http://schemas.microsoft.com/office/powerpoint/2010/main" val="380280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4894-E50F-7D30-03E7-519E8E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para 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89D1-1F79-F310-C47F-EF6188AF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Tenho aplicações hospedadas tanto nos Estados Unidos quanto aqui no Brasil. Vamos entender agora como tabelas de roteamento funcionam.</a:t>
            </a:r>
          </a:p>
        </p:txBody>
      </p:sp>
    </p:spTree>
    <p:extLst>
      <p:ext uri="{BB962C8B-B14F-4D97-AF65-F5344CB8AC3E}">
        <p14:creationId xmlns:p14="http://schemas.microsoft.com/office/powerpoint/2010/main" val="8458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adores antigos: Os mini e os super. - Acirrando">
            <a:extLst>
              <a:ext uri="{FF2B5EF4-FFF2-40B4-BE49-F238E27FC236}">
                <a16:creationId xmlns:a16="http://schemas.microsoft.com/office/drawing/2014/main" id="{625F1812-DC35-B1B8-3C47-79DB50A55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D593-79E4-9C60-7CA4-01638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Computador Antigo</a:t>
            </a:r>
          </a:p>
        </p:txBody>
      </p:sp>
      <p:sp>
        <p:nvSpPr>
          <p:cNvPr id="1049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AE0B-F7B6-0451-8D22-C0ECD86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05F-177E-1429-0884-FA592C8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começarmos a entender, vamos tratar as mensagens que enviamos para o navegador como “pacotes”.</a:t>
            </a:r>
          </a:p>
          <a:p>
            <a:r>
              <a:rPr lang="pt-BR" dirty="0"/>
              <a:t>Agora, vamos para um exemplo na prática de como isso funciona.</a:t>
            </a:r>
          </a:p>
        </p:txBody>
      </p:sp>
    </p:spTree>
    <p:extLst>
      <p:ext uri="{BB962C8B-B14F-4D97-AF65-F5344CB8AC3E}">
        <p14:creationId xmlns:p14="http://schemas.microsoft.com/office/powerpoint/2010/main" val="393397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E0D2-7E18-D3E5-01F9-CEFC97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Roteamento 1: Saindo de São Paulo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DC41E8D-264F-DFE1-BC7F-440794B8B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35674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405123217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96169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BCB-FE4D-6818-3D08-BD7A59F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trecho mais próximo é o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5FF2A-ACED-6BA8-4E42-27C15592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o pacote vai para 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296563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6DF8-D065-F47C-4E67-D160CF6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- Transferência Internacional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3DE6BA-B01D-1C77-FB6C-49FD8156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947"/>
              </p:ext>
            </p:extLst>
          </p:nvPr>
        </p:nvGraphicFramePr>
        <p:xfrm>
          <a:off x="1116013" y="2478088"/>
          <a:ext cx="10167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05327505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6351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Quilômetros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Flórida (EUA) – Via Marítima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8B31-E35C-E508-E7CC-5C10F552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Suponhamos o Seguinte: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E208-6FA7-E3A7-6ABF-D39B4FC8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entre Rio de Janeiro e Belo Horizonte está congestionada, é época de carnaval e servidores de Belo Horizonte e Salvador estão recebendo múltiplas requisições. </a:t>
            </a:r>
          </a:p>
          <a:p>
            <a:r>
              <a:rPr lang="pt-BR" dirty="0"/>
              <a:t>O melhor nesse caso, não seria o caminho mais curto, mas o mais longo.</a:t>
            </a:r>
          </a:p>
          <a:p>
            <a:r>
              <a:rPr lang="pt-BR" dirty="0"/>
              <a:t>Escolheremos então a Via Marítima.</a:t>
            </a:r>
          </a:p>
        </p:txBody>
      </p:sp>
    </p:spTree>
    <p:extLst>
      <p:ext uri="{BB962C8B-B14F-4D97-AF65-F5344CB8AC3E}">
        <p14:creationId xmlns:p14="http://schemas.microsoft.com/office/powerpoint/2010/main" val="225385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6D27-C314-5AAC-F8C6-D768FA4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3º Exemplo – Transferência de Dados nos EUA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0D05A0-F154-6AD1-172D-D8B2A2B5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351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112208828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28520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Carolina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2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6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C6CF-141A-0AB1-9239-A756D33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7DAE7-9B4A-19EF-47C3-9C4F2D1A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escolheremos de fato a Carolina do Sul, a rota mais rápida.</a:t>
            </a:r>
          </a:p>
        </p:txBody>
      </p:sp>
    </p:spTree>
    <p:extLst>
      <p:ext uri="{BB962C8B-B14F-4D97-AF65-F5344CB8AC3E}">
        <p14:creationId xmlns:p14="http://schemas.microsoft.com/office/powerpoint/2010/main" val="18152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5018-CFBF-0031-D490-008D5297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Dados via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E196-985A-164C-4A50-220E87C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transferência de Dados na Internet ocorre de uma forma muito interessante. </a:t>
            </a:r>
          </a:p>
          <a:p>
            <a:r>
              <a:rPr lang="pt-BR" dirty="0"/>
              <a:t>Ao invés de ir baixando um arquivo, uma imagem, um vídeo, tudo isso é feito sob demanda e em pequenos pedaços.</a:t>
            </a:r>
          </a:p>
          <a:p>
            <a:r>
              <a:rPr lang="pt-BR" dirty="0"/>
              <a:t>A função do seu computador é ir juntando todos os pedaços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293229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2B3F-9A48-05D7-89E7-98EA1F7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08610-FADB-4667-EDFF-88ABA94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disso é streaming. </a:t>
            </a:r>
          </a:p>
          <a:p>
            <a:r>
              <a:rPr lang="pt-BR" dirty="0"/>
              <a:t>Vou me aprofundar muito mais no conceito lá no curso de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21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6FE7-3657-2963-4297-DE8291C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Privacidade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60581-1CAD-CE70-0E95-E0C845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HTTPS;</a:t>
            </a:r>
          </a:p>
          <a:p>
            <a:r>
              <a:rPr lang="pt-BR" dirty="0"/>
              <a:t>VPN</a:t>
            </a:r>
          </a:p>
          <a:p>
            <a:r>
              <a:rPr lang="pt-BR" dirty="0"/>
              <a:t>Criptografia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2889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AA87-9B99-701F-64F1-C9EED53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Gostaram?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63AE-AFC5-434F-0901-AADF6E5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enormes, eles eram acessíveis a pouquíssimas pessoas, Universidades e instituições militares e financeiras eram exemplos disso;</a:t>
            </a:r>
          </a:p>
          <a:p>
            <a:r>
              <a:rPr lang="pt-BR" dirty="0"/>
              <a:t>Mesmo assim, esses computadores guardavam dados importantes.</a:t>
            </a:r>
          </a:p>
          <a:p>
            <a:r>
              <a:rPr lang="pt-BR" dirty="0"/>
              <a:t>Imagina se ele fosse bombardeado?</a:t>
            </a:r>
          </a:p>
        </p:txBody>
      </p:sp>
    </p:spTree>
    <p:extLst>
      <p:ext uri="{BB962C8B-B14F-4D97-AF65-F5344CB8AC3E}">
        <p14:creationId xmlns:p14="http://schemas.microsoft.com/office/powerpoint/2010/main" val="322500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BA-4BE0-C9B8-8456-0CCCB50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às Tiazonas de 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62F52-1DCC-3B78-9B99-7714B48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se seus dados não fossem criptografados?</a:t>
            </a:r>
          </a:p>
          <a:p>
            <a:r>
              <a:rPr lang="pt-BR" dirty="0"/>
              <a:t>Como você faria compras? Quantas fraudes não te ligariam todos os dias?</a:t>
            </a:r>
          </a:p>
          <a:p>
            <a:r>
              <a:rPr lang="pt-BR" dirty="0"/>
              <a:t>E suas fotos 😏?</a:t>
            </a:r>
          </a:p>
          <a:p>
            <a:r>
              <a:rPr lang="pt-BR" dirty="0"/>
              <a:t>Você tem muito a esconder!</a:t>
            </a:r>
          </a:p>
        </p:txBody>
      </p:sp>
    </p:spTree>
    <p:extLst>
      <p:ext uri="{BB962C8B-B14F-4D97-AF65-F5344CB8AC3E}">
        <p14:creationId xmlns:p14="http://schemas.microsoft.com/office/powerpoint/2010/main" val="233253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2BC3-1AE2-1796-D76C-59995CF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não tem nada a Esconder...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65E3A-EC85-1B5E-05C1-E90BE10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Manda sua conta bancária....</a:t>
            </a:r>
          </a:p>
          <a:p>
            <a:r>
              <a:rPr lang="pt-BR" dirty="0"/>
              <a:t>Números de cartão de crédito....</a:t>
            </a:r>
          </a:p>
          <a:p>
            <a:r>
              <a:rPr lang="pt-BR" dirty="0"/>
              <a:t>Dados para que eu venda...</a:t>
            </a:r>
          </a:p>
          <a:p>
            <a:r>
              <a:rPr lang="pt-BR" dirty="0" err="1"/>
              <a:t>Nud&amp;s</a:t>
            </a:r>
            <a:r>
              <a:rPr lang="pt-BR" dirty="0"/>
              <a:t> para que eu venda no </a:t>
            </a:r>
            <a:r>
              <a:rPr lang="pt-BR" dirty="0" err="1"/>
              <a:t>Privacy</a:t>
            </a:r>
            <a:r>
              <a:rPr lang="pt-BR" dirty="0"/>
              <a:t>....</a:t>
            </a:r>
          </a:p>
          <a:p>
            <a:r>
              <a:rPr lang="pt-BR" dirty="0"/>
              <a:t>Seus dados custam dinheiro! </a:t>
            </a:r>
          </a:p>
        </p:txBody>
      </p:sp>
    </p:spTree>
    <p:extLst>
      <p:ext uri="{BB962C8B-B14F-4D97-AF65-F5344CB8AC3E}">
        <p14:creationId xmlns:p14="http://schemas.microsoft.com/office/powerpoint/2010/main" val="137824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1F5E-7DE0-AC6B-E090-1D0B4A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nos Comunicamos com Outras Partes do Mundo?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35EB5-CC78-10E0-2D4E-E5FA82F5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por meio de provedores de Internet</a:t>
            </a:r>
          </a:p>
          <a:p>
            <a:r>
              <a:rPr lang="pt-BR" dirty="0"/>
              <a:t>Provedores Locais – Provedores de um Bairro ou de uma Cidade;</a:t>
            </a:r>
          </a:p>
          <a:p>
            <a:r>
              <a:rPr lang="pt-BR" dirty="0"/>
              <a:t>Provedores Regionais – Provedores de um Estado ou Cidade;</a:t>
            </a:r>
          </a:p>
          <a:p>
            <a:r>
              <a:rPr lang="pt-BR" dirty="0"/>
              <a:t>Provedores Globais – De um país ou continente</a:t>
            </a:r>
          </a:p>
        </p:txBody>
      </p:sp>
    </p:spTree>
    <p:extLst>
      <p:ext uri="{BB962C8B-B14F-4D97-AF65-F5344CB8AC3E}">
        <p14:creationId xmlns:p14="http://schemas.microsoft.com/office/powerpoint/2010/main" val="89771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FA50-1DEB-CC8F-AA3C-12158B3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para os EUA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E5F4A6A1-630F-BC1A-D557-725068B7658F}"/>
              </a:ext>
            </a:extLst>
          </p:cNvPr>
          <p:cNvSpPr/>
          <p:nvPr/>
        </p:nvSpPr>
        <p:spPr>
          <a:xfrm>
            <a:off x="882833" y="2887579"/>
            <a:ext cx="1267326" cy="7860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A33AE-29ED-9642-41E5-70EC44ECE7D4}"/>
              </a:ext>
            </a:extLst>
          </p:cNvPr>
          <p:cNvSpPr txBox="1"/>
          <p:nvPr/>
        </p:nvSpPr>
        <p:spPr>
          <a:xfrm>
            <a:off x="964076" y="3095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SEU PC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A08CCF-E758-A591-6EED-9C14467E3224}"/>
              </a:ext>
            </a:extLst>
          </p:cNvPr>
          <p:cNvSpPr/>
          <p:nvPr/>
        </p:nvSpPr>
        <p:spPr>
          <a:xfrm>
            <a:off x="2855495" y="2807368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33E47C-A236-9621-D25B-B507B51EE3D3}"/>
              </a:ext>
            </a:extLst>
          </p:cNvPr>
          <p:cNvSpPr/>
          <p:nvPr/>
        </p:nvSpPr>
        <p:spPr>
          <a:xfrm>
            <a:off x="4555958" y="2622883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E09991A-D792-7157-F619-11C5A1ADAF17}"/>
              </a:ext>
            </a:extLst>
          </p:cNvPr>
          <p:cNvSpPr/>
          <p:nvPr/>
        </p:nvSpPr>
        <p:spPr>
          <a:xfrm>
            <a:off x="7026441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FCB41A-C54D-AB92-7278-2187D26AFAB2}"/>
              </a:ext>
            </a:extLst>
          </p:cNvPr>
          <p:cNvSpPr/>
          <p:nvPr/>
        </p:nvSpPr>
        <p:spPr>
          <a:xfrm>
            <a:off x="9681410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DC38476-74DE-1A02-D65E-86B6DABCAE3C}"/>
              </a:ext>
            </a:extLst>
          </p:cNvPr>
          <p:cNvSpPr/>
          <p:nvPr/>
        </p:nvSpPr>
        <p:spPr>
          <a:xfrm>
            <a:off x="9905999" y="4993907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E21D3C-E38D-4C59-D4D1-8F2C725983C2}"/>
              </a:ext>
            </a:extLst>
          </p:cNvPr>
          <p:cNvSpPr/>
          <p:nvPr/>
        </p:nvSpPr>
        <p:spPr>
          <a:xfrm>
            <a:off x="7515725" y="5178390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F22A0-58B7-AEEB-C83F-852E9B5187C2}"/>
              </a:ext>
            </a:extLst>
          </p:cNvPr>
          <p:cNvSpPr/>
          <p:nvPr/>
        </p:nvSpPr>
        <p:spPr>
          <a:xfrm>
            <a:off x="4555958" y="4913452"/>
            <a:ext cx="1540042" cy="14763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Servidores</a:t>
            </a:r>
          </a:p>
          <a:p>
            <a:pPr algn="ctr"/>
            <a:r>
              <a:rPr lang="pt-BR" dirty="0" err="1"/>
              <a:t>Amazon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12519A8-F3D7-EA68-2032-FEE349BE285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0159" y="3280611"/>
            <a:ext cx="705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1EC103-A8D3-F036-0368-1127832050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866147" y="3280610"/>
            <a:ext cx="6898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CB70F57-E992-B6D1-BA38-A08F5A8413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096000" y="3280609"/>
            <a:ext cx="930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1B84742-5907-0FC4-8A51-5736036A1C3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015662" y="3280609"/>
            <a:ext cx="665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36E641-EAB1-01EE-38FE-673F199991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676020" y="4239125"/>
            <a:ext cx="1" cy="75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332435A-1183-E2F5-BA19-6AD09034ACB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8526377" y="5651633"/>
            <a:ext cx="13796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05314D-214C-D0F2-5F1D-E5BB363EFC8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 flipV="1">
            <a:off x="6096000" y="5651632"/>
            <a:ext cx="14197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C8ED-3226-9430-8F81-137440C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Isso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99DB8-599A-E6C3-2115-2BD7AF2E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dos provedores de Internet é o de descomplicar a forma como a Internet funciona. Sabemos que a Internet é totalmente decentralizada e sabemos das consequências disso.</a:t>
            </a:r>
          </a:p>
        </p:txBody>
      </p:sp>
    </p:spTree>
    <p:extLst>
      <p:ext uri="{BB962C8B-B14F-4D97-AF65-F5344CB8AC3E}">
        <p14:creationId xmlns:p14="http://schemas.microsoft.com/office/powerpoint/2010/main" val="3870962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91D-5621-5D9A-A6DD-5891436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8983-B899-0DE5-E42B-22E351C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r>
              <a:rPr lang="pt-BR" dirty="0"/>
              <a:t> é uma técnica utilizada pelas empresas para conectar os servidores delas diretamente na sua conexão de internet local. </a:t>
            </a:r>
          </a:p>
          <a:p>
            <a:r>
              <a:rPr lang="pt-BR" dirty="0"/>
              <a:t>O Google faz isso com o objetivo de aumentar cada vez mais a sua experiência de usuário.</a:t>
            </a:r>
          </a:p>
          <a:p>
            <a:r>
              <a:rPr lang="pt-BR" dirty="0"/>
              <a:t>Não apenas o Google, como provavelmente a </a:t>
            </a:r>
            <a:r>
              <a:rPr lang="pt-BR" dirty="0" err="1"/>
              <a:t>Amazon</a:t>
            </a:r>
            <a:r>
              <a:rPr lang="pt-BR" dirty="0"/>
              <a:t> faz com seus servidores nos </a:t>
            </a:r>
            <a:r>
              <a:rPr lang="pt-BR" dirty="0" err="1"/>
              <a:t>DataCenters</a:t>
            </a:r>
            <a:r>
              <a:rPr lang="pt-BR" dirty="0"/>
              <a:t> de São Paulo.</a:t>
            </a:r>
          </a:p>
        </p:txBody>
      </p:sp>
    </p:spTree>
    <p:extLst>
      <p:ext uri="{BB962C8B-B14F-4D97-AF65-F5344CB8AC3E}">
        <p14:creationId xmlns:p14="http://schemas.microsoft.com/office/powerpoint/2010/main" val="3381246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C8B2-641C-E5AD-9037-F5CC230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AB68B358-9FA3-91A4-D31D-F2F604736E8F}"/>
              </a:ext>
            </a:extLst>
          </p:cNvPr>
          <p:cNvSpPr/>
          <p:nvPr/>
        </p:nvSpPr>
        <p:spPr>
          <a:xfrm>
            <a:off x="1363579" y="3031958"/>
            <a:ext cx="1860884" cy="102669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E58F09-73C5-141E-71A6-D54BEB85AEBF}"/>
              </a:ext>
            </a:extLst>
          </p:cNvPr>
          <p:cNvSpPr/>
          <p:nvPr/>
        </p:nvSpPr>
        <p:spPr>
          <a:xfrm>
            <a:off x="4411579" y="2991372"/>
            <a:ext cx="1155032" cy="11795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BC8BB1-676C-2638-142D-B37145EF78F4}"/>
              </a:ext>
            </a:extLst>
          </p:cNvPr>
          <p:cNvSpPr/>
          <p:nvPr/>
        </p:nvSpPr>
        <p:spPr>
          <a:xfrm>
            <a:off x="6753727" y="2753227"/>
            <a:ext cx="1620252" cy="165586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Local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7ECF98-9A9C-441F-930A-1B8D2B189188}"/>
              </a:ext>
            </a:extLst>
          </p:cNvPr>
          <p:cNvSpPr/>
          <p:nvPr/>
        </p:nvSpPr>
        <p:spPr>
          <a:xfrm>
            <a:off x="9791781" y="2614863"/>
            <a:ext cx="1491915" cy="18608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Google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BA220B-64E0-C798-9582-FFC91BF99F95}"/>
              </a:ext>
            </a:extLst>
          </p:cNvPr>
          <p:cNvSpPr txBox="1"/>
          <p:nvPr/>
        </p:nvSpPr>
        <p:spPr>
          <a:xfrm>
            <a:off x="2039784" y="33606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7D7BB6-89C0-90B2-3096-6EB8EDD3242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224463" y="3545306"/>
            <a:ext cx="1187116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1D35D8-A26A-5B33-E0D4-F68A10BC5C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66611" y="3581160"/>
            <a:ext cx="1187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D2B5-25C2-8A20-29D5-E13C2A60A714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8373979" y="3545305"/>
            <a:ext cx="1417802" cy="3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06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E65-0A38-1968-FD37-94618D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B54F-8B1F-B49F-81D5-BAA11F9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como </a:t>
            </a:r>
            <a:r>
              <a:rPr lang="pt-BR" dirty="0" err="1"/>
              <a:t>Starlink</a:t>
            </a:r>
            <a:r>
              <a:rPr lang="pt-BR" dirty="0"/>
              <a:t> e </a:t>
            </a:r>
            <a:r>
              <a:rPr lang="pt-BR" dirty="0" err="1"/>
              <a:t>Loon</a:t>
            </a:r>
            <a:r>
              <a:rPr lang="pt-BR" dirty="0"/>
              <a:t> do Elon Musk e do Google</a:t>
            </a:r>
          </a:p>
        </p:txBody>
      </p:sp>
    </p:spTree>
    <p:extLst>
      <p:ext uri="{BB962C8B-B14F-4D97-AF65-F5344CB8AC3E}">
        <p14:creationId xmlns:p14="http://schemas.microsoft.com/office/powerpoint/2010/main" val="226908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2A7C-1C33-7A10-9FA1-2A78FAC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5DFBA-4A93-41BF-C131-6943080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fascinante!</a:t>
            </a:r>
          </a:p>
          <a:p>
            <a:r>
              <a:rPr lang="pt-BR" dirty="0"/>
              <a:t>Pesquisem sobre </a:t>
            </a:r>
            <a:r>
              <a:rPr lang="pt-BR" dirty="0" err="1"/>
              <a:t>WANs</a:t>
            </a:r>
            <a:r>
              <a:rPr lang="pt-BR" dirty="0"/>
              <a:t>, </a:t>
            </a:r>
            <a:r>
              <a:rPr lang="pt-BR" dirty="0" err="1"/>
              <a:t>LANs</a:t>
            </a:r>
            <a:r>
              <a:rPr lang="pt-BR" dirty="0"/>
              <a:t>, </a:t>
            </a:r>
            <a:r>
              <a:rPr lang="pt-BR" dirty="0" err="1"/>
              <a:t>VPNs</a:t>
            </a:r>
            <a:r>
              <a:rPr lang="pt-BR" dirty="0"/>
              <a:t>, Privacidade, Tor Browser, </a:t>
            </a:r>
            <a:r>
              <a:rPr lang="pt-BR" dirty="0" err="1"/>
              <a:t>Peering</a:t>
            </a:r>
            <a:r>
              <a:rPr lang="pt-BR" dirty="0"/>
              <a:t> e TCP/IP caso queiram se aprofundar no assunto.</a:t>
            </a:r>
          </a:p>
        </p:txBody>
      </p:sp>
    </p:spTree>
    <p:extLst>
      <p:ext uri="{BB962C8B-B14F-4D97-AF65-F5344CB8AC3E}">
        <p14:creationId xmlns:p14="http://schemas.microsoft.com/office/powerpoint/2010/main" val="766562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964D-D809-8B0A-5D86-B09C0544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Deixarei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5B65A-D1DE-244F-3E7C-931B7B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descrição, colocarei um link com a descrição dessa aula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Deixarei as minhas Bibliografias igualmente </a:t>
            </a:r>
            <a:r>
              <a:rPr lang="pt-BR"/>
              <a:t>na descrição.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8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8243-567A-C8FF-95A2-5FBCA93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Como Surgiu a Internet?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577EB-334E-4365-F505-899ED4B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/>
              <a:t>A Internet surgiu para suprir essa demanda!</a:t>
            </a:r>
          </a:p>
          <a:p>
            <a:r>
              <a:rPr lang="pt-BR" sz="1700"/>
              <a:t>Caso um prédio militar fosse bombardeado, os dados não seriam perdidos.</a:t>
            </a:r>
          </a:p>
          <a:p>
            <a:r>
              <a:rPr lang="pt-BR" sz="1700"/>
              <a:t>Foi aí que surgiu a Darpa, uma organização responsável pela construção de tecnologias.</a:t>
            </a:r>
          </a:p>
        </p:txBody>
      </p:sp>
      <p:pic>
        <p:nvPicPr>
          <p:cNvPr id="2050" name="Picture 2" descr="Defense Advanced Research Projects Agency - Discovery Analytics Center">
            <a:extLst>
              <a:ext uri="{FF2B5EF4-FFF2-40B4-BE49-F238E27FC236}">
                <a16:creationId xmlns:a16="http://schemas.microsoft.com/office/drawing/2014/main" id="{6FECF271-6749-BCB8-31AF-4F746AB6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4B40899-91E7-E7D2-CD17-C442FE24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E01A83-ECB9-D0EB-F669-E676BD0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3 – </a:t>
            </a:r>
            <a:r>
              <a:rPr lang="en-US" sz="4800" dirty="0" err="1"/>
              <a:t>Estrutura</a:t>
            </a:r>
            <a:r>
              <a:rPr lang="en-US" sz="4800" dirty="0"/>
              <a:t> </a:t>
            </a:r>
            <a:r>
              <a:rPr lang="en-US" sz="4800" dirty="0" err="1"/>
              <a:t>Básica</a:t>
            </a:r>
            <a:r>
              <a:rPr lang="en-US" sz="4800" dirty="0"/>
              <a:t> do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ço Reservado para Conteúdo 4" descr="Diagrama sobre a árvore do HTML.">
            <a:extLst>
              <a:ext uri="{FF2B5EF4-FFF2-40B4-BE49-F238E27FC236}">
                <a16:creationId xmlns:a16="http://schemas.microsoft.com/office/drawing/2014/main" id="{B99D9B56-6E5C-3753-89CB-66E71BA0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30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8B49-733B-BF0B-BC43-2CDC3F4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Head – 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1AFF4-7022-8DAC-6EC8-C2B70C30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é o local que contém as configurações de uma página, tais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Título;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Codificação;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Estilos....</a:t>
            </a:r>
          </a:p>
        </p:txBody>
      </p:sp>
    </p:spTree>
    <p:extLst>
      <p:ext uri="{BB962C8B-B14F-4D97-AF65-F5344CB8AC3E}">
        <p14:creationId xmlns:p14="http://schemas.microsoft.com/office/powerpoint/2010/main" val="309637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5379-B3AA-94FE-630F-D9038CC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Body – Corpo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D119-AEAF-7F37-86F2-1D8E58B2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conteúdo da página propriamente dito. 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Textos;</a:t>
            </a:r>
          </a:p>
          <a:p>
            <a:r>
              <a:rPr lang="pt-BR" dirty="0"/>
              <a:t>Imagens....</a:t>
            </a:r>
          </a:p>
        </p:txBody>
      </p:sp>
    </p:spTree>
    <p:extLst>
      <p:ext uri="{BB962C8B-B14F-4D97-AF65-F5344CB8AC3E}">
        <p14:creationId xmlns:p14="http://schemas.microsoft.com/office/powerpoint/2010/main" val="1641097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0989-08A4-DBB7-D064-0CC6478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Render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A945B-A7B6-53E8-A65D-7B14095D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head</a:t>
            </a:r>
            <a:r>
              <a:rPr lang="pt-BR" dirty="0"/>
              <a:t> mostra ao navegador como a página deve se comportar, portanto, ele vem primeiro. </a:t>
            </a:r>
          </a:p>
          <a:p>
            <a:r>
              <a:rPr lang="pt-BR" dirty="0"/>
              <a:t>Não vou explicar com mais detalhes.</a:t>
            </a:r>
          </a:p>
        </p:txBody>
      </p:sp>
    </p:spTree>
    <p:extLst>
      <p:ext uri="{BB962C8B-B14F-4D97-AF65-F5344CB8AC3E}">
        <p14:creationId xmlns:p14="http://schemas.microsoft.com/office/powerpoint/2010/main" val="347890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D666-42ED-02BE-2951-DAAF599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para a Casa (curiosos).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00DB-3CD4-60E0-D053-C028B4B9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melhor sobre como funciona a Render </a:t>
            </a:r>
            <a:r>
              <a:rPr lang="pt-BR" dirty="0" err="1"/>
              <a:t>Tree</a:t>
            </a:r>
            <a:r>
              <a:rPr lang="pt-BR" dirty="0"/>
              <a:t>, o DOM e o CSSOM. </a:t>
            </a:r>
          </a:p>
        </p:txBody>
      </p:sp>
    </p:spTree>
    <p:extLst>
      <p:ext uri="{BB962C8B-B14F-4D97-AF65-F5344CB8AC3E}">
        <p14:creationId xmlns:p14="http://schemas.microsoft.com/office/powerpoint/2010/main" val="4121440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8392F0A-776A-C295-D1C5-822935EFB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E6D04-0066-E1FD-8D79-56D66485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4 – Tags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AF70-61E9-9E46-A6A1-DBE04945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31802-8213-D376-F805-0B4AC312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são as marcações feitas para exibir elementos na tela, a linguagem HTML é bem pré-definida quando se fala disso, algumas </a:t>
            </a:r>
            <a:r>
              <a:rPr lang="pt-BR" dirty="0" err="1"/>
              <a:t>tags</a:t>
            </a:r>
            <a:r>
              <a:rPr lang="pt-BR" dirty="0"/>
              <a:t> foram feitas para títulos, outras para botões e outras para entrada de dados.</a:t>
            </a:r>
          </a:p>
          <a:p>
            <a:r>
              <a:rPr lang="pt-BR" dirty="0"/>
              <a:t>O caractere &lt; é responsável por abrir uma </a:t>
            </a:r>
            <a:r>
              <a:rPr lang="pt-BR" dirty="0" err="1"/>
              <a:t>tag</a:t>
            </a:r>
            <a:r>
              <a:rPr lang="pt-BR" dirty="0"/>
              <a:t> e o caractere &gt; é responsável por fechar uma </a:t>
            </a:r>
            <a:r>
              <a:rPr lang="pt-BR" dirty="0" err="1"/>
              <a:t>tag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685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EA2E-EB88-BAA6-7439-D175C1D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Autônomas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94D9E6-9276-CE83-F220-5D59E775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17" y="2415396"/>
            <a:ext cx="6409165" cy="3350248"/>
          </a:xfrm>
        </p:spPr>
      </p:pic>
    </p:spTree>
    <p:extLst>
      <p:ext uri="{BB962C8B-B14F-4D97-AF65-F5344CB8AC3E}">
        <p14:creationId xmlns:p14="http://schemas.microsoft.com/office/powerpoint/2010/main" val="1321070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65F31-6210-2273-237D-1C23FC4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surgiram as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DC3B8-918F-283D-C245-D2CCADF6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assistiu ao nosso curso de C#?</a:t>
            </a:r>
          </a:p>
          <a:p>
            <a:r>
              <a:rPr lang="pt-BR" dirty="0"/>
              <a:t>Você então certamente sabe que o C# é parente da linguagem C, aí que vêm a origem do HTML.</a:t>
            </a:r>
          </a:p>
        </p:txBody>
      </p:sp>
    </p:spTree>
    <p:extLst>
      <p:ext uri="{BB962C8B-B14F-4D97-AF65-F5344CB8AC3E}">
        <p14:creationId xmlns:p14="http://schemas.microsoft.com/office/powerpoint/2010/main" val="5511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1A73-A04A-CDDC-FD10-362DB937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Grandes Inovações Aconteceram!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1271-067D-4813-5A2A-90621AC5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computador que estava na Califórnia finalmente conseguia se comunicar com um computador de Massachussets, isso, ainda na década de 60, ou seja, criou-se uma rede que atravessava 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587583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69EC-6170-490E-8484-6936DD3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 HTML – GML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24815-69FB-452C-253E-7AAA5469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mais fácil;</a:t>
            </a:r>
          </a:p>
          <a:p>
            <a:r>
              <a:rPr lang="pt-BR" dirty="0"/>
              <a:t>Dados flexíveis e pouco estruturados;</a:t>
            </a:r>
          </a:p>
        </p:txBody>
      </p:sp>
    </p:spTree>
    <p:extLst>
      <p:ext uri="{BB962C8B-B14F-4D97-AF65-F5344CB8AC3E}">
        <p14:creationId xmlns:p14="http://schemas.microsoft.com/office/powerpoint/2010/main" val="4261098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BB5B-4AB7-9D03-5686-24CA27CB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GML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E5F19A-25B4-1433-75D5-0FF1562E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65" y="2789971"/>
            <a:ext cx="8728670" cy="2339814"/>
          </a:xfrm>
        </p:spPr>
      </p:pic>
    </p:spTree>
    <p:extLst>
      <p:ext uri="{BB962C8B-B14F-4D97-AF65-F5344CB8AC3E}">
        <p14:creationId xmlns:p14="http://schemas.microsoft.com/office/powerpoint/2010/main" val="2483069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2F857-5AB8-615A-1350-5EAF0D7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94448E-BF42-15A8-BEE4-C15BAE1D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2" y="625331"/>
            <a:ext cx="10941336" cy="559449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9A971-B9C4-680B-8808-B36545E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95" y="1393977"/>
            <a:ext cx="9211463" cy="2446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/>
              <a:t>Por que não usar simplesmente GML?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99232-BFF7-8F66-6EFB-07AF7B7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99" y="4959529"/>
            <a:ext cx="9139259" cy="10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Isso seria bem complicado para o navegador....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1451-0198-70EC-23FC-FD618A7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180" y="4923526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34F140-C432-A78F-A450-1EF26C7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476678" y="4269049"/>
            <a:ext cx="9147364" cy="18288"/>
          </a:xfrm>
          <a:custGeom>
            <a:avLst/>
            <a:gdLst>
              <a:gd name="connsiteX0" fmla="*/ 0 w 9147364"/>
              <a:gd name="connsiteY0" fmla="*/ 18288 h 18288"/>
              <a:gd name="connsiteX1" fmla="*/ 9147364 w 9147364"/>
              <a:gd name="connsiteY1" fmla="*/ 18288 h 18288"/>
              <a:gd name="connsiteX2" fmla="*/ 9147364 w 9147364"/>
              <a:gd name="connsiteY2" fmla="*/ 0 h 18288"/>
              <a:gd name="connsiteX3" fmla="*/ 0 w 9147364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364" h="18288">
                <a:moveTo>
                  <a:pt x="0" y="18288"/>
                </a:moveTo>
                <a:lnTo>
                  <a:pt x="9147364" y="18288"/>
                </a:lnTo>
                <a:lnTo>
                  <a:pt x="914736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556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4099-5FA3-B115-000F-E0CA572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E4BF-19AB-ACE5-0790-5FAAC616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 deve ser muito bem estruturado...</a:t>
            </a:r>
          </a:p>
        </p:txBody>
      </p:sp>
    </p:spTree>
    <p:extLst>
      <p:ext uri="{BB962C8B-B14F-4D97-AF65-F5344CB8AC3E}">
        <p14:creationId xmlns:p14="http://schemas.microsoft.com/office/powerpoint/2010/main" val="510683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175A-F4E8-04A9-4C99-09B4F80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78191-4E22-58CC-4502-A49752A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sobre outras linguagens de marcação, tais como </a:t>
            </a:r>
            <a:r>
              <a:rPr lang="pt-BR" dirty="0" err="1"/>
              <a:t>Markdown</a:t>
            </a:r>
            <a:r>
              <a:rPr lang="pt-BR" dirty="0"/>
              <a:t>, XML ou até mesmo linguagens com regras muito claras como o JSON para se aprofundar no tema. </a:t>
            </a:r>
          </a:p>
        </p:txBody>
      </p:sp>
    </p:spTree>
    <p:extLst>
      <p:ext uri="{BB962C8B-B14F-4D97-AF65-F5344CB8AC3E}">
        <p14:creationId xmlns:p14="http://schemas.microsoft.com/office/powerpoint/2010/main" val="96698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E880-CF14-8A11-0DEF-5151B45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5E21-D1A4-D7FF-F49B-46DAE52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não falavam um só idioma, eles falavam linguagens de máquina diferentes.</a:t>
            </a:r>
          </a:p>
          <a:p>
            <a:r>
              <a:rPr lang="pt-BR" dirty="0"/>
              <a:t>Para resolver esse problema, inventaram uma coisa chamada “Protocolo”, que uma explicação bem simples seria: uma espécie de novo idioma.</a:t>
            </a:r>
          </a:p>
        </p:txBody>
      </p:sp>
    </p:spTree>
    <p:extLst>
      <p:ext uri="{BB962C8B-B14F-4D97-AF65-F5344CB8AC3E}">
        <p14:creationId xmlns:p14="http://schemas.microsoft.com/office/powerpoint/2010/main" val="225564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088A-3CB5-C020-6A24-F93D957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456C-763F-63FC-DBAE-64D3DC8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fossem 4 pessoas de 4 países diferentes na rede! Um como se falasse alemão, outro português, outro italiano e outro francês. Qual seria a melhor forma de ajudar essas pessoas a se comunicarem?</a:t>
            </a:r>
          </a:p>
        </p:txBody>
      </p:sp>
    </p:spTree>
    <p:extLst>
      <p:ext uri="{BB962C8B-B14F-4D97-AF65-F5344CB8AC3E}">
        <p14:creationId xmlns:p14="http://schemas.microsoft.com/office/powerpoint/2010/main" val="34587465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2047</Words>
  <Application>Microsoft Office PowerPoint</Application>
  <PresentationFormat>Widescreen</PresentationFormat>
  <Paragraphs>270</Paragraphs>
  <Slides>74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79" baseType="lpstr">
      <vt:lpstr>Arial</vt:lpstr>
      <vt:lpstr>Avenir Next LT Pro</vt:lpstr>
      <vt:lpstr>Calibri</vt:lpstr>
      <vt:lpstr>Neue Haas Grotesk Text Pro</vt:lpstr>
      <vt:lpstr>AccentBoxVTI</vt:lpstr>
      <vt:lpstr>Curso de HTML e CSS</vt:lpstr>
      <vt:lpstr>Aula 1 – História da Internet</vt:lpstr>
      <vt:lpstr>História da Internet</vt:lpstr>
      <vt:lpstr>Computador Antigo</vt:lpstr>
      <vt:lpstr>Gostaram?</vt:lpstr>
      <vt:lpstr>Como Surgiu a Internet?</vt:lpstr>
      <vt:lpstr>Grandes Inovações Aconteceram!</vt:lpstr>
      <vt:lpstr>Problema:</vt:lpstr>
      <vt:lpstr>Protocolos</vt:lpstr>
      <vt:lpstr>Idioma</vt:lpstr>
      <vt:lpstr>Protocolo NCP</vt:lpstr>
      <vt:lpstr>Protocolo TCP/IP</vt:lpstr>
      <vt:lpstr>Ainda tínhamos alguns problemas</vt:lpstr>
      <vt:lpstr>Protocolo HTTP e HTML</vt:lpstr>
      <vt:lpstr>Espero que vocês tenham gostado</vt:lpstr>
      <vt:lpstr>Aula 2 – Como a Internet Funciona</vt:lpstr>
      <vt:lpstr>Introdução</vt:lpstr>
      <vt:lpstr>Como o Computador Funciona?</vt:lpstr>
      <vt:lpstr>Computadores operam na base binária</vt:lpstr>
      <vt:lpstr>Tabela de Conversão:</vt:lpstr>
      <vt:lpstr>Dados de Transmissão</vt:lpstr>
      <vt:lpstr>Comunicação Entre Computadores</vt:lpstr>
      <vt:lpstr>Desenho de uma Rede</vt:lpstr>
      <vt:lpstr>Comunicação entre Computadores</vt:lpstr>
      <vt:lpstr>Recebimento da Mensagem pelo Switch</vt:lpstr>
      <vt:lpstr>Mensagem Encaminhada para o PC 3</vt:lpstr>
      <vt:lpstr>Transferência de Dados via Internet - Roteadores</vt:lpstr>
      <vt:lpstr>Exemplo Visual</vt:lpstr>
      <vt:lpstr>Por que Roteadores são Necessários?</vt:lpstr>
      <vt:lpstr>Resumo</vt:lpstr>
      <vt:lpstr>Logo, o que é a Internet?</vt:lpstr>
      <vt:lpstr>Lição de Casa – Conexões Internacionais</vt:lpstr>
      <vt:lpstr>Como Derrubar a Internet?</vt:lpstr>
      <vt:lpstr>Como Acessamos um Site?</vt:lpstr>
      <vt:lpstr>Servidor DNS</vt:lpstr>
      <vt:lpstr>Como Chegamos ao Site que Queremos Acessar?</vt:lpstr>
      <vt:lpstr>Exemplo Visual</vt:lpstr>
      <vt:lpstr>Os roteadores Funcionam como Cada um De Nós</vt:lpstr>
      <vt:lpstr>Transferência de Dados para os Estados Unidos</vt:lpstr>
      <vt:lpstr>Observação</vt:lpstr>
      <vt:lpstr>Tabela de Roteamento 1: Saindo de São Paulo</vt:lpstr>
      <vt:lpstr>O trecho mais próximo é o do Rio de Janeiro</vt:lpstr>
      <vt:lpstr>2º - Transferência Internacional</vt:lpstr>
      <vt:lpstr>Suponhamos o Seguinte:</vt:lpstr>
      <vt:lpstr>3º Exemplo – Transferência de Dados nos EUA</vt:lpstr>
      <vt:lpstr>Transferência</vt:lpstr>
      <vt:lpstr>Transferência de Dados via Internet</vt:lpstr>
      <vt:lpstr>Streaming</vt:lpstr>
      <vt:lpstr>Privacidade na Internet</vt:lpstr>
      <vt:lpstr>Respondendo às Tiazonas de Facebook</vt:lpstr>
      <vt:lpstr>Se você não tem nada a Esconder...</vt:lpstr>
      <vt:lpstr>Como nos Comunicamos com Outras Partes do Mundo?</vt:lpstr>
      <vt:lpstr>Comunicação para os EUA</vt:lpstr>
      <vt:lpstr>Para que Isso Serve?</vt:lpstr>
      <vt:lpstr>Peering</vt:lpstr>
      <vt:lpstr>Peering</vt:lpstr>
      <vt:lpstr>Futuro da Internet</vt:lpstr>
      <vt:lpstr>Conclusão</vt:lpstr>
      <vt:lpstr>Deixarei Links</vt:lpstr>
      <vt:lpstr>Aula 3 – Estrutura Básica do HTML</vt:lpstr>
      <vt:lpstr>Apresentação do PowerPoint</vt:lpstr>
      <vt:lpstr>Head – Cabeçalho</vt:lpstr>
      <vt:lpstr>Body – Corpo</vt:lpstr>
      <vt:lpstr>Construção da Render Tree</vt:lpstr>
      <vt:lpstr>Lição para a Casa (curiosos).</vt:lpstr>
      <vt:lpstr>Aula 4 – Tags no HTML</vt:lpstr>
      <vt:lpstr>O que são tags?</vt:lpstr>
      <vt:lpstr>Tags Autônomas</vt:lpstr>
      <vt:lpstr>Como surgiram as tags?</vt:lpstr>
      <vt:lpstr>Origem do HTML – GML</vt:lpstr>
      <vt:lpstr>Pseudocódigo GML</vt:lpstr>
      <vt:lpstr>Por que não usar simplesmente GML?</vt:lpstr>
      <vt:lpstr>As Tags HTML</vt:lpstr>
      <vt:lpstr>Lição de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</dc:title>
  <dc:creator>Gustavo Oliveira</dc:creator>
  <cp:lastModifiedBy>Gustavo Oliveira</cp:lastModifiedBy>
  <cp:revision>4</cp:revision>
  <dcterms:created xsi:type="dcterms:W3CDTF">2024-04-07T13:26:28Z</dcterms:created>
  <dcterms:modified xsi:type="dcterms:W3CDTF">2025-03-07T01:06:24Z</dcterms:modified>
</cp:coreProperties>
</file>