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0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7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47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91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74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1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59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0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5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1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2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4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it.wikipedia.org/wiki/3_%28numero%2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4889" y="971152"/>
            <a:ext cx="8825658" cy="874126"/>
          </a:xfrm>
        </p:spPr>
        <p:txBody>
          <a:bodyPr/>
          <a:lstStyle/>
          <a:p>
            <a:pPr algn="ctr"/>
            <a:r>
              <a:rPr lang="pt-BR" dirty="0" smtClean="0">
                <a:latin typeface="Century Gothic (Corpo)"/>
                <a:cs typeface="Arial" panose="020B0604020202020204" pitchFamily="34" charset="0"/>
              </a:rPr>
              <a:t>Internet </a:t>
            </a:r>
            <a:r>
              <a:rPr lang="pt-BR" dirty="0" err="1" smtClean="0">
                <a:latin typeface="Century Gothic (Corpo)"/>
                <a:cs typeface="Arial" panose="020B0604020202020204" pitchFamily="34" charset="0"/>
              </a:rPr>
              <a:t>of</a:t>
            </a:r>
            <a:r>
              <a:rPr lang="pt-BR" dirty="0" smtClean="0">
                <a:latin typeface="Century Gothic (Corpo)"/>
                <a:cs typeface="Arial" panose="020B0604020202020204" pitchFamily="34" charset="0"/>
              </a:rPr>
              <a:t> </a:t>
            </a:r>
            <a:r>
              <a:rPr lang="pt-BR" dirty="0" err="1" smtClean="0">
                <a:latin typeface="Century Gothic (Corpo)"/>
                <a:cs typeface="Arial" panose="020B0604020202020204" pitchFamily="34" charset="0"/>
              </a:rPr>
              <a:t>things</a:t>
            </a:r>
            <a:endParaRPr lang="pt-BR" dirty="0">
              <a:latin typeface="Century Gothic (Corpo)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42" y="2608066"/>
            <a:ext cx="4581153" cy="302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Explicação:</a:t>
            </a:r>
          </a:p>
          <a:p>
            <a:r>
              <a:rPr lang="pt-BR" dirty="0" smtClean="0"/>
              <a:t>Na topologia apresentada temos um sistema de </a:t>
            </a:r>
            <a:r>
              <a:rPr lang="pt-BR" dirty="0" err="1" smtClean="0"/>
              <a:t>Iot</a:t>
            </a:r>
            <a:r>
              <a:rPr lang="pt-BR" dirty="0" smtClean="0"/>
              <a:t> ( Internet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things</a:t>
            </a:r>
            <a:r>
              <a:rPr lang="pt-BR" dirty="0" smtClean="0"/>
              <a:t> ), que nos permite controlar objetos de uma casa, como as portas, janelas, luzes, ventiladores etc.</a:t>
            </a:r>
          </a:p>
          <a:p>
            <a:r>
              <a:rPr lang="pt-BR" dirty="0" smtClean="0"/>
              <a:t>Facilitando o gerenciamento da casa por um celular ou por um computador de qualquer lugar </a:t>
            </a:r>
            <a:r>
              <a:rPr lang="pt-BR" smtClean="0"/>
              <a:t>do mundo </a:t>
            </a:r>
            <a:endParaRPr lang="pt-BR" dirty="0" smtClean="0"/>
          </a:p>
          <a:p>
            <a:r>
              <a:rPr lang="pt-BR" dirty="0" smtClean="0"/>
              <a:t>Integrando o os objetos internos da casa por uma MTU diferente dos externos.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153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Iot</a:t>
            </a:r>
            <a:r>
              <a:rPr lang="pt-BR" dirty="0" smtClean="0"/>
              <a:t>( Internet </a:t>
            </a:r>
            <a:r>
              <a:rPr lang="pt-BR" dirty="0" err="1"/>
              <a:t>o</a:t>
            </a:r>
            <a:r>
              <a:rPr lang="pt-BR" dirty="0" err="1" smtClean="0"/>
              <a:t>f</a:t>
            </a:r>
            <a:r>
              <a:rPr lang="pt-BR" dirty="0" smtClean="0"/>
              <a:t> </a:t>
            </a:r>
            <a:r>
              <a:rPr lang="pt-BR" dirty="0" err="1" smtClean="0"/>
              <a:t>Things</a:t>
            </a:r>
            <a:r>
              <a:rPr lang="pt-BR" dirty="0" smtClean="0"/>
              <a:t>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Internet das coisas ( Internet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things</a:t>
            </a:r>
            <a:r>
              <a:rPr lang="pt-BR" dirty="0" smtClean="0"/>
              <a:t> / </a:t>
            </a:r>
            <a:r>
              <a:rPr lang="pt-BR" dirty="0" err="1" smtClean="0"/>
              <a:t>Iot</a:t>
            </a:r>
            <a:r>
              <a:rPr lang="pt-BR" dirty="0" smtClean="0"/>
              <a:t> ) é conectar objetos do cotidiano a internet através de sensores, que enviam dados e recebem dados para então serem tratados e ser dada uma utilidade para esses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46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é o conjunto de redes de computadores que, espalhados </a:t>
            </a:r>
            <a:r>
              <a:rPr lang="pt-BR" dirty="0" smtClean="0"/>
              <a:t>pelo  </a:t>
            </a:r>
            <a:r>
              <a:rPr lang="pt-BR" dirty="0"/>
              <a:t>planeta, </a:t>
            </a:r>
            <a:r>
              <a:rPr lang="pt-BR" dirty="0" smtClean="0"/>
              <a:t>que conseguem</a:t>
            </a:r>
            <a:r>
              <a:rPr lang="pt-BR" dirty="0"/>
              <a:t> trocar dados e mensagens utilizando um protocolo comum</a:t>
            </a:r>
            <a:r>
              <a:rPr lang="pt-BR" dirty="0" smtClean="0"/>
              <a:t>.</a:t>
            </a:r>
          </a:p>
          <a:p>
            <a:r>
              <a:rPr lang="pt-BR" dirty="0"/>
              <a:t>Este protocolo compartilhado pela </a:t>
            </a:r>
            <a:r>
              <a:rPr lang="pt-BR" b="1" dirty="0"/>
              <a:t>internet</a:t>
            </a:r>
            <a:r>
              <a:rPr lang="pt-BR" dirty="0"/>
              <a:t> é capaz de unir vários usuários particulares, entidades de pesquisa, órgãos culturais, institutos militares, bibliotecas e empresas de todos os tipos em um mesmo </a:t>
            </a:r>
            <a:r>
              <a:rPr lang="pt-BR" dirty="0" smtClean="0"/>
              <a:t>acesso.</a:t>
            </a:r>
          </a:p>
          <a:p>
            <a:r>
              <a:rPr lang="pt-BR" dirty="0"/>
              <a:t>A internet traz uma extensa gama de recursos de informação e serviços, como os documentos inter-relacionados de hipertextos da </a:t>
            </a:r>
            <a:r>
              <a:rPr lang="pt-BR" i="1" dirty="0"/>
              <a:t>World </a:t>
            </a:r>
            <a:r>
              <a:rPr lang="pt-BR" i="1" dirty="0" err="1"/>
              <a:t>Wide</a:t>
            </a:r>
            <a:r>
              <a:rPr lang="pt-BR" i="1" dirty="0"/>
              <a:t> </a:t>
            </a:r>
            <a:r>
              <a:rPr lang="pt-BR" i="1" dirty="0" smtClean="0"/>
              <a:t>Web</a:t>
            </a:r>
            <a:r>
              <a:rPr lang="pt-BR" dirty="0" smtClean="0"/>
              <a:t>, </a:t>
            </a:r>
            <a:r>
              <a:rPr lang="pt-BR" dirty="0"/>
              <a:t>redes </a:t>
            </a:r>
            <a:r>
              <a:rPr lang="pt-BR" dirty="0" smtClean="0"/>
              <a:t>ponto-a-ponto, </a:t>
            </a:r>
            <a:r>
              <a:rPr lang="pt-BR" dirty="0"/>
              <a:t>e infraestrutura de apoio a correios </a:t>
            </a:r>
            <a:r>
              <a:rPr lang="pt-BR" dirty="0" smtClean="0"/>
              <a:t>eletrônicos.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9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também possui um alcance e uma abrangência ímpar, podendo auxiliar inclusive mídias eletrônicas e impressas, uma vez que uma informação pode ser acessada de qualquer lugar do mundo e a qualquer hora, por uma única pessoa</a:t>
            </a:r>
            <a:r>
              <a:rPr lang="pt-BR" dirty="0" smtClean="0"/>
              <a:t>.</a:t>
            </a:r>
          </a:p>
          <a:p>
            <a:r>
              <a:rPr lang="pt-BR" dirty="0"/>
              <a:t>Atualmente é possível encontrar computadores ligados à Internet em quase todos os lugares </a:t>
            </a:r>
            <a:r>
              <a:rPr lang="pt-BR" dirty="0" smtClean="0"/>
              <a:t>do </a:t>
            </a:r>
            <a:r>
              <a:rPr lang="pt-BR" dirty="0"/>
              <a:t>cotidiano. As pessoas que já utilizam esse meio de comunicação experimentam cada vez mais alterações em seu modo de vida por meio da internet.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2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Coisas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>
                <a:latin typeface="Century Gothic (Corpo)"/>
              </a:rPr>
              <a:t>Sensores:</a:t>
            </a:r>
          </a:p>
          <a:p>
            <a:pPr lvl="1"/>
            <a:r>
              <a:rPr lang="pt-BR" dirty="0"/>
              <a:t>Os </a:t>
            </a:r>
            <a:r>
              <a:rPr lang="pt-BR" dirty="0"/>
              <a:t>sensores da </a:t>
            </a:r>
            <a:r>
              <a:rPr lang="pt-BR" dirty="0"/>
              <a:t>"Internet das </a:t>
            </a:r>
            <a:r>
              <a:rPr lang="pt-BR" dirty="0"/>
              <a:t>Coisas“ são </a:t>
            </a:r>
            <a:r>
              <a:rPr lang="pt-BR" dirty="0"/>
              <a:t>as peças de hardware que fazem o trabalho crítico dos processos de monitoramento, medições e coleta de dados. Eles são, muitas vezes, uma das primeiras coisas que as pessoas pensam ao imaginar </a:t>
            </a:r>
            <a:r>
              <a:rPr lang="pt-BR" dirty="0" err="1"/>
              <a:t>IoT</a:t>
            </a:r>
            <a:r>
              <a:rPr lang="pt-BR" dirty="0"/>
              <a:t>.</a:t>
            </a:r>
          </a:p>
          <a:p>
            <a:r>
              <a:rPr lang="pt-BR" b="1" dirty="0" smtClean="0">
                <a:latin typeface="Century Gothic (Corpo)"/>
              </a:rPr>
              <a:t>Tipos:</a:t>
            </a:r>
          </a:p>
          <a:p>
            <a:pPr lvl="1"/>
            <a:r>
              <a:rPr lang="pt-BR" dirty="0"/>
              <a:t>Sensores de proximidade Esses sensores detectam movimento e são frequentemente usados em uma configuração de varejo. Um revendedor pode usar a proximidade de um cliente com um produto para enviar ofertas e cupons diretamente para o smartphone. Sensores de proximidade também podem ser usados para monitorar a disponibilidade de espaços de estacionamento em grandes espaços como aeroportos, shoppings e estádios.</a:t>
            </a:r>
            <a:r>
              <a:rPr lang="pt-BR" dirty="0"/>
              <a:t/>
            </a:r>
            <a:br>
              <a:rPr lang="pt-BR" dirty="0"/>
            </a:br>
            <a:endParaRPr lang="pt-BR" dirty="0" smtClean="0">
              <a:latin typeface="Century Gothic (Corpo)"/>
            </a:endParaRPr>
          </a:p>
        </p:txBody>
      </p:sp>
    </p:spTree>
    <p:extLst>
      <p:ext uri="{BB962C8B-B14F-4D97-AF65-F5344CB8AC3E}">
        <p14:creationId xmlns:p14="http://schemas.microsoft.com/office/powerpoint/2010/main" val="1452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Tipos:</a:t>
            </a:r>
          </a:p>
          <a:p>
            <a:pPr lvl="1"/>
            <a:r>
              <a:rPr lang="pt-BR" dirty="0"/>
              <a:t>Acelerômetro e giroscópio O acelerômetro é um instrumento utilizado para detectar vibrações, inclinação e aceleração linear. É usado para a execução do </a:t>
            </a:r>
            <a:r>
              <a:rPr lang="pt-BR" dirty="0" err="1"/>
              <a:t>podômetro</a:t>
            </a:r>
            <a:r>
              <a:rPr lang="pt-BR" dirty="0"/>
              <a:t>, do nivelamento, do alerta da vibração, do antirroubo, entre outros. O giroscópio é usado para medir a velocidade angular e é usado principalmente nos mouses 3D, em jogos e no treinamento de atletas profissionais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Sensores de temperatura Esses dispositivos podem ser usados em quase todos os ambientes </a:t>
            </a:r>
            <a:r>
              <a:rPr lang="pt-BR" dirty="0" err="1"/>
              <a:t>IoT</a:t>
            </a:r>
            <a:r>
              <a:rPr lang="pt-BR" dirty="0"/>
              <a:t>, desde o chão de fábrica até os campos agrícolas. Nas fábricas, esses sensores podem medir continuamente a temperatura de uma máquina para garantir que ela permaneça dentro de um limite seguro. Na fazenda, eles podem ser usados para rastrear a temperatura do solo, água e plantas para maximizar a produção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59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MCU ( </a:t>
            </a:r>
            <a:r>
              <a:rPr lang="pt-BR" dirty="0" err="1" smtClean="0"/>
              <a:t>Microcintrolador</a:t>
            </a:r>
            <a:r>
              <a:rPr lang="pt-BR" dirty="0" smtClean="0"/>
              <a:t>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>
              <a:latin typeface="Century Gothic (Corpo)"/>
            </a:endParaRPr>
          </a:p>
          <a:p>
            <a:endParaRPr lang="pt-BR" dirty="0">
              <a:latin typeface="Century Gothic (Corpo)"/>
            </a:endParaRPr>
          </a:p>
          <a:p>
            <a:r>
              <a:rPr lang="pt-BR" dirty="0" smtClean="0">
                <a:latin typeface="Century Gothic (Corpo)"/>
              </a:rPr>
              <a:t>Um </a:t>
            </a:r>
            <a:r>
              <a:rPr lang="pt-BR" dirty="0" err="1">
                <a:latin typeface="Century Gothic (Corpo)"/>
              </a:rPr>
              <a:t>microcontrolador</a:t>
            </a:r>
            <a:r>
              <a:rPr lang="pt-BR" dirty="0">
                <a:latin typeface="Century Gothic (Corpo)"/>
              </a:rPr>
              <a:t> é um dispositivo que mistura hardware com </a:t>
            </a:r>
            <a:r>
              <a:rPr lang="pt-BR" dirty="0" smtClean="0">
                <a:latin typeface="Century Gothic (Corpo)"/>
              </a:rPr>
              <a:t>software</a:t>
            </a:r>
            <a:r>
              <a:rPr lang="pt-BR" dirty="0">
                <a:latin typeface="Century Gothic (Corpo)"/>
              </a:rPr>
              <a:t/>
            </a:r>
            <a:br>
              <a:rPr lang="pt-BR" dirty="0">
                <a:latin typeface="Century Gothic (Corpo)"/>
              </a:rPr>
            </a:br>
            <a:r>
              <a:rPr lang="pt-BR" dirty="0" smtClean="0">
                <a:latin typeface="Century Gothic (Corpo)"/>
              </a:rPr>
              <a:t>que através </a:t>
            </a:r>
            <a:r>
              <a:rPr lang="pt-BR" dirty="0">
                <a:latin typeface="Century Gothic (Corpo)"/>
              </a:rPr>
              <a:t>de </a:t>
            </a:r>
            <a:r>
              <a:rPr lang="pt-BR" dirty="0" smtClean="0">
                <a:latin typeface="Century Gothic (Corpo)"/>
              </a:rPr>
              <a:t>programação, consegue </a:t>
            </a:r>
            <a:r>
              <a:rPr lang="pt-BR" dirty="0">
                <a:latin typeface="Century Gothic (Corpo)"/>
              </a:rPr>
              <a:t>controlar um hardware para fazer funções específicas de uma maneira </a:t>
            </a:r>
            <a:r>
              <a:rPr lang="pt-BR" dirty="0" err="1" smtClean="0">
                <a:latin typeface="Century Gothic (Corpo)"/>
              </a:rPr>
              <a:t>simles</a:t>
            </a:r>
            <a:r>
              <a:rPr lang="pt-BR" dirty="0">
                <a:latin typeface="Century Gothic (Corpo)"/>
              </a:rPr>
              <a:t>, </a:t>
            </a:r>
            <a:r>
              <a:rPr lang="pt-BR" dirty="0" smtClean="0">
                <a:latin typeface="Century Gothic (Corpo)"/>
              </a:rPr>
              <a:t>fácil e flexível. É </a:t>
            </a:r>
            <a:r>
              <a:rPr lang="pt-BR" dirty="0">
                <a:latin typeface="Century Gothic (Corpo)"/>
              </a:rPr>
              <a:t>um tipo especial de circuito integrado, pois vem com a possibilidade de ser programado para desempenhar tarefas </a:t>
            </a:r>
            <a:r>
              <a:rPr lang="pt-BR" dirty="0" smtClean="0">
                <a:latin typeface="Century Gothic (Corpo)"/>
              </a:rPr>
              <a:t>específicas.</a:t>
            </a:r>
            <a:r>
              <a:rPr lang="pt-BR" dirty="0">
                <a:latin typeface="Century Gothic (Corpo)"/>
              </a:rPr>
              <a:t/>
            </a:r>
            <a:br>
              <a:rPr lang="pt-BR" dirty="0">
                <a:latin typeface="Century Gothic (Corpo)"/>
              </a:rPr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76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SBC( Single-</a:t>
            </a:r>
            <a:r>
              <a:rPr lang="pt-BR" dirty="0" err="1" smtClean="0"/>
              <a:t>Board</a:t>
            </a:r>
            <a:r>
              <a:rPr lang="pt-BR" dirty="0" smtClean="0"/>
              <a:t> Computer / </a:t>
            </a:r>
            <a:r>
              <a:rPr lang="pt-BR" dirty="0" err="1" smtClean="0"/>
              <a:t>Broker</a:t>
            </a:r>
            <a:r>
              <a:rPr lang="pt-BR" dirty="0" smtClean="0"/>
              <a:t>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 smtClean="0"/>
              <a:t>SBC</a:t>
            </a:r>
            <a:r>
              <a:rPr lang="pt-BR" dirty="0"/>
              <a:t> é um computador onde todos os componentes electrónicos necessários para o seu funcionamento estão situados numa única placa de circuito impresso. </a:t>
            </a:r>
            <a:endParaRPr lang="pt-BR" dirty="0" smtClean="0"/>
          </a:p>
          <a:p>
            <a:r>
              <a:rPr lang="pt-BR" b="1" dirty="0" smtClean="0"/>
              <a:t>Tipos:</a:t>
            </a:r>
          </a:p>
          <a:p>
            <a:pPr lvl="1"/>
            <a:r>
              <a:rPr lang="pt-BR" b="1" dirty="0" smtClean="0"/>
              <a:t>A20-OLinuXino-Micro - </a:t>
            </a:r>
            <a:r>
              <a:rPr lang="pt-BR" dirty="0" smtClean="0"/>
              <a:t>é </a:t>
            </a:r>
            <a:r>
              <a:rPr lang="pt-BR" dirty="0"/>
              <a:t>um modelo impulsionado por um processador A20 </a:t>
            </a:r>
            <a:r>
              <a:rPr lang="pt-BR" i="1" dirty="0"/>
              <a:t>dual-core</a:t>
            </a:r>
            <a:r>
              <a:rPr lang="pt-BR" dirty="0"/>
              <a:t>, de 1GHz, acoplado a um pente de memória de 1Gb DDR3 e uma GPU Mali-400.Tal como se poderia imaginar, a placa vem </a:t>
            </a:r>
            <a:r>
              <a:rPr lang="pt-BR" dirty="0" err="1"/>
              <a:t>pre-carregada</a:t>
            </a:r>
            <a:r>
              <a:rPr lang="pt-BR" dirty="0"/>
              <a:t> com o sistema operacional </a:t>
            </a:r>
            <a:r>
              <a:rPr lang="pt-BR" dirty="0" err="1"/>
              <a:t>Android</a:t>
            </a:r>
            <a:r>
              <a:rPr lang="pt-BR" dirty="0"/>
              <a:t> e suporta um drive flash adicional de 4Gb.A placa tem saída de vídeo em </a:t>
            </a:r>
            <a:r>
              <a:rPr lang="pt-BR" i="1" dirty="0" err="1"/>
              <a:t>fullHD</a:t>
            </a:r>
            <a:r>
              <a:rPr lang="pt-BR" dirty="0"/>
              <a:t>.</a:t>
            </a:r>
            <a:endParaRPr lang="pt-BR" b="1" dirty="0" smtClean="0"/>
          </a:p>
          <a:p>
            <a:pPr lvl="1"/>
            <a:r>
              <a:rPr lang="pt-BR" b="1" dirty="0" err="1"/>
              <a:t>Arduíno</a:t>
            </a:r>
            <a:r>
              <a:rPr lang="pt-BR" b="1" dirty="0"/>
              <a:t> </a:t>
            </a:r>
            <a:r>
              <a:rPr lang="pt-BR" b="1" dirty="0" smtClean="0"/>
              <a:t>TER - </a:t>
            </a:r>
            <a:r>
              <a:rPr lang="pt-BR" dirty="0"/>
              <a:t>pra quem saiu de um ano eleitoral, a sigla TRE ainda tem um significado forte… — mas, aqui, ela quer dizer provavelmente apenas </a:t>
            </a:r>
            <a:r>
              <a:rPr lang="pt-BR" dirty="0">
                <a:hlinkClick r:id="rId2" tooltip="Wikipedia - Trẽs em italiano"/>
              </a:rPr>
              <a:t>três em italiano</a:t>
            </a:r>
            <a:r>
              <a:rPr lang="pt-BR" dirty="0"/>
              <a:t>, em alusão à sua </a:t>
            </a:r>
            <a:r>
              <a:rPr lang="pt-BR" dirty="0" err="1"/>
              <a:t>versão.Uma</a:t>
            </a:r>
            <a:r>
              <a:rPr lang="pt-BR" dirty="0"/>
              <a:t> das plataformas mais populares, oferece nesta versão suporte completo ao </a:t>
            </a:r>
            <a:r>
              <a:rPr lang="pt-BR" dirty="0" err="1"/>
              <a:t>Linux.Vem</a:t>
            </a:r>
            <a:r>
              <a:rPr lang="pt-BR" dirty="0"/>
              <a:t> com um </a:t>
            </a:r>
            <a:r>
              <a:rPr lang="pt-BR" dirty="0" err="1"/>
              <a:t>microcontrolador</a:t>
            </a:r>
            <a:r>
              <a:rPr lang="pt-BR" dirty="0"/>
              <a:t> </a:t>
            </a:r>
            <a:r>
              <a:rPr lang="pt-BR" dirty="0" err="1"/>
              <a:t>ATmega</a:t>
            </a:r>
            <a:r>
              <a:rPr lang="pt-BR" dirty="0"/>
              <a:t>, da </a:t>
            </a:r>
            <a:r>
              <a:rPr lang="pt-BR" dirty="0" err="1"/>
              <a:t>Atmel</a:t>
            </a:r>
            <a:r>
              <a:rPr lang="pt-BR" dirty="0"/>
              <a:t> e com um processador de 1 GHz Ti </a:t>
            </a:r>
            <a:r>
              <a:rPr lang="pt-BR" dirty="0" err="1"/>
              <a:t>Sitara</a:t>
            </a:r>
            <a:r>
              <a:rPr lang="pt-BR" dirty="0"/>
              <a:t> AM335x, mais 512 Mb de memória RAM.</a:t>
            </a:r>
            <a:endParaRPr lang="pt-BR" b="1" dirty="0" smtClean="0"/>
          </a:p>
          <a:p>
            <a:pPr lvl="1"/>
            <a:r>
              <a:rPr lang="pt-BR" b="1" dirty="0"/>
              <a:t>Banana </a:t>
            </a:r>
            <a:r>
              <a:rPr lang="pt-BR" b="1" dirty="0" err="1"/>
              <a:t>Pi</a:t>
            </a:r>
            <a:r>
              <a:rPr lang="pt-BR" dirty="0"/>
              <a:t> </a:t>
            </a:r>
            <a:r>
              <a:rPr lang="pt-BR" dirty="0" smtClean="0"/>
              <a:t>- </a:t>
            </a:r>
            <a:r>
              <a:rPr lang="pt-BR" dirty="0"/>
              <a:t>é um clone do </a:t>
            </a:r>
            <a:r>
              <a:rPr lang="pt-BR" dirty="0" err="1"/>
              <a:t>Raspberry</a:t>
            </a:r>
            <a:r>
              <a:rPr lang="pt-BR" dirty="0"/>
              <a:t> </a:t>
            </a:r>
            <a:r>
              <a:rPr lang="pt-BR" dirty="0" err="1"/>
              <a:t>Pi</a:t>
            </a:r>
            <a:r>
              <a:rPr lang="pt-BR" dirty="0"/>
              <a:t> modelo </a:t>
            </a:r>
            <a:r>
              <a:rPr lang="pt-BR" dirty="0" err="1"/>
              <a:t>B.Suas</a:t>
            </a:r>
            <a:r>
              <a:rPr lang="pt-BR" dirty="0"/>
              <a:t> portas mantém as mesmas posições e vem com um processador A10, de 1 GHz e 1 Gb de memória RAM DDR3, com uma GPU Mali-400. Tem suporte a SATA e uma porta </a:t>
            </a:r>
            <a:r>
              <a:rPr lang="pt-BR" dirty="0" err="1"/>
              <a:t>micro-USB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796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SBC( Single-</a:t>
            </a:r>
            <a:r>
              <a:rPr lang="pt-BR" dirty="0" err="1" smtClean="0"/>
              <a:t>Board</a:t>
            </a:r>
            <a:r>
              <a:rPr lang="pt-BR" dirty="0" smtClean="0"/>
              <a:t> Computer / </a:t>
            </a:r>
            <a:r>
              <a:rPr lang="pt-BR" dirty="0" err="1" smtClean="0"/>
              <a:t>Broker</a:t>
            </a:r>
            <a:r>
              <a:rPr lang="pt-BR" dirty="0" smtClean="0"/>
              <a:t> 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Tipos:</a:t>
            </a:r>
          </a:p>
          <a:p>
            <a:pPr lvl="1"/>
            <a:r>
              <a:rPr lang="pt-BR" b="1" dirty="0" err="1" smtClean="0"/>
              <a:t>Raspberry</a:t>
            </a:r>
            <a:r>
              <a:rPr lang="pt-BR" b="1" dirty="0" smtClean="0"/>
              <a:t> </a:t>
            </a:r>
            <a:r>
              <a:rPr lang="pt-BR" b="1" dirty="0" err="1"/>
              <a:t>Pi</a:t>
            </a:r>
            <a:r>
              <a:rPr lang="pt-BR" b="1" dirty="0"/>
              <a:t> A</a:t>
            </a:r>
            <a:r>
              <a:rPr lang="pt-BR" b="1" dirty="0" smtClean="0"/>
              <a:t>+ - </a:t>
            </a:r>
            <a:r>
              <a:rPr lang="pt-BR" dirty="0"/>
              <a:t>upgrade de uma das estrelas do segmento, pesa apenas 23 </a:t>
            </a:r>
            <a:r>
              <a:rPr lang="pt-BR" dirty="0" err="1"/>
              <a:t>gramas.Vem</a:t>
            </a:r>
            <a:r>
              <a:rPr lang="pt-BR" dirty="0"/>
              <a:t> equipado com um processador </a:t>
            </a:r>
            <a:r>
              <a:rPr lang="pt-BR" dirty="0" err="1"/>
              <a:t>Broadcom</a:t>
            </a:r>
            <a:r>
              <a:rPr lang="pt-BR" dirty="0"/>
              <a:t> BCM2835, de 700 MHz e 256MB de memória SDRAM. O </a:t>
            </a:r>
            <a:r>
              <a:rPr lang="pt-BR" dirty="0" err="1"/>
              <a:t>co-processador</a:t>
            </a:r>
            <a:r>
              <a:rPr lang="pt-BR" dirty="0"/>
              <a:t> gráfico é uma </a:t>
            </a:r>
            <a:r>
              <a:rPr lang="pt-BR" dirty="0" err="1"/>
              <a:t>Broadcom</a:t>
            </a:r>
            <a:r>
              <a:rPr lang="pt-BR" dirty="0"/>
              <a:t> </a:t>
            </a:r>
            <a:r>
              <a:rPr lang="pt-BR" dirty="0" err="1"/>
              <a:t>Videocore</a:t>
            </a:r>
            <a:r>
              <a:rPr lang="pt-BR" dirty="0"/>
              <a:t> IV.A placa oferece conector de 40 pinos e um circuito de áudio — e não vem com uma porta Ethernet.</a:t>
            </a:r>
            <a:endParaRPr lang="pt-BR" b="1" dirty="0" smtClean="0"/>
          </a:p>
          <a:p>
            <a:pPr lvl="1"/>
            <a:r>
              <a:rPr lang="pt-BR" b="1" dirty="0" err="1"/>
              <a:t>Warpboard</a:t>
            </a:r>
            <a:r>
              <a:rPr lang="pt-BR" dirty="0"/>
              <a:t> </a:t>
            </a:r>
            <a:r>
              <a:rPr lang="pt-BR" dirty="0" smtClean="0"/>
              <a:t>- </a:t>
            </a:r>
            <a:r>
              <a:rPr lang="pt-BR" dirty="0"/>
              <a:t>Este SBC é fabricado pela </a:t>
            </a:r>
            <a:r>
              <a:rPr lang="pt-BR" dirty="0" err="1"/>
              <a:t>Freescale</a:t>
            </a:r>
            <a:r>
              <a:rPr lang="pt-BR" dirty="0"/>
              <a:t> e foi lançado há um ano. A placa roda </a:t>
            </a:r>
            <a:r>
              <a:rPr lang="pt-BR" dirty="0" err="1"/>
              <a:t>Android</a:t>
            </a:r>
            <a:r>
              <a:rPr lang="pt-BR" dirty="0"/>
              <a:t> ou </a:t>
            </a:r>
            <a:r>
              <a:rPr lang="pt-BR" dirty="0" err="1"/>
              <a:t>Linux.O</a:t>
            </a:r>
            <a:r>
              <a:rPr lang="pt-BR" dirty="0"/>
              <a:t> processador, de 1 GHz, é um </a:t>
            </a:r>
            <a:r>
              <a:rPr lang="pt-BR" dirty="0" err="1"/>
              <a:t>Freescale</a:t>
            </a:r>
            <a:r>
              <a:rPr lang="pt-BR" dirty="0"/>
              <a:t> i.MX6 </a:t>
            </a:r>
            <a:r>
              <a:rPr lang="pt-BR" dirty="0" err="1"/>
              <a:t>SoloLite.A</a:t>
            </a:r>
            <a:r>
              <a:rPr lang="pt-BR" dirty="0"/>
              <a:t> placa não vem com memória interna, mas oferece um cartão KL16 e dois módulos sensores </a:t>
            </a:r>
            <a:r>
              <a:rPr lang="pt-BR" dirty="0" err="1"/>
              <a:t>Freescale</a:t>
            </a:r>
            <a:r>
              <a:rPr lang="pt-BR" dirty="0"/>
              <a:t> </a:t>
            </a:r>
            <a:r>
              <a:rPr lang="pt-BR" dirty="0" err="1"/>
              <a:t>Xtrinsic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41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56" y="2603500"/>
            <a:ext cx="4541401" cy="3416300"/>
          </a:xfrm>
        </p:spPr>
      </p:pic>
    </p:spTree>
    <p:extLst>
      <p:ext uri="{BB962C8B-B14F-4D97-AF65-F5344CB8AC3E}">
        <p14:creationId xmlns:p14="http://schemas.microsoft.com/office/powerpoint/2010/main" val="14344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</TotalTime>
  <Words>567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Century Gothic (Corpo)</vt:lpstr>
      <vt:lpstr>Wingdings 3</vt:lpstr>
      <vt:lpstr>Íon - Sala da Diretoria</vt:lpstr>
      <vt:lpstr>Internet of things</vt:lpstr>
      <vt:lpstr>Internet</vt:lpstr>
      <vt:lpstr>Internet</vt:lpstr>
      <vt:lpstr>Coisas</vt:lpstr>
      <vt:lpstr>Sensores</vt:lpstr>
      <vt:lpstr>MCU ( Microcintrolador )</vt:lpstr>
      <vt:lpstr>SBC( Single-Board Computer / Broker )</vt:lpstr>
      <vt:lpstr>SBC( Single-Board Computer / Broker )</vt:lpstr>
      <vt:lpstr>Topologia</vt:lpstr>
      <vt:lpstr>Topologia</vt:lpstr>
      <vt:lpstr>Iot( Internet of Things 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GUSTAVO AIRES CAVALCANTI MOREIRA</dc:creator>
  <cp:lastModifiedBy>GUSTAVO AIRES CAVALCANTI MOREIRA</cp:lastModifiedBy>
  <cp:revision>10</cp:revision>
  <dcterms:created xsi:type="dcterms:W3CDTF">2018-04-09T17:50:40Z</dcterms:created>
  <dcterms:modified xsi:type="dcterms:W3CDTF">2018-04-09T19:56:54Z</dcterms:modified>
</cp:coreProperties>
</file>