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Gustavo Akashi"/>
  <p:cmAuthor clrIdx="1" id="1" initials="" lastIdx="1" name="Bruna Leao Freita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2CBD72-510B-434B-902F-0506744D6E3C}">
  <a:tblStyle styleId="{C92CBD72-510B-434B-902F-0506744D6E3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bold.fntdata"/><Relationship Id="rId12" Type="http://schemas.openxmlformats.org/officeDocument/2006/relationships/slide" Target="slides/slide6.xml"/><Relationship Id="rId34" Type="http://schemas.openxmlformats.org/officeDocument/2006/relationships/font" Target="fonts/Raleway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-italic.fntdata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7-12T14:25:57.187">
    <p:pos x="-48" y="0"/>
    <p:text>Nessa parte aqui, a gente pretende falar sobre motivo de escolher esses indices para cada uma das "personas" ?</p:text>
  </p:cm>
  <p:cm authorId="1" idx="1" dt="2023-07-11T23:23:35.875">
    <p:pos x="-48" y="0"/>
    <p:text>sim</p:text>
  </p:cm>
  <p:cm authorId="0" idx="2" dt="2023-07-11T23:50:04.173">
    <p:pos x="-48" y="0"/>
    <p:text>_Marked as resolved_</p:text>
  </p:cm>
  <p:cm authorId="0" idx="3" dt="2023-07-12T14:25:57.187">
    <p:pos x="-48" y="0"/>
    <p:text>_Re-opened_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773c5a9c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5773c5a9c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773c5a9c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5773c5a9c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773c5a9c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5773c5a9c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4c0d0ca71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e4c0d0ca71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773c5a9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5773c5a9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4c0d0ca71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e4c0d0ca71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4c0d0ca71_8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e4c0d0ca71_8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773c5a9c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5773c5a9c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73c5a9c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5773c5a9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773c5a9c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5773c5a9c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252c74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e252c7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773c5a9c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5773c5a9c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773c5a9c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5773c5a9c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4b5b6d6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e4b5b6d6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773c5a9c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5773c5a9c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252c744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e252c74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4c0d0ca71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e4c0d0ca71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4c0d0ca71_8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e4c0d0ca71_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773c5a9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5773c5a9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773c5a9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5773c5a9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773c5a9c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5773c5a9c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252c744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e252c74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d4f7d4f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8d4f7d4f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hyperlink" Target="https://w3c.br/traducoes/DWBP-pt-br/" TargetMode="Externa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w3c.br/traducoes/DWBP-pt-br/#BulkAccess" TargetMode="External"/><Relationship Id="rId10" Type="http://schemas.openxmlformats.org/officeDocument/2006/relationships/hyperlink" Target="https://w3c.br/traducoes/DWBP-pt-br/#MultipleFormats" TargetMode="External"/><Relationship Id="rId13" Type="http://schemas.openxmlformats.org/officeDocument/2006/relationships/hyperlink" Target="https://w3c.br/traducoes/DWBP-pt-br/#DataUnavailabilityReference" TargetMode="External"/><Relationship Id="rId12" Type="http://schemas.openxmlformats.org/officeDocument/2006/relationships/hyperlink" Target="https://w3c.br/traducoes/DWBP-pt-br/#AccessUptoDa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Relationship Id="rId9" Type="http://schemas.openxmlformats.org/officeDocument/2006/relationships/hyperlink" Target="https://w3c.br/traducoes/DWBP-pt-br/#LocaleParametersMetadata" TargetMode="External"/><Relationship Id="rId14" Type="http://schemas.openxmlformats.org/officeDocument/2006/relationships/hyperlink" Target="https://w3c.br/traducoes/DWBP-pt-br/#CiteOriginalPublication" TargetMode="External"/><Relationship Id="rId5" Type="http://schemas.openxmlformats.org/officeDocument/2006/relationships/hyperlink" Target="https://w3c.br/traducoes/DWBP-pt-br/#ProvideMetadata" TargetMode="External"/><Relationship Id="rId6" Type="http://schemas.openxmlformats.org/officeDocument/2006/relationships/hyperlink" Target="https://w3c.br/traducoes/DWBP-pt-br/#DescriptiveMetadata" TargetMode="External"/><Relationship Id="rId7" Type="http://schemas.openxmlformats.org/officeDocument/2006/relationships/hyperlink" Target="https://w3c.br/traducoes/DWBP-pt-br/#StructuralMetadata" TargetMode="External"/><Relationship Id="rId8" Type="http://schemas.openxmlformats.org/officeDocument/2006/relationships/hyperlink" Target="https://w3c.br/traducoes/DWBP-pt-br/#dataFormat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w3c.br/traducoes/DWBP-pt-br/#AccessUptoDate" TargetMode="External"/><Relationship Id="rId10" Type="http://schemas.openxmlformats.org/officeDocument/2006/relationships/hyperlink" Target="https://w3c.br/traducoes/DWBP-pt-br/#BulkAccess" TargetMode="External"/><Relationship Id="rId13" Type="http://schemas.openxmlformats.org/officeDocument/2006/relationships/hyperlink" Target="https://w3c.br/traducoes/DWBP-pt-br/#CiteOriginalPublication" TargetMode="External"/><Relationship Id="rId12" Type="http://schemas.openxmlformats.org/officeDocument/2006/relationships/hyperlink" Target="https://w3c.br/traducoes/DWBP-pt-br/#DataUnavailabilityReferenc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hyperlink" Target="https://w3c.br/traducoes/DWBP-pt-br/#ProvideMetadata" TargetMode="External"/><Relationship Id="rId9" Type="http://schemas.openxmlformats.org/officeDocument/2006/relationships/hyperlink" Target="https://w3c.br/traducoes/DWBP-pt-br/#MultipleFormats" TargetMode="External"/><Relationship Id="rId5" Type="http://schemas.openxmlformats.org/officeDocument/2006/relationships/hyperlink" Target="https://w3c.br/traducoes/DWBP-pt-br/#DescriptiveMetadata" TargetMode="External"/><Relationship Id="rId6" Type="http://schemas.openxmlformats.org/officeDocument/2006/relationships/hyperlink" Target="https://w3c.br/traducoes/DWBP-pt-br/#StructuralMetadata" TargetMode="External"/><Relationship Id="rId7" Type="http://schemas.openxmlformats.org/officeDocument/2006/relationships/hyperlink" Target="https://w3c.br/traducoes/DWBP-pt-br/#dataFormats" TargetMode="External"/><Relationship Id="rId8" Type="http://schemas.openxmlformats.org/officeDocument/2006/relationships/hyperlink" Target="https://w3c.br/traducoes/DWBP-pt-br/#LocaleParametersMetadat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hyperlink" Target="https://datasus.saude.gov.br/transferencia-de-arquivo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11.jp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each-com-nome-corte.jpg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20502" r="0" t="70298"/>
          <a:stretch/>
        </p:blipFill>
        <p:spPr>
          <a:xfrm>
            <a:off x="6455000" y="854525"/>
            <a:ext cx="2506475" cy="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55999" y="1733075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Governo Aberto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125" y="150924"/>
            <a:ext cx="1961076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02750" y="2280475"/>
            <a:ext cx="77385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da abertura dos dados de saúde mental no município de São Paulo entre os anos de 2019 a 2022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5225" y="169642"/>
            <a:ext cx="2506475" cy="85776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863200" y="3044249"/>
            <a:ext cx="3280800" cy="20230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0" y="4713025"/>
            <a:ext cx="9144000" cy="4482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t/>
            </a:r>
            <a:endParaRPr b="1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Segmentação (Sociedade Civil e Sociedade Acadêmica)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00" y="2859649"/>
            <a:ext cx="2989550" cy="1990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600" y="834249"/>
            <a:ext cx="2989551" cy="17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1495875" y="2269225"/>
            <a:ext cx="675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/>
              <a:t>X</a:t>
            </a:r>
            <a:endParaRPr b="1" sz="5000"/>
          </a:p>
        </p:txBody>
      </p:sp>
      <p:sp>
        <p:nvSpPr>
          <p:cNvPr id="161" name="Google Shape;161;p22"/>
          <p:cNvSpPr txBox="1"/>
          <p:nvPr/>
        </p:nvSpPr>
        <p:spPr>
          <a:xfrm>
            <a:off x="3557000" y="834250"/>
            <a:ext cx="5263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pt-BR" sz="1200">
                <a:solidFill>
                  <a:schemeClr val="dk1"/>
                </a:solidFill>
              </a:rPr>
              <a:t>Pessoas Comuns;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pt-BR" sz="1200">
                <a:solidFill>
                  <a:schemeClr val="dk1"/>
                </a:solidFill>
              </a:rPr>
              <a:t>Nível básico de domínio da tecnologia;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pt-BR" sz="1200">
                <a:solidFill>
                  <a:schemeClr val="dk1"/>
                </a:solidFill>
              </a:rPr>
              <a:t>Os dados serão utilizados de forma simples, para plotar gráficos, calcular medidas estatísticas e etc;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pt-BR" sz="1200">
                <a:solidFill>
                  <a:schemeClr val="dk1"/>
                </a:solidFill>
              </a:rPr>
              <a:t>O principal objetivo da sociedade civil perante aos dados, seria realizar uma análise simples dos dados para produção de informação.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3557000" y="2859650"/>
            <a:ext cx="5333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pt-BR" sz="1200">
                <a:solidFill>
                  <a:schemeClr val="dk1"/>
                </a:solidFill>
              </a:rPr>
              <a:t>A</a:t>
            </a:r>
            <a:r>
              <a:rPr lang="pt-BR" sz="1200">
                <a:solidFill>
                  <a:schemeClr val="dk1"/>
                </a:solidFill>
              </a:rPr>
              <a:t>cademia em geral (alunos de graduação e pós-graduação, pesquisadores, mestres e doutores);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pt-BR" sz="1200">
                <a:solidFill>
                  <a:schemeClr val="dk1"/>
                </a:solidFill>
              </a:rPr>
              <a:t>Nível de conhecimento maior de metodologias e ferramentas que podem facilitar a extração, transformação e análise dos dados disponíveis na web;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pt-BR" sz="1200">
                <a:solidFill>
                  <a:schemeClr val="dk1"/>
                </a:solidFill>
              </a:rPr>
              <a:t>P</a:t>
            </a:r>
            <a:r>
              <a:rPr lang="pt-BR" sz="1200">
                <a:solidFill>
                  <a:schemeClr val="dk1"/>
                </a:solidFill>
              </a:rPr>
              <a:t>rincipal objetivo: Utilização de dados para fomentar os argumentos utilizados no desenvolvimento de estudos e pesquisas.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Escolha da métrica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7075" y="3745900"/>
            <a:ext cx="1215000" cy="12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613950" y="1030200"/>
            <a:ext cx="79161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Precisávamos</a:t>
            </a:r>
            <a:r>
              <a:rPr lang="pt-BR"/>
              <a:t> de uma </a:t>
            </a:r>
            <a:r>
              <a:rPr lang="pt-BR"/>
              <a:t>régua</a:t>
            </a:r>
            <a:r>
              <a:rPr lang="pt-BR"/>
              <a:t> para medir o </a:t>
            </a:r>
            <a:r>
              <a:rPr lang="pt-BR"/>
              <a:t>nível</a:t>
            </a:r>
            <a:r>
              <a:rPr lang="pt-BR"/>
              <a:t> de abertura dos dados para a sociedade civil e </a:t>
            </a:r>
            <a:r>
              <a:rPr lang="pt-BR"/>
              <a:t>acadêmica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Pesquisamos</a:t>
            </a:r>
            <a:r>
              <a:rPr lang="pt-BR"/>
              <a:t> alguns </a:t>
            </a:r>
            <a:r>
              <a:rPr lang="pt-BR"/>
              <a:t>índices</a:t>
            </a:r>
            <a:r>
              <a:rPr lang="pt-BR"/>
              <a:t> para nos auxiliar a medir o </a:t>
            </a:r>
            <a:r>
              <a:rPr lang="pt-BR"/>
              <a:t>nível</a:t>
            </a:r>
            <a:r>
              <a:rPr lang="pt-BR"/>
              <a:t> de abertura dos dados, mas </a:t>
            </a:r>
            <a:r>
              <a:rPr lang="pt-BR"/>
              <a:t>não</a:t>
            </a:r>
            <a:r>
              <a:rPr lang="pt-BR"/>
              <a:t> serviram para esse trabalho, devido a alguns motivos: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Necessidade de </a:t>
            </a:r>
            <a:r>
              <a:rPr lang="pt-BR"/>
              <a:t>cálculos</a:t>
            </a:r>
            <a:r>
              <a:rPr lang="pt-BR"/>
              <a:t> </a:t>
            </a:r>
            <a:r>
              <a:rPr lang="pt-BR"/>
              <a:t>estatísticos</a:t>
            </a:r>
            <a:r>
              <a:rPr lang="pt-BR"/>
              <a:t> complexos.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Linguagem muito </a:t>
            </a:r>
            <a:r>
              <a:rPr lang="pt-BR"/>
              <a:t>técnica</a:t>
            </a:r>
            <a:r>
              <a:rPr lang="pt-BR"/>
              <a:t> voltada para </a:t>
            </a:r>
            <a:r>
              <a:rPr lang="pt-BR"/>
              <a:t>computação</a:t>
            </a:r>
            <a:r>
              <a:rPr lang="pt-BR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Excesso de margem para subjetividade.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Com isso encontramos as </a:t>
            </a:r>
            <a:r>
              <a:rPr b="1" lang="pt-BR"/>
              <a:t>Boas-P</a:t>
            </a:r>
            <a:r>
              <a:rPr b="1" lang="pt-BR"/>
              <a:t>ráticas</a:t>
            </a:r>
            <a:r>
              <a:rPr b="1" lang="pt-BR"/>
              <a:t> para Dados na Web</a:t>
            </a:r>
            <a:r>
              <a:rPr lang="pt-BR"/>
              <a:t> fornecidas pela W3C em 31 de janeiro de 2017.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Boas-Práticas para Dados na Web (W3c)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449650" y="1153800"/>
            <a:ext cx="40770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A W3C </a:t>
            </a:r>
            <a:r>
              <a:rPr lang="pt-BR"/>
              <a:t>disponibiliza</a:t>
            </a:r>
            <a:r>
              <a:rPr lang="pt-BR"/>
              <a:t> </a:t>
            </a:r>
            <a:r>
              <a:rPr b="1" lang="pt-BR"/>
              <a:t>35 boas </a:t>
            </a:r>
            <a:r>
              <a:rPr b="1" lang="pt-BR"/>
              <a:t>práticas</a:t>
            </a:r>
            <a:r>
              <a:rPr lang="pt-BR"/>
              <a:t> para dados na web com o intuito de ajudar</a:t>
            </a:r>
            <a:r>
              <a:rPr lang="pt-BR"/>
              <a:t> a tornar o ecossistema de compartilhamento de dados presente na web o mais acessível e claro possível.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Apesar de não ser diretamente relacionado com Governo Aberto, acreditamos que as boas práticas estarem condizentes com principalmente dois dos princípios de Governo Aberto: </a:t>
            </a:r>
            <a:r>
              <a:rPr b="1" lang="pt-BR"/>
              <a:t>Transparência</a:t>
            </a:r>
            <a:r>
              <a:rPr lang="pt-BR"/>
              <a:t> e </a:t>
            </a:r>
            <a:r>
              <a:rPr b="1" lang="pt-BR">
                <a:solidFill>
                  <a:schemeClr val="dk1"/>
                </a:solidFill>
              </a:rPr>
              <a:t>Participação</a:t>
            </a:r>
            <a:r>
              <a:rPr b="1" lang="pt-BR"/>
              <a:t>/Colaboração</a:t>
            </a:r>
            <a:r>
              <a:rPr lang="pt-BR"/>
              <a:t>.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4">
            <a:alphaModFix/>
          </a:blip>
          <a:srcRect b="23817" l="21595" r="24088" t="17417"/>
          <a:stretch/>
        </p:blipFill>
        <p:spPr>
          <a:xfrm>
            <a:off x="4678025" y="1275225"/>
            <a:ext cx="4288651" cy="27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5356100" y="4454800"/>
            <a:ext cx="29325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700">
                <a:solidFill>
                  <a:schemeClr val="dk1"/>
                </a:solidFill>
              </a:rPr>
              <a:t>Imagem</a:t>
            </a:r>
            <a:r>
              <a:rPr lang="pt-BR" sz="700">
                <a:solidFill>
                  <a:schemeClr val="dk1"/>
                </a:solidFill>
              </a:rPr>
              <a:t>: princípios de Governo Aberto. Retirada de (RUBIO, 2014)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Boas-Práticas para Dados na Web (W3c)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975" y="702625"/>
            <a:ext cx="5368149" cy="43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6964825" y="4550625"/>
            <a:ext cx="1588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Fonte: </a:t>
            </a:r>
            <a:r>
              <a:rPr lang="pt-BR" sz="600" u="sng">
                <a:solidFill>
                  <a:schemeClr val="hlink"/>
                </a:solidFill>
                <a:hlinkClick r:id="rId5"/>
              </a:rPr>
              <a:t>https://w3c.br/traducoes/DWBP-pt-br/</a:t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Relação entre o índice e a matriz de parametrização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26"/>
          <p:cNvGraphicFramePr/>
          <p:nvPr/>
        </p:nvGraphicFramePr>
        <p:xfrm>
          <a:off x="291525" y="86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{C92CBD72-510B-434B-902F-0506744D6E3C}</a:tableStyleId>
              </a:tblPr>
              <a:tblGrid>
                <a:gridCol w="5781400"/>
                <a:gridCol w="1339675"/>
                <a:gridCol w="1363675"/>
              </a:tblGrid>
              <a:tr h="50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W3C: Boas Práticas para Dados na Web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SOCIEDADE CIVÍL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SOCIEDADE ACADÊMICA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</a:tr>
              <a:tr h="25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5"/>
                        </a:rPr>
                        <a:t>Boa Prática 1</a:t>
                      </a:r>
                      <a:r>
                        <a:rPr lang="pt-BR" sz="1100"/>
                        <a:t>: Fornecer metadados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5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6"/>
                        </a:rPr>
                        <a:t>Boa Prática 2</a:t>
                      </a:r>
                      <a:r>
                        <a:rPr lang="pt-BR" sz="1100"/>
                        <a:t>: Fornecer metadados descritivos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7"/>
                        </a:rPr>
                        <a:t>Boa Prática 3</a:t>
                      </a:r>
                      <a:r>
                        <a:rPr lang="pt-BR" sz="1100"/>
                        <a:t>: Fornecer metadados estruturais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NÃO 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35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8"/>
                        </a:rPr>
                        <a:t>Boa Prática 12</a:t>
                      </a:r>
                      <a:r>
                        <a:rPr lang="pt-BR" sz="1100"/>
                        <a:t>: Usar formatos de dados padronizados legíveis por máquinas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2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9"/>
                        </a:rPr>
                        <a:t>Boa Prática 13</a:t>
                      </a:r>
                      <a:r>
                        <a:rPr lang="pt-BR" sz="1100"/>
                        <a:t>: Usar representações de dados que sejam independentes de localidade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NÃO 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10"/>
                        </a:rPr>
                        <a:t>Boa Prática 14</a:t>
                      </a:r>
                      <a:r>
                        <a:rPr lang="pt-BR" sz="1100"/>
                        <a:t>: Fornecer dados em formatos múltiplos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NÃO 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1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11"/>
                        </a:rPr>
                        <a:t>Boa Prática 17</a:t>
                      </a:r>
                      <a:r>
                        <a:rPr lang="pt-BR" sz="1100"/>
                        <a:t>: Fornecer download em massa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NÃO 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2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12"/>
                        </a:rPr>
                        <a:t>Boa Prática 21</a:t>
                      </a:r>
                      <a:r>
                        <a:rPr lang="pt-BR" sz="1100"/>
                        <a:t>: Fornecer dados atualizados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35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13"/>
                        </a:rPr>
                        <a:t>Boa Prática 22</a:t>
                      </a:r>
                      <a:r>
                        <a:rPr lang="pt-BR" sz="1100"/>
                        <a:t>: Fornecer uma explicação para os dados que não estão disponíveis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5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14"/>
                        </a:rPr>
                        <a:t>Boa Prática 35</a:t>
                      </a:r>
                      <a:r>
                        <a:rPr lang="pt-BR" sz="1100"/>
                        <a:t>: Citar a publicação original do conjunto de dados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6"/>
          <p:cNvSpPr txBox="1"/>
          <p:nvPr/>
        </p:nvSpPr>
        <p:spPr>
          <a:xfrm>
            <a:off x="7433175" y="4373950"/>
            <a:ext cx="134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700">
                <a:solidFill>
                  <a:schemeClr val="dk1"/>
                </a:solidFill>
              </a:rPr>
              <a:t>Fonte</a:t>
            </a:r>
            <a:r>
              <a:rPr lang="pt-BR" sz="700">
                <a:solidFill>
                  <a:schemeClr val="dk1"/>
                </a:solidFill>
              </a:rPr>
              <a:t>: Elaboração própria.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DataSUS - </a:t>
            </a: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Contexto de dados abertos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2575" y="1554125"/>
            <a:ext cx="765300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334100" y="1918200"/>
            <a:ext cx="581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“</a:t>
            </a:r>
            <a:r>
              <a:rPr lang="pt-BR"/>
              <a:t>O DATASUS disponibiliza informações que podem servir para subsidiar  análises objetivas da situação sanitária, tomadas de decisão baseadas em evidências e elaboração de programas de ações de saúde.”</a:t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8737" y="3193500"/>
            <a:ext cx="3806525" cy="14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334100" y="882550"/>
            <a:ext cx="596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De acordo com o Plano de Dados Abertos Para o Ministério da Saúde (2022-2023), o Ministério da Saúde pretende abrir todos os dados do DataSUS nos sites dados.gov.br e OpenDataSUS.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813" y="2627100"/>
            <a:ext cx="3823936" cy="27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DataSUS - U</a:t>
            </a: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sabilidade e Dificuldades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2575" y="1554125"/>
            <a:ext cx="765300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334100" y="2375400"/>
            <a:ext cx="581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O DataSUS disponibiliza periodicamente dados no formato .dbc, que devem ser acessados através do software TabWin, que foi desenvolvido pelo próprio Departamento de Informática do SUS.</a:t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334100" y="882550"/>
            <a:ext cx="596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>
                <a:solidFill>
                  <a:schemeClr val="dk1"/>
                </a:solidFill>
              </a:rPr>
              <a:t>O</a:t>
            </a:r>
            <a:r>
              <a:rPr lang="pt-BR">
                <a:solidFill>
                  <a:schemeClr val="dk1"/>
                </a:solidFill>
              </a:rPr>
              <a:t> plano ainda está em prática e dados sobre saúde mental estavam previstos para ser publicados em 03/2023, mas ainda não estão disponíveis nas plataformas citadas. Desta forma, a única maneira de extrair informações públicas de diagnósticos sobre saúde mental no município de São Paulo é fazendo download dos dados disponibilizados no site do DataSUS.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Resultados</a:t>
            </a:r>
            <a:endParaRPr b="1" sz="48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600" y="1424350"/>
            <a:ext cx="3678525" cy="2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Apresentação da análise feita com a matriz de parametrização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9" name="Google Shape;229;p30"/>
          <p:cNvGraphicFramePr/>
          <p:nvPr/>
        </p:nvGraphicFramePr>
        <p:xfrm>
          <a:off x="188688" y="71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{C92CBD72-510B-434B-902F-0506744D6E3C}</a:tableStyleId>
              </a:tblPr>
              <a:tblGrid>
                <a:gridCol w="4788775"/>
                <a:gridCol w="1214750"/>
                <a:gridCol w="1383325"/>
                <a:gridCol w="13035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W3C Boas Práticas para Dados na Web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SOCIEDADE CIVÍL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SOCIEDADE ACADÊMICA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DATASUS </a:t>
                      </a:r>
                      <a:r>
                        <a:rPr b="1" lang="pt-BR" sz="1100"/>
                        <a:t>PROVÊ?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4"/>
                        </a:rPr>
                        <a:t>Boa Prática 1</a:t>
                      </a:r>
                      <a:r>
                        <a:rPr lang="pt-BR" sz="1300"/>
                        <a:t>: Fornecer metadados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SIM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5"/>
                        </a:rPr>
                        <a:t>Boa Prática 2</a:t>
                      </a:r>
                      <a:r>
                        <a:rPr lang="pt-BR" sz="1300"/>
                        <a:t>: Fornecer metadados descritivos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SIM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6"/>
                        </a:rPr>
                        <a:t>Boa Prática 3</a:t>
                      </a:r>
                      <a:r>
                        <a:rPr lang="pt-BR" sz="1300"/>
                        <a:t>: Fornecer metadados estruturais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NÃO 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NÃO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7"/>
                        </a:rPr>
                        <a:t>Boa Prática 12</a:t>
                      </a:r>
                      <a:r>
                        <a:rPr lang="pt-BR" sz="1300"/>
                        <a:t>: Usar formatos de dados padronizados legíveis por máquinas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SIM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8"/>
                        </a:rPr>
                        <a:t>Boa Prática 13</a:t>
                      </a:r>
                      <a:r>
                        <a:rPr lang="pt-BR" sz="1300"/>
                        <a:t>: Usar representações de dados que sejam independentes de localidade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NÃO 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SIM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9"/>
                        </a:rPr>
                        <a:t>Boa Prática 14</a:t>
                      </a:r>
                      <a:r>
                        <a:rPr lang="pt-BR" sz="1300"/>
                        <a:t>: Fornecer dados em formatos múltiplos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NÃO 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NÃO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10"/>
                        </a:rPr>
                        <a:t>Boa Prática 17</a:t>
                      </a:r>
                      <a:r>
                        <a:rPr lang="pt-BR" sz="1300"/>
                        <a:t>: Fornecer download em massa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NÃO 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SIM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11"/>
                        </a:rPr>
                        <a:t>Boa Prática 21</a:t>
                      </a:r>
                      <a:r>
                        <a:rPr lang="pt-BR" sz="1300"/>
                        <a:t>: Fornecer dados atualizados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SIM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12"/>
                        </a:rPr>
                        <a:t>Boa Prática 22</a:t>
                      </a:r>
                      <a:r>
                        <a:rPr lang="pt-BR" sz="1300"/>
                        <a:t>: Fornecer uma explicação para os dados que não estão disponíveis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NÃO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13"/>
                        </a:rPr>
                        <a:t>Boa Prática 35</a:t>
                      </a:r>
                      <a:r>
                        <a:rPr lang="pt-BR" sz="1300"/>
                        <a:t>: Citar a publicação original do conjunto de dados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NECESSÁRIO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SIM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Conclusão</a:t>
            </a:r>
            <a:endParaRPr b="1" sz="4800"/>
          </a:p>
        </p:txBody>
      </p:sp>
      <p:pic>
        <p:nvPicPr>
          <p:cNvPr id="235" name="Google Shape;2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600" y="1424350"/>
            <a:ext cx="3678525" cy="2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Introdução e Contex</a:t>
            </a: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</a:t>
            </a:r>
            <a:endParaRPr b="1" sz="4800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600" y="1424350"/>
            <a:ext cx="3678525" cy="2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Propostas de melhorias nos dados de saúde mental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/>
        </p:nvSpPr>
        <p:spPr>
          <a:xfrm>
            <a:off x="799500" y="938375"/>
            <a:ext cx="64851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pt-BR"/>
              <a:t>Dados menos esparsos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Atividades relacionadas a saúde mental para a população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DataSUS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pt-BR"/>
              <a:t>Dados legíveis e acessíveis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DataSUS pouco acessível para leigos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Nova plataforma consolidada de dados para a população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Atividades </a:t>
            </a:r>
            <a:r>
              <a:rPr lang="pt-BR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 governo </a:t>
            </a: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para o cuidado da saúde mental 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2575" y="1554125"/>
            <a:ext cx="765300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/>
        </p:nvSpPr>
        <p:spPr>
          <a:xfrm>
            <a:off x="240900" y="1645700"/>
            <a:ext cx="520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pt-BR" sz="1800"/>
              <a:t>Site http://buscasaude.prefeitura.sp.gov.br/</a:t>
            </a:r>
            <a:endParaRPr sz="1800"/>
          </a:p>
        </p:txBody>
      </p:sp>
      <p:sp>
        <p:nvSpPr>
          <p:cNvPr id="252" name="Google Shape;252;p33"/>
          <p:cNvSpPr txBox="1"/>
          <p:nvPr/>
        </p:nvSpPr>
        <p:spPr>
          <a:xfrm>
            <a:off x="240900" y="2855050"/>
            <a:ext cx="7195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pt-BR" sz="1800"/>
              <a:t>PROSPIC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 sz="1800"/>
              <a:t>PROGRAMA DE PROMOÇÃO À SAÚDE COM PRÁTICAS INTEGRATIVAS E COMPLEMENTARES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Atividades </a:t>
            </a:r>
            <a:r>
              <a:rPr lang="pt-BR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 governo </a:t>
            </a: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para o cuidado da saúde mental 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75" y="945900"/>
            <a:ext cx="8634577" cy="387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 que a gente faria para trabalhos futuros ?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5" name="Google Shape;2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2575" y="1554125"/>
            <a:ext cx="765300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/>
          <p:nvPr/>
        </p:nvSpPr>
        <p:spPr>
          <a:xfrm>
            <a:off x="326348" y="1076525"/>
            <a:ext cx="6810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Contato ampliado com DataSus, ConecteSUS, Open DataSUS.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Participação nas discussões de diretrizes de Dados Abertos e Tecnologias em Políticas Públicas, por exemplo no CGI, no NIC, CEWEB, W3C Brasil.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Contribuição com Knowledge Bases para AIs LLMs abertas relacionados a Saúde em geral e Saúde Mental em especial.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/>
        </p:nvSpPr>
        <p:spPr>
          <a:xfrm>
            <a:off x="-38100" y="100"/>
            <a:ext cx="9225600" cy="51435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Dúvidas?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Referências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8" name="Google Shape;27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/>
          <p:nvPr/>
        </p:nvSpPr>
        <p:spPr>
          <a:xfrm>
            <a:off x="59250" y="503700"/>
            <a:ext cx="9012600" cy="4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Boas Práticas para Dados na Web. (2019). W3c.br. Disponível em: &lt;https://w3c.br/traducoes/DWBP-pt-br/&gt;.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MINISTÉRIO DA SAÚDE. Saúde Mental. Disponível em: &lt;https://www.gov.br/saude/pt-br/assuntos/saude-de-a-a-z/s/saude-mental&gt;. Acesso em 05 de junho de 2023.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OMS. World mental health report: Transforming mental health for all. 2022. Disponível em: &lt;https://www.who.int/publications/i/item/9789240049338&gt;. Acesso em 05 de junho de 2023.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ORGANIZAÇÃO PAN-AMERICANA DA SAÚDE. Histórico da pandemia de COVID-19 - OPAS/OMS | Organização Pan-Americana da Saúde. Disponível em: &lt;https://www.paho.org/pt/covid19/historico-da-pandemia-covid-19&gt;.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CGU. Implantação e implementação de políticas de atenção à saúde mental. Portal de Transparência, 2023. Disponível em:&lt;https://portaldatransparencia.gov.br/programas-e-acoes/acao/6233-implantacao-e-implementacao-de-politicas-de-atencao-a-saude-mental&gt;. Acesso em 05 de junho de 2023.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MINISTÉRIO DA SAÚDE. Dados da Rede de Atenção Psicossocial (RAPS) no Sistema Único de Saúde (SUS). 2022. Disponível em: &lt;https://www.gov.br/saude/pt-br/acesso-a-informacao/acoes-e-programas/caps/raps/arquivos/dados-da-rede-de-atencao-psicossocial-raps.pdf/&gt;. Acesso em 05 de junho de 2023.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OMS. Mental Health and COVID-19: Early evidence of the pandemic’s impact: Scientific brief. 2022. Disponível em: &lt;https://www.who.int/publications/i/item/WHO-2019-nCoV-Sci_Brief-Mental_health-2022.1&gt;. Acesso em 05 de junho de 2023.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Referências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5" name="Google Shape;2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 txBox="1"/>
          <p:nvPr/>
        </p:nvSpPr>
        <p:spPr>
          <a:xfrm>
            <a:off x="59250" y="503700"/>
            <a:ext cx="9012600" cy="4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PIRES, M. T. Open Data Guideline: Melhoria do ambiente de negócios por meio da transparência no Estado de São Paulo. SPUK: São Paulo, 2016.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Princípios dos dados governamentais abertos. ([s.d.]). Portal da Câmara dos Deputados. Recuperado 19 de junho de 2023, de https://www2.camara.leg.br/transparencia/dados-abertos/leis-e-principios-dos-dados-governamentais-abertos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PROGRAMA CIDADES SUSTENTÁVEIS. GPS – Guia de Indicadores para a Gestão Pública. https://www.cidadessustentaveis.org.br/arquivos/Publicacoes/Guia_de_Indicadores_para_a_Gestao_Publica.pdf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RUBIO, César Nicandro Cruz-Rubio. Hacia el Gobierno Abierto: una Caja de Herramientas. Organización de Estados Americanos, 2014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TORINO, E., &amp; VIDOTT, S. A. B. (2021). BOAS PRÁTICAS PARA DADOS NA WEB: análise do portal Dados Abertos Capes. https://periodicos.ufpb.br/ojs2/index.php/ies/article/view/50790/33170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VELJKOVIĆ, N., BOGDANOVIĆ-DINIĆ, S., &amp; STOIMENOV, L. (2014). Benchmarking open government: An open data perspective. Government Information Quarterly, 31(2), 278–290. https://doi.org/10.1016/j.giq.2013.10.011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DATASUS. Transferências de Arquivos. Disponível em: &lt;</a:t>
            </a:r>
            <a:r>
              <a:rPr lang="pt-BR" sz="1200" u="sng">
                <a:solidFill>
                  <a:schemeClr val="hlink"/>
                </a:solidFill>
                <a:hlinkClick r:id="rId4"/>
              </a:rPr>
              <a:t>https://datasus.saude.gov.br/transferencia-de-arquivos/</a:t>
            </a:r>
            <a:r>
              <a:rPr lang="pt-BR" sz="1200">
                <a:solidFill>
                  <a:schemeClr val="dk1"/>
                </a:solidFill>
              </a:rPr>
              <a:t>&gt;.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MINISTÉRIO DA SAÚDE. Plano de Dados Abertos - 2022-2023. Disponível em: &lt;https://www.gov.br/saude/pt-br/acesso-a-informacao/dados-abertos/pda/plano-de-dados-abertos_ms_2022-2023.pdf/view&gt;.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Referências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2" name="Google Shape;29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 txBox="1"/>
          <p:nvPr/>
        </p:nvSpPr>
        <p:spPr>
          <a:xfrm>
            <a:off x="59250" y="503700"/>
            <a:ext cx="9012600" cy="4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PETRUZALEK, D. DATASUS: Conheça a Nova Ferramenta para Ler Arquivos DBC, 2016. LinkedIn. Disponível em: &lt;https://www.linkedin.com/pulse/datasus-conhe%C3%A7a-nova-ferramenta-para-ler-arquivos-dbc-petruzalek/?originalSubdomain=pt&gt;.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MINISTÉRIO DA SAÚDE - Estrutura Departamento de Informática do SUS – DATASUS &lt;https://datasus.saude.gov.br/estrutura/&gt;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MINISTÉRIO DA SAÚDE - Departamento de Monitoramento, Avaliação e Disseminação de Informações Estratégicas em Saúde &lt;https://www.gov.br/saude/pt-br/composicao/seidigi/demas&gt;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MINISTÉRIO DA SAÚDE - Open DataSUS &lt;https://opendatasus.saude.gov.br/&gt;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WORLD POPULATION REVIEW. Depression Rates By Country 2020. Disponível em: &lt;https://worldpopulationreview.com/country-rankings/depression-rates-by-country&gt;.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‌ORGANIZAÇÃO PAN-AMERICANA DA SAÚDE. Histórico da pandemia de COVID-19 - OPAS/OMS | Organização Pan-Americana da Saúde. Disponível em: &lt;https://www.paho.org/pt/covid19/historico-da-pandemia-covid-19&gt;.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‌GOV.BR. O que é Governo Aberto. Disponível em: &lt;https://www.gov.br/cgu/pt-br/governo-aberto/governo-aberto-no-brasil/o-que-e-governo-aberto&gt;. Acesso em: 7 jul. 2023.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‌SECRETARIA DE RELAÇÕES INSTITUCIONAIS. Sobre Nós | Casa Civil | Prefeitura da Cidade de São Paulo. Disponível em: &lt;https://www.prefeitura.sp.gov.br/cidade/secretarias/casa_civil/relacoes_institucionais/coordenadoria_de_governo_aberto/index.php/acesso_a_informacao/index.php?p=333064&gt;. Acesso em: 7 jul. 2023.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ituação da saúde mental no mundo e no Brasil hoje.</a:t>
            </a:r>
            <a:endParaRPr sz="2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36817" y="1004075"/>
            <a:ext cx="56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2495034" y="625109"/>
            <a:ext cx="2049627" cy="2671106"/>
            <a:chOff x="2744034" y="1146343"/>
            <a:chExt cx="1827903" cy="2399700"/>
          </a:xfrm>
        </p:grpSpPr>
        <p:sp>
          <p:nvSpPr>
            <p:cNvPr id="76" name="Google Shape;76;p15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2744037" y="1642168"/>
              <a:ext cx="1827900" cy="16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chemeClr val="lt1"/>
                  </a:solidFill>
                </a:rPr>
                <a:t>Fim de 2020</a:t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chemeClr val="lt1"/>
                  </a:solidFill>
                </a:rPr>
                <a:t>374 milhões com ansiedade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chemeClr val="lt1"/>
                  </a:solidFill>
                </a:rPr>
                <a:t>246 milhões com o caso  mais severo de depressão</a:t>
              </a:r>
              <a:endParaRPr sz="1100">
                <a:solidFill>
                  <a:schemeClr val="lt1"/>
                </a:solidFill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466713" y="1127257"/>
            <a:ext cx="2049624" cy="2671106"/>
            <a:chOff x="935132" y="1597469"/>
            <a:chExt cx="1827900" cy="2399700"/>
          </a:xfrm>
        </p:grpSpPr>
        <p:sp>
          <p:nvSpPr>
            <p:cNvPr id="80" name="Google Shape;80;p15"/>
            <p:cNvSpPr/>
            <p:nvPr/>
          </p:nvSpPr>
          <p:spPr>
            <a:xfrm rot="5400000">
              <a:off x="649232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flipH="1" rot="10800000">
              <a:off x="1025066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976513" y="1612970"/>
              <a:ext cx="17865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chemeClr val="lt1"/>
                  </a:solidFill>
                </a:rPr>
                <a:t>2019</a:t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chemeClr val="lt1"/>
                  </a:solidFill>
                </a:rPr>
                <a:t>298 milhões com ansiedade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chemeClr val="lt1"/>
                  </a:solidFill>
                </a:rPr>
                <a:t>193 milhões com o caso mais severo de depressão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chemeClr val="lt1"/>
                  </a:solidFill>
                </a:rPr>
                <a:t>970 milhões de pessoas com algum transtorno mental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495025" y="329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Dados extraídos de </a:t>
            </a:r>
            <a:r>
              <a:rPr lang="pt-BR" sz="1000">
                <a:solidFill>
                  <a:schemeClr val="dk1"/>
                </a:solidFill>
              </a:rPr>
              <a:t>OMS (2022)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84" name="Google Shape;84;p1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802" y="2456038"/>
            <a:ext cx="3634476" cy="22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042788" y="4645138"/>
            <a:ext cx="363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Dados extraídos de 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WORLD POPULATION REVIEW (2023)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Motivação e evolução do tema</a:t>
            </a:r>
            <a:endParaRPr sz="2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40900" y="1310750"/>
            <a:ext cx="4294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/>
              <a:t>Tema inicial 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40900" y="3289925"/>
            <a:ext cx="3930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</a:rPr>
              <a:t>P</a:t>
            </a:r>
            <a:r>
              <a:rPr lang="pt-BR" sz="1800">
                <a:solidFill>
                  <a:schemeClr val="dk1"/>
                </a:solidFill>
              </a:rPr>
              <a:t>or que mudamos de tema ?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822900" y="3704525"/>
            <a:ext cx="60891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Novo pedido de informação via Lei de Acesso à Informação, utilizando o Sistema Eletrônico de Informações ao Cidadão (</a:t>
            </a:r>
            <a:r>
              <a:rPr i="1" lang="pt-BR" sz="1200">
                <a:solidFill>
                  <a:schemeClr val="dk1"/>
                </a:solidFill>
              </a:rPr>
              <a:t>e</a:t>
            </a:r>
            <a:r>
              <a:rPr lang="pt-BR" sz="1200">
                <a:solidFill>
                  <a:schemeClr val="dk1"/>
                </a:solidFill>
              </a:rPr>
              <a:t>-</a:t>
            </a:r>
            <a:r>
              <a:rPr i="1" lang="pt-BR" sz="1200">
                <a:solidFill>
                  <a:schemeClr val="dk1"/>
                </a:solidFill>
              </a:rPr>
              <a:t>SIC</a:t>
            </a:r>
            <a:r>
              <a:rPr lang="pt-BR" sz="1200">
                <a:solidFill>
                  <a:schemeClr val="dk1"/>
                </a:solidFill>
              </a:rPr>
              <a:t>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20563" l="0" r="0" t="20563"/>
          <a:stretch/>
        </p:blipFill>
        <p:spPr>
          <a:xfrm>
            <a:off x="850725" y="3704525"/>
            <a:ext cx="954300" cy="74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6"/>
          <p:cNvCxnSpPr/>
          <p:nvPr/>
        </p:nvCxnSpPr>
        <p:spPr>
          <a:xfrm>
            <a:off x="492550" y="889400"/>
            <a:ext cx="7800" cy="345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6"/>
          <p:cNvPicPr preferRelativeResize="0"/>
          <p:nvPr/>
        </p:nvPicPr>
        <p:blipFill rotWithShape="1">
          <a:blip r:embed="rId5">
            <a:alphaModFix/>
          </a:blip>
          <a:srcRect b="11060" l="0" r="0" t="11052"/>
          <a:stretch/>
        </p:blipFill>
        <p:spPr>
          <a:xfrm>
            <a:off x="7596975" y="889399"/>
            <a:ext cx="1035300" cy="8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1175" y="855350"/>
            <a:ext cx="874500" cy="8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9499" y="784050"/>
            <a:ext cx="1579974" cy="10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12000" y="3555143"/>
            <a:ext cx="954300" cy="9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794400" y="2163763"/>
            <a:ext cx="755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“entender o impacto da pandemia nos casos de transtornos mentais em prestadores de serviço público, analisando  o </a:t>
            </a:r>
            <a:r>
              <a:rPr lang="pt-BR" sz="1200">
                <a:solidFill>
                  <a:schemeClr val="dk1"/>
                </a:solidFill>
              </a:rPr>
              <a:t>número</a:t>
            </a:r>
            <a:r>
              <a:rPr lang="pt-BR" sz="1200">
                <a:solidFill>
                  <a:schemeClr val="dk1"/>
                </a:solidFill>
              </a:rPr>
              <a:t> pré e pós pandemias de diagnóstico e afastamento de servidores, entre 18 e 60 anos, na cidade de São Paulo, por motivos relacionados à saúde mental”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36388" y="784047"/>
            <a:ext cx="1893673" cy="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Qual é o tema atual ?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29075" y="701800"/>
            <a:ext cx="3000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/>
              <a:t>Saúde Mental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274" cy="326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7"/>
          <p:cNvCxnSpPr/>
          <p:nvPr/>
        </p:nvCxnSpPr>
        <p:spPr>
          <a:xfrm>
            <a:off x="479850" y="892300"/>
            <a:ext cx="600" cy="141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479850" y="2340100"/>
            <a:ext cx="600" cy="141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7"/>
          <p:cNvSpPr txBox="1"/>
          <p:nvPr/>
        </p:nvSpPr>
        <p:spPr>
          <a:xfrm>
            <a:off x="229075" y="2101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Governo aberto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1344400" y="4005750"/>
            <a:ext cx="672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“Abertura dos dados de saúde mental no município de São Paulo entre os anos de 2019 a 2022” do ponto de vista do cidadão “comum” e do acadêmico/especialista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29075" y="35042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Tema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344400" y="2588350"/>
            <a:ext cx="1721100" cy="923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Transparência</a:t>
            </a:r>
            <a:endParaRPr sz="1200"/>
          </a:p>
        </p:txBody>
      </p:sp>
      <p:sp>
        <p:nvSpPr>
          <p:cNvPr id="116" name="Google Shape;116;p17"/>
          <p:cNvSpPr/>
          <p:nvPr/>
        </p:nvSpPr>
        <p:spPr>
          <a:xfrm>
            <a:off x="3771600" y="2588350"/>
            <a:ext cx="1721100" cy="923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Prestação de contas</a:t>
            </a:r>
            <a:endParaRPr sz="1200"/>
          </a:p>
        </p:txBody>
      </p:sp>
      <p:sp>
        <p:nvSpPr>
          <p:cNvPr id="117" name="Google Shape;117;p17"/>
          <p:cNvSpPr/>
          <p:nvPr/>
        </p:nvSpPr>
        <p:spPr>
          <a:xfrm>
            <a:off x="3217388" y="2819200"/>
            <a:ext cx="402300" cy="461700"/>
          </a:xfrm>
          <a:prstGeom prst="mathPlus">
            <a:avLst>
              <a:gd fmla="val 25739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057625" y="2588350"/>
            <a:ext cx="1721100" cy="923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Participação / colaboração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5579588" y="2819200"/>
            <a:ext cx="402300" cy="461700"/>
          </a:xfrm>
          <a:prstGeom prst="mathPlus">
            <a:avLst>
              <a:gd fmla="val 25739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400" y="1224200"/>
            <a:ext cx="874500" cy="8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2724" y="1152900"/>
            <a:ext cx="1579974" cy="10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Quais são os nossos objetivos ?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4406500" y="1253275"/>
            <a:ext cx="4343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pt-BR" sz="1200">
                <a:solidFill>
                  <a:schemeClr val="dk1"/>
                </a:solidFill>
              </a:rPr>
              <a:t>O</a:t>
            </a:r>
            <a:r>
              <a:rPr lang="pt-BR" sz="1200">
                <a:solidFill>
                  <a:schemeClr val="dk1"/>
                </a:solidFill>
              </a:rPr>
              <a:t> objetivo do trabalho é compreender se de fato os dados de saúde mental no Município de São Paulo possuem bons níveis de abertura, promovendo assim a participação social que as práticas de Governo aberto propõem.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pt-BR" sz="1200">
                <a:solidFill>
                  <a:schemeClr val="dk1"/>
                </a:solidFill>
              </a:rPr>
              <a:t>Optamos por realizar uma análise da abertura dos dados de saúde mental no município de São Paulo entre os anos de 2019 a 2022 a fim de verificar as práticas de governo aberto nesse segmento nos últimos anos. 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400" y="1200250"/>
            <a:ext cx="3777000" cy="27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Metodologia</a:t>
            </a:r>
            <a:endParaRPr b="1" sz="4800"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600" y="1424350"/>
            <a:ext cx="3678525" cy="2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Pedido via Lei de Acesso à </a:t>
            </a: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Informação</a:t>
            </a: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(LAI)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864600" y="1229925"/>
            <a:ext cx="73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0" r="0" t="7952"/>
          <a:stretch/>
        </p:blipFill>
        <p:spPr>
          <a:xfrm>
            <a:off x="1081500" y="1088450"/>
            <a:ext cx="6904800" cy="35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Desenvolvimento da matriz de parametrização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274" cy="3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864600" y="1229925"/>
            <a:ext cx="7338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pt-BR" sz="1200">
                <a:solidFill>
                  <a:schemeClr val="dk1"/>
                </a:solidFill>
              </a:rPr>
              <a:t>R</a:t>
            </a:r>
            <a:r>
              <a:rPr lang="pt-BR" sz="1200">
                <a:solidFill>
                  <a:schemeClr val="dk1"/>
                </a:solidFill>
              </a:rPr>
              <a:t>ealizar uma análise das Boas Práticas Para Dados na Web, utilizando como base o material da W3C que tem como intuito definir regras para a qualidade dos dados que são publicados na internet.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pt-BR" sz="1200">
                <a:solidFill>
                  <a:schemeClr val="dk1"/>
                </a:solidFill>
              </a:rPr>
              <a:t>O p</a:t>
            </a:r>
            <a:r>
              <a:rPr lang="pt-BR" sz="1200">
                <a:solidFill>
                  <a:schemeClr val="dk1"/>
                </a:solidFill>
              </a:rPr>
              <a:t>rincipal objetivo é clarificar o quão acessível estão os dados na web em relação a problemas relacionados à saúde mental no Brasil.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pt-BR" sz="1200">
                <a:solidFill>
                  <a:schemeClr val="dk1"/>
                </a:solidFill>
              </a:rPr>
              <a:t>Para isso definimos dois públicos consumidores, a sociedade civil e a sociedade acadêmica, então a relação de acessibilidade se dará entre esses dois públicos e seus objetivos com os dados propriamente ditos. Começaremos definindo os dois públicos com base em possíveis objetivos que essas pessoas têm e depois mostraremos uma matriz contendo todas as melhores práticas dadas pela W3C e quais são os requisitos dos dados para que os agentes consigam atingir seus objetivos.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