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6E2567-E06F-4184-A743-10619F3CD61B}">
  <a:tblStyle styleId="{816E2567-E06F-4184-A743-10619F3CD6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avenPro-bold.fntdata"/><Relationship Id="rId47" Type="http://schemas.openxmlformats.org/officeDocument/2006/relationships/font" Target="fonts/MavenPro-regular.fntdata"/><Relationship Id="rId49"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italic.fntdata"/><Relationship Id="rId50" Type="http://schemas.openxmlformats.org/officeDocument/2006/relationships/font" Target="fonts/RobotoMono-bold.fntdata"/><Relationship Id="rId52"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e4dec8337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e4dec833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e4dec8337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e4dec8337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e4dec833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e4dec833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e4dec833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e4dec833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e4dec833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e4dec833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4dec8337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4dec8337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e4dec833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e4dec833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4dec833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4dec833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e4dec8337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e4dec8337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e4dec8337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e4dec8337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e4dec8337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e4dec8337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e4dec8337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e4dec8337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e4dec8337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e4dec8337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e4dec8337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e4dec8337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e4dec8337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e4dec8337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e4dec8337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e4dec8337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e4dec8337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e4dec8337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e4dec8337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e4dec8337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e4dec8337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e4dec8337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1e4dec8337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1e4dec8337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4dec8337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e4dec8337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4dec8337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4dec8337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e4dec8337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e4dec8337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e4dec8337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e4dec8337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4dec8337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4dec8337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e4dec8337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e4dec8337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e4dec8337f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e4dec8337f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e4dec8337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e4dec8337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e4dec8337f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e4dec8337f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e4dec8337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e4dec8337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5713a4ff2c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5713a4ff2c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e4dec8337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e4dec8337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4dec833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4dec833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e4dec833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e4dec833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e4dec833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e4dec833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SQL Data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Optimización de Bases de Datos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Sigamos el ejemplo…</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Asume que tienes una entidad “Coches”</a:t>
            </a:r>
            <a:endParaRPr/>
          </a:p>
          <a:p>
            <a:pPr indent="0" lvl="0" marL="0" rtl="0" algn="l">
              <a:spcBef>
                <a:spcPts val="1200"/>
              </a:spcBef>
              <a:spcAft>
                <a:spcPts val="1200"/>
              </a:spcAft>
              <a:buNone/>
            </a:pPr>
            <a:r>
              <a:rPr lang="es-419"/>
              <a:t>Menciona tres atributos de la entidad “Coches”: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son las relaciones?</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Una relación es una asociación entre entidades. Tienen generalmente nombre de verbo, que la identifica de las otras relaciones</a:t>
            </a:r>
            <a:endParaRPr/>
          </a:p>
          <a:p>
            <a:pPr indent="0" lvl="0" marL="0" rtl="0" algn="l">
              <a:spcBef>
                <a:spcPts val="1200"/>
              </a:spcBef>
              <a:spcAft>
                <a:spcPts val="0"/>
              </a:spcAft>
              <a:buNone/>
            </a:pPr>
            <a:r>
              <a:rPr lang="es-419"/>
              <a:t>Un conjunto de relaciones son una agrupación de relaciones del mismo tipo. Es decir, todas las relaciones que se puedan sacar entre una, dos, tres o más entidades.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Volvamos al ejemplo</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Asume que tenemos dos entidades:</a:t>
            </a:r>
            <a:endParaRPr/>
          </a:p>
          <a:p>
            <a:pPr indent="0" lvl="0" marL="0" rtl="0" algn="l">
              <a:spcBef>
                <a:spcPts val="1200"/>
              </a:spcBef>
              <a:spcAft>
                <a:spcPts val="1200"/>
              </a:spcAft>
              <a:buNone/>
            </a:pPr>
            <a:r>
              <a:rPr lang="es-419"/>
              <a:t>Automóvil y Persona. Define dos relaciones que pueden existir entre ambas entidades:</a:t>
            </a:r>
            <a:endParaRPr/>
          </a:p>
        </p:txBody>
      </p:sp>
      <p:pic>
        <p:nvPicPr>
          <p:cNvPr id="345" name="Google Shape;345;p24"/>
          <p:cNvPicPr preferRelativeResize="0"/>
          <p:nvPr/>
        </p:nvPicPr>
        <p:blipFill>
          <a:blip r:embed="rId3">
            <a:alphaModFix/>
          </a:blip>
          <a:stretch>
            <a:fillRect/>
          </a:stretch>
        </p:blipFill>
        <p:spPr>
          <a:xfrm>
            <a:off x="2366950" y="2858875"/>
            <a:ext cx="4410075"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Atributos y relaciones</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 veces los atributos no son propios de ninguna entidad. Sino del hecho mismo de la relación: Relaciones de tipo "histórico" donde debe constar una fecha o una hora.</a:t>
            </a:r>
            <a:endParaRPr/>
          </a:p>
          <a:p>
            <a:pPr indent="0" lvl="0" marL="0" rtl="0" algn="l">
              <a:spcBef>
                <a:spcPts val="1200"/>
              </a:spcBef>
              <a:spcAft>
                <a:spcPts val="1200"/>
              </a:spcAft>
              <a:buNone/>
            </a:pPr>
            <a:r>
              <a:t/>
            </a:r>
            <a:endParaRPr/>
          </a:p>
        </p:txBody>
      </p:sp>
      <p:pic>
        <p:nvPicPr>
          <p:cNvPr id="352" name="Google Shape;352;p25"/>
          <p:cNvPicPr preferRelativeResize="0"/>
          <p:nvPr/>
        </p:nvPicPr>
        <p:blipFill>
          <a:blip r:embed="rId3">
            <a:alphaModFix/>
          </a:blip>
          <a:stretch>
            <a:fillRect/>
          </a:stretch>
        </p:blipFill>
        <p:spPr>
          <a:xfrm>
            <a:off x="2273438" y="2949175"/>
            <a:ext cx="4314825" cy="876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Cardinalidad</a:t>
            </a:r>
            <a:endParaRPr/>
          </a:p>
        </p:txBody>
      </p:sp>
      <p:sp>
        <p:nvSpPr>
          <p:cNvPr id="358" name="Google Shape;35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Expresa cuantas entidades se relacionan con otras entidades. </a:t>
            </a:r>
            <a:endParaRPr/>
          </a:p>
          <a:p>
            <a:pPr indent="-311150" lvl="0" marL="457200" rtl="0" algn="l">
              <a:spcBef>
                <a:spcPts val="1200"/>
              </a:spcBef>
              <a:spcAft>
                <a:spcPts val="0"/>
              </a:spcAft>
              <a:buSzPts val="1300"/>
              <a:buChar char="●"/>
            </a:pPr>
            <a:r>
              <a:rPr lang="es-419"/>
              <a:t>uno a uno.</a:t>
            </a:r>
            <a:endParaRPr/>
          </a:p>
          <a:p>
            <a:pPr indent="-311150" lvl="0" marL="457200" rtl="0" algn="l">
              <a:spcBef>
                <a:spcPts val="0"/>
              </a:spcBef>
              <a:spcAft>
                <a:spcPts val="0"/>
              </a:spcAft>
              <a:buSzPts val="1300"/>
              <a:buChar char="●"/>
            </a:pPr>
            <a:r>
              <a:rPr lang="es-419"/>
              <a:t>uno a varios (n).</a:t>
            </a:r>
            <a:endParaRPr/>
          </a:p>
          <a:p>
            <a:pPr indent="-311150" lvl="0" marL="457200" rtl="0" algn="l">
              <a:spcBef>
                <a:spcPts val="0"/>
              </a:spcBef>
              <a:spcAft>
                <a:spcPts val="0"/>
              </a:spcAft>
              <a:buSzPts val="1300"/>
              <a:buChar char="●"/>
            </a:pPr>
            <a:r>
              <a:rPr lang="es-419"/>
              <a:t>varios (n) a uno.</a:t>
            </a:r>
            <a:endParaRPr/>
          </a:p>
          <a:p>
            <a:pPr indent="-311150" lvl="0" marL="457200" rtl="0" algn="l">
              <a:spcBef>
                <a:spcPts val="0"/>
              </a:spcBef>
              <a:spcAft>
                <a:spcPts val="0"/>
              </a:spcAft>
              <a:buSzPts val="1300"/>
              <a:buChar char="●"/>
            </a:pPr>
            <a:r>
              <a:rPr lang="es-419"/>
              <a:t>varios a varios (n)- (n)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7"/>
          <p:cNvSpPr/>
          <p:nvPr/>
        </p:nvSpPr>
        <p:spPr>
          <a:xfrm>
            <a:off x="-567575" y="667800"/>
            <a:ext cx="1955400" cy="1723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800"/>
              <a:t>Libros:</a:t>
            </a:r>
            <a:endParaRPr sz="800"/>
          </a:p>
          <a:p>
            <a:pPr indent="-279400" lvl="0" marL="457200" rtl="0" algn="l">
              <a:spcBef>
                <a:spcPts val="0"/>
              </a:spcBef>
              <a:spcAft>
                <a:spcPts val="0"/>
              </a:spcAft>
              <a:buSzPts val="800"/>
              <a:buChar char="-"/>
            </a:pPr>
            <a:r>
              <a:rPr lang="es-419" sz="800"/>
              <a:t>Nombre</a:t>
            </a:r>
            <a:endParaRPr sz="800"/>
          </a:p>
          <a:p>
            <a:pPr indent="-279400" lvl="0" marL="457200" rtl="0" algn="l">
              <a:spcBef>
                <a:spcPts val="0"/>
              </a:spcBef>
              <a:spcAft>
                <a:spcPts val="0"/>
              </a:spcAft>
              <a:buSzPts val="800"/>
              <a:buChar char="-"/>
            </a:pPr>
            <a:r>
              <a:rPr lang="es-419" sz="800"/>
              <a:t>Autor</a:t>
            </a:r>
            <a:endParaRPr sz="800"/>
          </a:p>
          <a:p>
            <a:pPr indent="-279400" lvl="0" marL="457200" rtl="0" algn="l">
              <a:spcBef>
                <a:spcPts val="0"/>
              </a:spcBef>
              <a:spcAft>
                <a:spcPts val="0"/>
              </a:spcAft>
              <a:buSzPts val="800"/>
              <a:buChar char="-"/>
            </a:pPr>
            <a:r>
              <a:rPr lang="es-419" sz="800"/>
              <a:t>Fecha_pub</a:t>
            </a:r>
            <a:endParaRPr sz="800"/>
          </a:p>
          <a:p>
            <a:pPr indent="-279400" lvl="0" marL="457200" rtl="0" algn="l">
              <a:spcBef>
                <a:spcPts val="0"/>
              </a:spcBef>
              <a:spcAft>
                <a:spcPts val="0"/>
              </a:spcAft>
              <a:buSzPts val="800"/>
              <a:buChar char="-"/>
            </a:pPr>
            <a:r>
              <a:rPr lang="es-419" sz="800"/>
              <a:t>Prestado</a:t>
            </a:r>
            <a:endParaRPr sz="800"/>
          </a:p>
        </p:txBody>
      </p:sp>
      <p:sp>
        <p:nvSpPr>
          <p:cNvPr id="364" name="Google Shape;364;p27"/>
          <p:cNvSpPr/>
          <p:nvPr/>
        </p:nvSpPr>
        <p:spPr>
          <a:xfrm>
            <a:off x="5024875" y="667800"/>
            <a:ext cx="1955400" cy="1770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800"/>
              <a:t>Lectores:</a:t>
            </a:r>
            <a:endParaRPr sz="800"/>
          </a:p>
          <a:p>
            <a:pPr indent="-279400" lvl="0" marL="457200" rtl="0" algn="l">
              <a:spcBef>
                <a:spcPts val="0"/>
              </a:spcBef>
              <a:spcAft>
                <a:spcPts val="0"/>
              </a:spcAft>
              <a:buSzPts val="800"/>
              <a:buChar char="-"/>
            </a:pPr>
            <a:r>
              <a:rPr lang="es-419" sz="800"/>
              <a:t>Nombre</a:t>
            </a:r>
            <a:endParaRPr sz="800"/>
          </a:p>
          <a:p>
            <a:pPr indent="-279400" lvl="0" marL="457200" rtl="0" algn="l">
              <a:spcBef>
                <a:spcPts val="0"/>
              </a:spcBef>
              <a:spcAft>
                <a:spcPts val="0"/>
              </a:spcAft>
              <a:buSzPts val="800"/>
              <a:buChar char="-"/>
            </a:pPr>
            <a:r>
              <a:rPr lang="es-419" sz="800"/>
              <a:t>Dirección</a:t>
            </a:r>
            <a:endParaRPr sz="800"/>
          </a:p>
          <a:p>
            <a:pPr indent="-279400" lvl="0" marL="457200" rtl="0" algn="l">
              <a:spcBef>
                <a:spcPts val="0"/>
              </a:spcBef>
              <a:spcAft>
                <a:spcPts val="0"/>
              </a:spcAft>
              <a:buSzPts val="800"/>
              <a:buChar char="-"/>
            </a:pPr>
            <a:r>
              <a:rPr lang="es-419" sz="800"/>
              <a:t>Libros préstado</a:t>
            </a:r>
            <a:endParaRPr sz="800"/>
          </a:p>
          <a:p>
            <a:pPr indent="-279400" lvl="0" marL="457200" rtl="0" algn="l">
              <a:spcBef>
                <a:spcPts val="0"/>
              </a:spcBef>
              <a:spcAft>
                <a:spcPts val="0"/>
              </a:spcAft>
              <a:buSzPts val="800"/>
              <a:buChar char="-"/>
            </a:pPr>
            <a:r>
              <a:rPr lang="es-419" sz="800"/>
              <a:t>Fecha Préstamo</a:t>
            </a:r>
            <a:endParaRPr sz="800"/>
          </a:p>
          <a:p>
            <a:pPr indent="-279400" lvl="0" marL="457200" rtl="0" algn="l">
              <a:spcBef>
                <a:spcPts val="0"/>
              </a:spcBef>
              <a:spcAft>
                <a:spcPts val="0"/>
              </a:spcAft>
              <a:buSzPts val="800"/>
              <a:buChar char="-"/>
            </a:pPr>
            <a:r>
              <a:rPr lang="es-419" sz="800"/>
              <a:t>Fecha Vencimiento</a:t>
            </a:r>
            <a:endParaRPr sz="800"/>
          </a:p>
        </p:txBody>
      </p:sp>
      <p:sp>
        <p:nvSpPr>
          <p:cNvPr id="365" name="Google Shape;365;p27"/>
          <p:cNvSpPr/>
          <p:nvPr/>
        </p:nvSpPr>
        <p:spPr>
          <a:xfrm>
            <a:off x="2416600" y="1131175"/>
            <a:ext cx="1501200" cy="926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419" sz="1100"/>
              <a:t>Prestado</a:t>
            </a:r>
            <a:endParaRPr sz="1100"/>
          </a:p>
        </p:txBody>
      </p:sp>
      <p:sp>
        <p:nvSpPr>
          <p:cNvPr id="366" name="Google Shape;366;p27"/>
          <p:cNvSpPr/>
          <p:nvPr/>
        </p:nvSpPr>
        <p:spPr>
          <a:xfrm>
            <a:off x="1499100" y="1483350"/>
            <a:ext cx="917400" cy="1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4051800" y="1511125"/>
            <a:ext cx="917400" cy="16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Modelo relacional</a:t>
            </a:r>
            <a:endParaRPr/>
          </a:p>
        </p:txBody>
      </p:sp>
      <p:sp>
        <p:nvSpPr>
          <p:cNvPr id="373" name="Google Shape;373;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modelo relacional define la implementación lógica de la información del negocio mediante una serie de tablas, campos, restricciones, relaciones entre las mismas, etc… que deben reflejar la semántica del negocio.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¿Cómo funciona el modelo relacional?</a:t>
            </a:r>
            <a:endParaRPr/>
          </a:p>
        </p:txBody>
      </p:sp>
      <p:sp>
        <p:nvSpPr>
          <p:cNvPr id="379" name="Google Shape;379;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Clr>
                <a:srgbClr val="000000"/>
              </a:buClr>
              <a:buSzPts val="1100"/>
              <a:buFont typeface="Arial"/>
              <a:buChar char="●"/>
            </a:pPr>
            <a:r>
              <a:rPr lang="es-419"/>
              <a:t>Las tablas son el centro del modelo y los datos deben ser representados en ellas. También se usan tablas cuando se calculan resultados de otras.</a:t>
            </a:r>
            <a:endParaRPr/>
          </a:p>
          <a:p>
            <a:pPr indent="-298450" lvl="0" marL="457200" rtl="0" algn="l">
              <a:spcBef>
                <a:spcPts val="0"/>
              </a:spcBef>
              <a:spcAft>
                <a:spcPts val="0"/>
              </a:spcAft>
              <a:buClr>
                <a:srgbClr val="000000"/>
              </a:buClr>
              <a:buSzPts val="1100"/>
              <a:buFont typeface="Arial"/>
              <a:buChar char="●"/>
            </a:pPr>
            <a:r>
              <a:rPr lang="es-419"/>
              <a:t>El orden de cada columna viene determinado por el tipo de consulta que se realice. Por tanto, no es necesario un orden inicial, ya que cada relación la conforma un conjunto único de datos.</a:t>
            </a:r>
            <a:endParaRPr/>
          </a:p>
          <a:p>
            <a:pPr indent="-298450" lvl="0" marL="457200" rtl="0" algn="l">
              <a:spcBef>
                <a:spcPts val="0"/>
              </a:spcBef>
              <a:spcAft>
                <a:spcPts val="0"/>
              </a:spcAft>
              <a:buClr>
                <a:srgbClr val="000000"/>
              </a:buClr>
              <a:buSzPts val="1100"/>
              <a:buFont typeface="Arial"/>
              <a:buChar char="●"/>
            </a:pPr>
            <a:r>
              <a:rPr lang="es-419"/>
              <a:t>Como ya hemos mencionado, las filas son datos o casos, las columnas campos o variables. Por otro lado, cada celda es un registro que tiene dos dimensiones.</a:t>
            </a:r>
            <a:endParaRPr/>
          </a:p>
          <a:p>
            <a:pPr indent="-298450" lvl="0" marL="457200" rtl="0" algn="l">
              <a:spcBef>
                <a:spcPts val="0"/>
              </a:spcBef>
              <a:spcAft>
                <a:spcPts val="0"/>
              </a:spcAft>
              <a:buClr>
                <a:srgbClr val="000000"/>
              </a:buClr>
              <a:buSzPts val="1100"/>
              <a:buFont typeface="Arial"/>
              <a:buChar char="●"/>
            </a:pPr>
            <a:r>
              <a:rPr lang="es-419"/>
              <a:t>Es imprescindible disponer de un identificador único (clave primaria) de cada registro. Este permite establecer relaciones entre dos o más tablas, usándolo como una clave externa.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Ejemplo</a:t>
            </a:r>
            <a:endParaRPr/>
          </a:p>
        </p:txBody>
      </p:sp>
      <p:sp>
        <p:nvSpPr>
          <p:cNvPr id="385" name="Google Shape;385;p3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30"/>
          <p:cNvPicPr preferRelativeResize="0"/>
          <p:nvPr/>
        </p:nvPicPr>
        <p:blipFill>
          <a:blip r:embed="rId3">
            <a:alphaModFix/>
          </a:blip>
          <a:stretch>
            <a:fillRect/>
          </a:stretch>
        </p:blipFill>
        <p:spPr>
          <a:xfrm>
            <a:off x="1566850" y="1990038"/>
            <a:ext cx="6010275" cy="1990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Diferencias entre el Modelo ER y Relacional</a:t>
            </a:r>
            <a:endParaRPr/>
          </a:p>
        </p:txBody>
      </p:sp>
      <p:pic>
        <p:nvPicPr>
          <p:cNvPr id="392" name="Google Shape;392;p31"/>
          <p:cNvPicPr preferRelativeResize="0"/>
          <p:nvPr/>
        </p:nvPicPr>
        <p:blipFill>
          <a:blip r:embed="rId3">
            <a:alphaModFix/>
          </a:blip>
          <a:stretch>
            <a:fillRect/>
          </a:stretch>
        </p:blipFill>
        <p:spPr>
          <a:xfrm>
            <a:off x="2391363" y="1137755"/>
            <a:ext cx="4361275" cy="374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Modelado de datos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Diferencias entre modelos</a:t>
            </a:r>
            <a:endParaRPr/>
          </a:p>
        </p:txBody>
      </p:sp>
      <p:graphicFrame>
        <p:nvGraphicFramePr>
          <p:cNvPr id="398" name="Google Shape;398;p32"/>
          <p:cNvGraphicFramePr/>
          <p:nvPr/>
        </p:nvGraphicFramePr>
        <p:xfrm>
          <a:off x="403425" y="1387575"/>
          <a:ext cx="3000000" cy="3000000"/>
        </p:xfrm>
        <a:graphic>
          <a:graphicData uri="http://schemas.openxmlformats.org/drawingml/2006/table">
            <a:tbl>
              <a:tblPr>
                <a:noFill/>
                <a:tableStyleId>{816E2567-E06F-4184-A743-10619F3CD61B}</a:tableStyleId>
              </a:tblPr>
              <a:tblGrid>
                <a:gridCol w="2832625"/>
                <a:gridCol w="2832625"/>
                <a:gridCol w="28326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s-419"/>
                        <a:t>Modelo E-R</a:t>
                      </a:r>
                      <a:endParaRPr/>
                    </a:p>
                  </a:txBody>
                  <a:tcPr marT="91425" marB="91425" marR="91425" marL="91425"/>
                </a:tc>
                <a:tc>
                  <a:txBody>
                    <a:bodyPr/>
                    <a:lstStyle/>
                    <a:p>
                      <a:pPr indent="0" lvl="0" marL="0" rtl="0" algn="l">
                        <a:spcBef>
                          <a:spcPts val="0"/>
                        </a:spcBef>
                        <a:spcAft>
                          <a:spcPts val="0"/>
                        </a:spcAft>
                        <a:buNone/>
                      </a:pPr>
                      <a:r>
                        <a:rPr lang="es-419"/>
                        <a:t>Modelo Relacional</a:t>
                      </a:r>
                      <a:endParaRPr/>
                    </a:p>
                  </a:txBody>
                  <a:tcPr marT="91425" marB="91425" marR="91425" marL="91425"/>
                </a:tc>
              </a:tr>
              <a:tr h="841875">
                <a:tc>
                  <a:txBody>
                    <a:bodyPr/>
                    <a:lstStyle/>
                    <a:p>
                      <a:pPr indent="0" lvl="0" marL="0" rtl="0" algn="l">
                        <a:spcBef>
                          <a:spcPts val="0"/>
                        </a:spcBef>
                        <a:spcAft>
                          <a:spcPts val="0"/>
                        </a:spcAft>
                        <a:buNone/>
                      </a:pPr>
                      <a:r>
                        <a:rPr lang="es-419"/>
                        <a:t>Labor</a:t>
                      </a:r>
                      <a:endParaRPr/>
                    </a:p>
                  </a:txBody>
                  <a:tcPr marT="91425" marB="91425" marR="91425" marL="91425"/>
                </a:tc>
                <a:tc>
                  <a:txBody>
                    <a:bodyPr/>
                    <a:lstStyle/>
                    <a:p>
                      <a:pPr indent="0" lvl="0" marL="0" rtl="0" algn="l">
                        <a:spcBef>
                          <a:spcPts val="0"/>
                        </a:spcBef>
                        <a:spcAft>
                          <a:spcPts val="0"/>
                        </a:spcAft>
                        <a:buNone/>
                      </a:pPr>
                      <a:r>
                        <a:rPr lang="es-419"/>
                        <a:t>Representa la colección de objetos llamada entidades y la relación entre esas entidades</a:t>
                      </a:r>
                      <a:endParaRPr/>
                    </a:p>
                  </a:txBody>
                  <a:tcPr marT="91425" marB="91425" marR="91425" marL="91425"/>
                </a:tc>
                <a:tc>
                  <a:txBody>
                    <a:bodyPr/>
                    <a:lstStyle/>
                    <a:p>
                      <a:pPr indent="0" lvl="0" marL="0" rtl="0" algn="l">
                        <a:spcBef>
                          <a:spcPts val="0"/>
                        </a:spcBef>
                        <a:spcAft>
                          <a:spcPts val="0"/>
                        </a:spcAft>
                        <a:buNone/>
                      </a:pPr>
                      <a:r>
                        <a:rPr lang="es-419"/>
                        <a:t>Representa la colección de tablas y la relación entre esas tablas</a:t>
                      </a:r>
                      <a:endParaRPr/>
                    </a:p>
                  </a:txBody>
                  <a:tcPr marT="91425" marB="91425" marR="91425" marL="91425"/>
                </a:tc>
              </a:tr>
              <a:tr h="971825">
                <a:tc>
                  <a:txBody>
                    <a:bodyPr/>
                    <a:lstStyle/>
                    <a:p>
                      <a:pPr indent="0" lvl="0" marL="0" rtl="0" algn="l">
                        <a:spcBef>
                          <a:spcPts val="0"/>
                        </a:spcBef>
                        <a:spcAft>
                          <a:spcPts val="0"/>
                        </a:spcAft>
                        <a:buNone/>
                      </a:pPr>
                      <a:r>
                        <a:rPr lang="es-419"/>
                        <a:t>Describir</a:t>
                      </a:r>
                      <a:endParaRPr/>
                    </a:p>
                  </a:txBody>
                  <a:tcPr marT="91425" marB="91425" marR="91425" marL="91425"/>
                </a:tc>
                <a:tc>
                  <a:txBody>
                    <a:bodyPr/>
                    <a:lstStyle/>
                    <a:p>
                      <a:pPr indent="0" lvl="0" marL="0" rtl="0" algn="l">
                        <a:spcBef>
                          <a:spcPts val="0"/>
                        </a:spcBef>
                        <a:spcAft>
                          <a:spcPts val="0"/>
                        </a:spcAft>
                        <a:buNone/>
                      </a:pPr>
                      <a:r>
                        <a:rPr lang="es-419"/>
                        <a:t>El modelo de relación de entidad describe los datos como conjunto de entidades, conjunto de relaciones y atributo</a:t>
                      </a:r>
                      <a:endParaRPr/>
                    </a:p>
                  </a:txBody>
                  <a:tcPr marT="91425" marB="91425" marR="91425" marL="91425"/>
                </a:tc>
                <a:tc>
                  <a:txBody>
                    <a:bodyPr/>
                    <a:lstStyle/>
                    <a:p>
                      <a:pPr indent="0" lvl="0" marL="0" rtl="0" algn="l">
                        <a:spcBef>
                          <a:spcPts val="0"/>
                        </a:spcBef>
                        <a:spcAft>
                          <a:spcPts val="0"/>
                        </a:spcAft>
                        <a:buNone/>
                      </a:pPr>
                      <a:r>
                        <a:rPr lang="es-419"/>
                        <a:t>El Modelo Relacional describe los datos en una tabla como Dominio, Atributos y Tuplas</a:t>
                      </a:r>
                      <a:endParaRPr/>
                    </a:p>
                  </a:txBody>
                  <a:tcPr marT="91425" marB="91425" marR="91425" marL="91425"/>
                </a:tc>
              </a:tr>
              <a:tr h="581950">
                <a:tc>
                  <a:txBody>
                    <a:bodyPr/>
                    <a:lstStyle/>
                    <a:p>
                      <a:pPr indent="0" lvl="0" marL="0" rtl="0" algn="l">
                        <a:spcBef>
                          <a:spcPts val="0"/>
                        </a:spcBef>
                        <a:spcAft>
                          <a:spcPts val="0"/>
                        </a:spcAft>
                        <a:buNone/>
                      </a:pPr>
                      <a:r>
                        <a:rPr lang="es-419"/>
                        <a:t>Relación</a:t>
                      </a:r>
                      <a:endParaRPr/>
                    </a:p>
                  </a:txBody>
                  <a:tcPr marT="91425" marB="91425" marR="91425" marL="91425"/>
                </a:tc>
                <a:tc>
                  <a:txBody>
                    <a:bodyPr/>
                    <a:lstStyle/>
                    <a:p>
                      <a:pPr indent="0" lvl="0" marL="0" rtl="0" algn="l">
                        <a:spcBef>
                          <a:spcPts val="0"/>
                        </a:spcBef>
                        <a:spcAft>
                          <a:spcPts val="0"/>
                        </a:spcAft>
                        <a:buNone/>
                      </a:pPr>
                      <a:r>
                        <a:rPr lang="es-419"/>
                        <a:t>Es más fácil de entender la relación entre las entidades</a:t>
                      </a:r>
                      <a:endParaRPr/>
                    </a:p>
                  </a:txBody>
                  <a:tcPr marT="91425" marB="91425" marR="91425" marL="91425"/>
                </a:tc>
                <a:tc>
                  <a:txBody>
                    <a:bodyPr/>
                    <a:lstStyle/>
                    <a:p>
                      <a:pPr indent="0" lvl="0" marL="0" rtl="0" algn="l">
                        <a:spcBef>
                          <a:spcPts val="0"/>
                        </a:spcBef>
                        <a:spcAft>
                          <a:spcPts val="0"/>
                        </a:spcAft>
                        <a:buNone/>
                      </a:pPr>
                      <a:r>
                        <a:rPr lang="es-419"/>
                        <a:t>Es menos fácil derivar una relación entre tablas</a:t>
                      </a:r>
                      <a:endParaRPr/>
                    </a:p>
                  </a:txBody>
                  <a:tcPr marT="91425" marB="91425" marR="91425" marL="91425"/>
                </a:tc>
              </a:tr>
              <a:tr h="609575">
                <a:tc>
                  <a:txBody>
                    <a:bodyPr/>
                    <a:lstStyle/>
                    <a:p>
                      <a:pPr indent="0" lvl="0" marL="0" rtl="0" algn="l">
                        <a:spcBef>
                          <a:spcPts val="0"/>
                        </a:spcBef>
                        <a:spcAft>
                          <a:spcPts val="0"/>
                        </a:spcAft>
                        <a:buNone/>
                      </a:pPr>
                      <a:r>
                        <a:rPr lang="es-419"/>
                        <a:t>Cartografía</a:t>
                      </a:r>
                      <a:endParaRPr/>
                    </a:p>
                  </a:txBody>
                  <a:tcPr marT="91425" marB="91425" marR="91425" marL="91425"/>
                </a:tc>
                <a:tc>
                  <a:txBody>
                    <a:bodyPr/>
                    <a:lstStyle/>
                    <a:p>
                      <a:pPr indent="0" lvl="0" marL="0" rtl="0" algn="l">
                        <a:spcBef>
                          <a:spcPts val="0"/>
                        </a:spcBef>
                        <a:spcAft>
                          <a:spcPts val="0"/>
                        </a:spcAft>
                        <a:buNone/>
                      </a:pPr>
                      <a:r>
                        <a:rPr lang="es-419"/>
                        <a:t>Describe la asignación de cardinalidades</a:t>
                      </a:r>
                      <a:endParaRPr/>
                    </a:p>
                  </a:txBody>
                  <a:tcPr marT="91425" marB="91425" marR="91425" marL="91425"/>
                </a:tc>
                <a:tc>
                  <a:txBody>
                    <a:bodyPr/>
                    <a:lstStyle/>
                    <a:p>
                      <a:pPr indent="0" lvl="0" marL="0" rtl="0" algn="l">
                        <a:spcBef>
                          <a:spcPts val="0"/>
                        </a:spcBef>
                        <a:spcAft>
                          <a:spcPts val="0"/>
                        </a:spcAft>
                        <a:buNone/>
                      </a:pPr>
                      <a:r>
                        <a:rPr lang="es-419"/>
                        <a:t>No describe las cardinalidades</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3"/>
          <p:cNvPicPr preferRelativeResize="0"/>
          <p:nvPr/>
        </p:nvPicPr>
        <p:blipFill>
          <a:blip r:embed="rId3">
            <a:alphaModFix/>
          </a:blip>
          <a:stretch>
            <a:fillRect/>
          </a:stretch>
        </p:blipFill>
        <p:spPr>
          <a:xfrm>
            <a:off x="1256000" y="1314475"/>
            <a:ext cx="2857500" cy="1038225"/>
          </a:xfrm>
          <a:prstGeom prst="rect">
            <a:avLst/>
          </a:prstGeom>
          <a:noFill/>
          <a:ln>
            <a:noFill/>
          </a:ln>
        </p:spPr>
      </p:pic>
      <p:pic>
        <p:nvPicPr>
          <p:cNvPr id="404" name="Google Shape;404;p33"/>
          <p:cNvPicPr preferRelativeResize="0"/>
          <p:nvPr/>
        </p:nvPicPr>
        <p:blipFill>
          <a:blip r:embed="rId4">
            <a:alphaModFix/>
          </a:blip>
          <a:stretch>
            <a:fillRect/>
          </a:stretch>
        </p:blipFill>
        <p:spPr>
          <a:xfrm>
            <a:off x="5082750" y="1828575"/>
            <a:ext cx="3736400" cy="2453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pasar un modelo E-R a un modelo relacional?</a:t>
            </a:r>
            <a:endParaRPr/>
          </a:p>
        </p:txBody>
      </p:sp>
      <p:sp>
        <p:nvSpPr>
          <p:cNvPr id="410" name="Google Shape;410;p34"/>
          <p:cNvSpPr txBox="1"/>
          <p:nvPr>
            <p:ph idx="1" type="body"/>
          </p:nvPr>
        </p:nvSpPr>
        <p:spPr>
          <a:xfrm>
            <a:off x="1303800" y="2066250"/>
            <a:ext cx="7030500" cy="2541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s-419"/>
              <a:t>Toda entidad se transforma en una tabla</a:t>
            </a:r>
            <a:endParaRPr/>
          </a:p>
          <a:p>
            <a:pPr indent="-298450" lvl="0" marL="457200" rtl="0" algn="l">
              <a:spcBef>
                <a:spcPts val="0"/>
              </a:spcBef>
              <a:spcAft>
                <a:spcPts val="0"/>
              </a:spcAft>
              <a:buClr>
                <a:srgbClr val="000000"/>
              </a:buClr>
              <a:buSzPts val="1100"/>
              <a:buFont typeface="Arial"/>
              <a:buChar char="●"/>
            </a:pPr>
            <a:r>
              <a:rPr lang="es-419"/>
              <a:t>todo atributo se transforma en una columna dentro de la tabla a la que pertenece</a:t>
            </a:r>
            <a:endParaRPr/>
          </a:p>
          <a:p>
            <a:pPr indent="-298450" lvl="0" marL="457200" rtl="0" algn="l">
              <a:spcBef>
                <a:spcPts val="0"/>
              </a:spcBef>
              <a:spcAft>
                <a:spcPts val="0"/>
              </a:spcAft>
              <a:buClr>
                <a:srgbClr val="000000"/>
              </a:buClr>
              <a:buSzPts val="1100"/>
              <a:buFont typeface="Arial"/>
              <a:buChar char="●"/>
            </a:pPr>
            <a:r>
              <a:rPr lang="es-419"/>
              <a:t>El identificador de la entidad se convierte en la clave primaria de la tabla</a:t>
            </a:r>
            <a:endParaRPr/>
          </a:p>
          <a:p>
            <a:pPr indent="-298450" lvl="0" marL="457200" rtl="0" algn="l">
              <a:spcBef>
                <a:spcPts val="0"/>
              </a:spcBef>
              <a:spcAft>
                <a:spcPts val="0"/>
              </a:spcAft>
              <a:buClr>
                <a:srgbClr val="000000"/>
              </a:buClr>
              <a:buSzPts val="1100"/>
              <a:buFont typeface="Arial"/>
              <a:buChar char="●"/>
            </a:pPr>
            <a:r>
              <a:rPr lang="es-419"/>
              <a:t>Toda relación N:M se convierte en una tabla que tendrá como clave primaria las dos claves primarias de las entidades que se asocian</a:t>
            </a:r>
            <a:endParaRPr/>
          </a:p>
          <a:p>
            <a:pPr indent="-298450" lvl="0" marL="457200" rtl="0" algn="l">
              <a:spcBef>
                <a:spcPts val="0"/>
              </a:spcBef>
              <a:spcAft>
                <a:spcPts val="0"/>
              </a:spcAft>
              <a:buClr>
                <a:srgbClr val="000000"/>
              </a:buClr>
              <a:buSzPts val="1100"/>
              <a:buFont typeface="Arial"/>
              <a:buChar char="●"/>
            </a:pPr>
            <a:r>
              <a:rPr lang="es-419"/>
              <a:t>En las relaciones 1:N la clave primaria de la entidad con cardinalidad 1 pasa a la tabla de la entidad cuya cardinalidad es 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Optimización de Consultas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Diseño de la base de datos</a:t>
            </a:r>
            <a:endParaRPr/>
          </a:p>
        </p:txBody>
      </p:sp>
      <p:sp>
        <p:nvSpPr>
          <p:cNvPr id="421" name="Google Shape;421;p3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solidFill>
                  <a:srgbClr val="000000"/>
                </a:solidFill>
                <a:latin typeface="Arial"/>
                <a:ea typeface="Arial"/>
                <a:cs typeface="Arial"/>
                <a:sym typeface="Arial"/>
              </a:rPr>
              <a:t>Siempre es necesario </a:t>
            </a:r>
            <a:r>
              <a:rPr b="1" lang="es-419" sz="1100">
                <a:solidFill>
                  <a:srgbClr val="000000"/>
                </a:solidFill>
                <a:latin typeface="Arial"/>
                <a:ea typeface="Arial"/>
                <a:cs typeface="Arial"/>
                <a:sym typeface="Arial"/>
              </a:rPr>
              <a:t>dedicar un tiempo al diseño</a:t>
            </a:r>
            <a:r>
              <a:rPr lang="es-419" sz="1100">
                <a:solidFill>
                  <a:srgbClr val="000000"/>
                </a:solidFill>
                <a:latin typeface="Arial"/>
                <a:ea typeface="Arial"/>
                <a:cs typeface="Arial"/>
                <a:sym typeface="Arial"/>
              </a:rPr>
              <a:t> de nuestra base de datos.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es-419" sz="1100">
                <a:solidFill>
                  <a:srgbClr val="000000"/>
                </a:solidFill>
                <a:latin typeface="Arial"/>
                <a:ea typeface="Arial"/>
                <a:cs typeface="Arial"/>
                <a:sym typeface="Arial"/>
              </a:rPr>
              <a:t>Para conseguir un buen diseño de las tablas que integrarán nuestra base de datos suele utilizarse un </a:t>
            </a:r>
            <a:r>
              <a:rPr b="1" lang="es-419" sz="1100">
                <a:solidFill>
                  <a:srgbClr val="000000"/>
                </a:solidFill>
                <a:latin typeface="Arial"/>
                <a:ea typeface="Arial"/>
                <a:cs typeface="Arial"/>
                <a:sym typeface="Arial"/>
              </a:rPr>
              <a:t>Modelo Relacional</a:t>
            </a:r>
            <a:r>
              <a:rPr lang="es-419" sz="1100">
                <a:solidFill>
                  <a:srgbClr val="000000"/>
                </a:solidFill>
                <a:latin typeface="Arial"/>
                <a:ea typeface="Arial"/>
                <a:cs typeface="Arial"/>
                <a:sym typeface="Arial"/>
              </a:rPr>
              <a:t>, donde se extraen los elementos, propiedades y relaciones entre los mismos, que se traducen en la base de datos en tablas, sus campos, índices y claves relacionadas.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Tablas derivadas vs Subqueries</a:t>
            </a:r>
            <a:endParaRPr/>
          </a:p>
        </p:txBody>
      </p:sp>
      <p:sp>
        <p:nvSpPr>
          <p:cNvPr id="427" name="Google Shape;427;p3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s-419" sz="1100">
                <a:solidFill>
                  <a:srgbClr val="000000"/>
                </a:solidFill>
                <a:latin typeface="Arial"/>
                <a:ea typeface="Arial"/>
                <a:cs typeface="Arial"/>
                <a:sym typeface="Arial"/>
              </a:rPr>
              <a:t> Una subconsulta no es más que una sentencia </a:t>
            </a:r>
            <a:r>
              <a:rPr lang="es-419" sz="1100">
                <a:solidFill>
                  <a:srgbClr val="188038"/>
                </a:solidFill>
                <a:latin typeface="Roboto Mono"/>
                <a:ea typeface="Roboto Mono"/>
                <a:cs typeface="Roboto Mono"/>
                <a:sym typeface="Roboto Mono"/>
              </a:rPr>
              <a:t>SELECT</a:t>
            </a:r>
            <a:r>
              <a:rPr lang="es-419" sz="1100">
                <a:solidFill>
                  <a:srgbClr val="000000"/>
                </a:solidFill>
                <a:latin typeface="Arial"/>
                <a:ea typeface="Arial"/>
                <a:cs typeface="Arial"/>
                <a:sym typeface="Arial"/>
              </a:rPr>
              <a:t> dentro de otra sentencia. Una tabla derivada es un tipo concreto de subconsulta que se caracteriza porque está dentro del </a:t>
            </a:r>
            <a:r>
              <a:rPr lang="es-419" sz="1100">
                <a:solidFill>
                  <a:srgbClr val="188038"/>
                </a:solidFill>
                <a:latin typeface="Roboto Mono"/>
                <a:ea typeface="Roboto Mono"/>
                <a:cs typeface="Roboto Mono"/>
                <a:sym typeface="Roboto Mono"/>
              </a:rPr>
              <a:t>FROM</a:t>
            </a:r>
            <a:r>
              <a:rPr lang="es-419" sz="1100">
                <a:solidFill>
                  <a:srgbClr val="000000"/>
                </a:solidFill>
                <a:latin typeface="Arial"/>
                <a:ea typeface="Arial"/>
                <a:cs typeface="Arial"/>
                <a:sym typeface="Arial"/>
              </a:rPr>
              <a:t> de la consulta “padre”. El tratamiento de ambas es diferente: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s-419" sz="1100">
                <a:solidFill>
                  <a:srgbClr val="000000"/>
                </a:solidFill>
                <a:latin typeface="Arial"/>
                <a:ea typeface="Arial"/>
                <a:cs typeface="Arial"/>
                <a:sym typeface="Arial"/>
              </a:rPr>
              <a:t>En una subconsulta se ejecuta una búsqueda en la base de datos por cada registro de la consulta “padre”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En una tabla derivada se realiza una sola consulta a la base de datos, almacenándose los resultados en una tabla temporal en memoria. A esta tabla se accede una vez por cada registro de la consulta padre.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Supongamos que queremos hacer una consulta que nos devuelva, para cada empleado, todas las columnas de su tabla y además el número de empleados que han nacido el mismo día.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Uso de índices correctos</a:t>
            </a:r>
            <a:endParaRPr/>
          </a:p>
        </p:txBody>
      </p:sp>
      <p:sp>
        <p:nvSpPr>
          <p:cNvPr id="433" name="Google Shape;433;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 indexación, tanto de claves primarias como extranjeras, se puede obtener del modelo relacional.</a:t>
            </a:r>
            <a:endParaRPr/>
          </a:p>
          <a:p>
            <a:pPr indent="-298450" lvl="0" marL="457200" rtl="0" algn="l">
              <a:spcBef>
                <a:spcPts val="1200"/>
              </a:spcBef>
              <a:spcAft>
                <a:spcPts val="0"/>
              </a:spcAft>
              <a:buClr>
                <a:srgbClr val="000000"/>
              </a:buClr>
              <a:buSzPts val="1100"/>
              <a:buFont typeface="Arial"/>
              <a:buChar char="●"/>
            </a:pPr>
            <a:r>
              <a:rPr lang="es-419"/>
              <a:t>Las claves primarias identifican unívocamente a cada elemento de una tabla.</a:t>
            </a:r>
            <a:endParaRPr/>
          </a:p>
          <a:p>
            <a:pPr indent="-298450" lvl="0" marL="457200" rtl="0" algn="l">
              <a:spcBef>
                <a:spcPts val="0"/>
              </a:spcBef>
              <a:spcAft>
                <a:spcPts val="0"/>
              </a:spcAft>
              <a:buClr>
                <a:srgbClr val="000000"/>
              </a:buClr>
              <a:buSzPts val="1100"/>
              <a:buFont typeface="Arial"/>
              <a:buChar char="●"/>
            </a:pPr>
            <a:r>
              <a:rPr lang="es-419"/>
              <a:t>Las claves extranjeras marcan las relaciones entre tablas.</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Índices en MySQL</a:t>
            </a:r>
            <a:endParaRPr/>
          </a:p>
        </p:txBody>
      </p:sp>
      <p:sp>
        <p:nvSpPr>
          <p:cNvPr id="439" name="Google Shape;439;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 índice de base de datos es una estructura de datos que mejora la velocidad de las operaciones en una tabla.</a:t>
            </a:r>
            <a:endParaRPr/>
          </a:p>
          <a:p>
            <a:pPr indent="0" lvl="0" marL="0" rtl="0" algn="l">
              <a:spcBef>
                <a:spcPts val="1200"/>
              </a:spcBef>
              <a:spcAft>
                <a:spcPts val="1200"/>
              </a:spcAft>
              <a:buNone/>
            </a:pPr>
            <a:r>
              <a:t/>
            </a:r>
            <a:endParaRPr/>
          </a:p>
        </p:txBody>
      </p:sp>
      <p:pic>
        <p:nvPicPr>
          <p:cNvPr id="440" name="Google Shape;440;p39"/>
          <p:cNvPicPr preferRelativeResize="0"/>
          <p:nvPr/>
        </p:nvPicPr>
        <p:blipFill>
          <a:blip r:embed="rId3">
            <a:alphaModFix/>
          </a:blip>
          <a:stretch>
            <a:fillRect/>
          </a:stretch>
        </p:blipFill>
        <p:spPr>
          <a:xfrm>
            <a:off x="3238500" y="2817150"/>
            <a:ext cx="2667000" cy="1714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Sugerencias en el uso de índices</a:t>
            </a:r>
            <a:endParaRPr/>
          </a:p>
        </p:txBody>
      </p:sp>
      <p:sp>
        <p:nvSpPr>
          <p:cNvPr id="446" name="Google Shape;446;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Para mejorar una consulta (SELECT), hay que crear un índice sobre los campos que son utilizados en las búsquedas (los que aparecen en las cláusulas </a:t>
            </a:r>
            <a:r>
              <a:rPr b="1" lang="es-419" sz="1100">
                <a:solidFill>
                  <a:srgbClr val="000000"/>
                </a:solidFill>
                <a:latin typeface="Arial"/>
                <a:ea typeface="Arial"/>
                <a:cs typeface="Arial"/>
                <a:sym typeface="Arial"/>
              </a:rPr>
              <a:t>WHERE o JOIN</a:t>
            </a:r>
            <a:r>
              <a:rPr lang="es-419"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Utilice índices sobre campos con valores únicos. Los índices funcionan peor si el campo tiene valores duplicados.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Trate de que los índices sean cortos. Si indexa un campo de texto, evite hacerlo sobre campos de longitud variable, y acorte siempre el tamaño del índice a lo que considere más adecuado. Por ejemplo, si un campo CHAR tiene 200 caracteres y sabe que los valores se distinguen en los primeros 20 caracteres, indexe sólo hasta dicho tamaño de campo. Ahorrará espacio y ganará velocidad de respuesta.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No crear índices innecesarios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Tipos de campos</a:t>
            </a:r>
            <a:endParaRPr/>
          </a:p>
        </p:txBody>
      </p:sp>
      <p:sp>
        <p:nvSpPr>
          <p:cNvPr id="452" name="Google Shape;452;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s-419" sz="1100">
                <a:solidFill>
                  <a:srgbClr val="000000"/>
                </a:solidFill>
                <a:latin typeface="Arial"/>
                <a:ea typeface="Arial"/>
                <a:cs typeface="Arial"/>
                <a:sym typeface="Arial"/>
              </a:rPr>
              <a:t>Utilice los mismos tipos de campos para el mismo tipo de información en distintas tablas. Si necesitara cruzar tablas con campos del mismo tipo ganará en rapidez.</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Evite en lo posible el uso de campos de tamaño variable. Los campos de longitud fija (como CHAR) son más eficientes que los de longitud variable (VARCHAR, BLOB o TEXT).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Utilice campos numéricos frente a campos de texto.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Trate de usar campos que no puedan tener valores nulos (</a:t>
            </a:r>
            <a:r>
              <a:rPr b="1" lang="es-419" sz="1100">
                <a:solidFill>
                  <a:srgbClr val="000000"/>
                </a:solidFill>
                <a:latin typeface="Arial"/>
                <a:ea typeface="Arial"/>
                <a:cs typeface="Arial"/>
                <a:sym typeface="Arial"/>
              </a:rPr>
              <a:t>Not Null</a:t>
            </a:r>
            <a:r>
              <a:rPr lang="es-419" sz="1100">
                <a:solidFill>
                  <a:srgbClr val="000000"/>
                </a:solidFill>
                <a:latin typeface="Arial"/>
                <a:ea typeface="Arial"/>
                <a:cs typeface="Arial"/>
                <a:sym typeface="Arial"/>
              </a:rPr>
              <a:t>). Los valores nulos ralentizan las lecturas.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Modelado de datos</a:t>
            </a:r>
            <a:endParaRPr/>
          </a:p>
        </p:txBody>
      </p:sp>
      <p:sp>
        <p:nvSpPr>
          <p:cNvPr id="289" name="Google Shape;289;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050">
                <a:solidFill>
                  <a:srgbClr val="333333"/>
                </a:solidFill>
                <a:latin typeface="Arial"/>
                <a:ea typeface="Arial"/>
                <a:cs typeface="Arial"/>
                <a:sym typeface="Arial"/>
              </a:rPr>
              <a:t>El modelado de datos es el proceso de creación de una representación visual o esquema que define los sistemas de recopilación y administración de información de cualquier organización. </a:t>
            </a:r>
            <a:endParaRPr sz="1050">
              <a:solidFill>
                <a:srgbClr val="333333"/>
              </a:solidFill>
              <a:latin typeface="Arial"/>
              <a:ea typeface="Arial"/>
              <a:cs typeface="Arial"/>
              <a:sym typeface="Arial"/>
            </a:endParaRPr>
          </a:p>
          <a:p>
            <a:pPr indent="0" lvl="0" marL="0" rtl="0" algn="l">
              <a:spcBef>
                <a:spcPts val="1200"/>
              </a:spcBef>
              <a:spcAft>
                <a:spcPts val="0"/>
              </a:spcAft>
              <a:buNone/>
            </a:pPr>
            <a:r>
              <a:rPr lang="es-419" sz="1050">
                <a:solidFill>
                  <a:srgbClr val="333333"/>
                </a:solidFill>
                <a:latin typeface="Arial"/>
                <a:ea typeface="Arial"/>
                <a:cs typeface="Arial"/>
                <a:sym typeface="Arial"/>
              </a:rPr>
              <a:t>Este esquema o modelo de datos ayuda a las diferentes partes interesadas, como analistas de datos, científicos e ingenieros, a crear una vista unificada de los datos de una organización. </a:t>
            </a:r>
            <a:endParaRPr sz="1050">
              <a:solidFill>
                <a:srgbClr val="333333"/>
              </a:solidFill>
              <a:latin typeface="Arial"/>
              <a:ea typeface="Arial"/>
              <a:cs typeface="Arial"/>
              <a:sym typeface="Arial"/>
            </a:endParaRPr>
          </a:p>
          <a:p>
            <a:pPr indent="0" lvl="0" marL="0" rtl="0" algn="l">
              <a:spcBef>
                <a:spcPts val="1200"/>
              </a:spcBef>
              <a:spcAft>
                <a:spcPts val="0"/>
              </a:spcAft>
              <a:buNone/>
            </a:pPr>
            <a:r>
              <a:rPr lang="es-419" sz="1050">
                <a:solidFill>
                  <a:srgbClr val="333333"/>
                </a:solidFill>
                <a:latin typeface="Arial"/>
                <a:ea typeface="Arial"/>
                <a:cs typeface="Arial"/>
                <a:sym typeface="Arial"/>
              </a:rPr>
              <a:t>El modelo esboza los datos que recoge la empresa, la relación entre los distintos conjuntos de datos y los métodos que se usarán para almacenarlos y analizarlos.</a:t>
            </a:r>
            <a:endParaRPr sz="1050">
              <a:solidFill>
                <a:srgbClr val="333333"/>
              </a:solidFill>
              <a:latin typeface="Arial"/>
              <a:ea typeface="Arial"/>
              <a:cs typeface="Arial"/>
              <a:sym typeface="Arial"/>
            </a:endParaRPr>
          </a:p>
          <a:p>
            <a:pPr indent="0" lvl="0" marL="0" rtl="0" algn="l">
              <a:spcBef>
                <a:spcPts val="1200"/>
              </a:spcBef>
              <a:spcAft>
                <a:spcPts val="1200"/>
              </a:spcAft>
              <a:buNone/>
            </a:pPr>
            <a:r>
              <a:t/>
            </a:r>
            <a:endParaRPr sz="1050">
              <a:solidFill>
                <a:srgbClr val="333333"/>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Tablas con poca o mucha información</a:t>
            </a:r>
            <a:endParaRPr/>
          </a:p>
        </p:txBody>
      </p:sp>
      <p:sp>
        <p:nvSpPr>
          <p:cNvPr id="458" name="Google Shape;458;p4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100">
                <a:solidFill>
                  <a:srgbClr val="000000"/>
                </a:solidFill>
                <a:latin typeface="Arial"/>
                <a:ea typeface="Arial"/>
                <a:cs typeface="Arial"/>
                <a:sym typeface="Arial"/>
              </a:rPr>
              <a:t>Mantenga siempre sus </a:t>
            </a:r>
            <a:r>
              <a:rPr b="1" lang="es-419" sz="1100">
                <a:solidFill>
                  <a:srgbClr val="000000"/>
                </a:solidFill>
                <a:latin typeface="Arial"/>
                <a:ea typeface="Arial"/>
                <a:cs typeface="Arial"/>
                <a:sym typeface="Arial"/>
              </a:rPr>
              <a:t>tablas</a:t>
            </a:r>
            <a:r>
              <a:rPr lang="es-419" sz="1100">
                <a:solidFill>
                  <a:srgbClr val="000000"/>
                </a:solidFill>
                <a:latin typeface="Arial"/>
                <a:ea typeface="Arial"/>
                <a:cs typeface="Arial"/>
                <a:sym typeface="Arial"/>
              </a:rPr>
              <a:t> con la información necesaria (ni más ni menos)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Mejorar las consultas a la base de datos</a:t>
            </a:r>
            <a:endParaRPr/>
          </a:p>
        </p:txBody>
      </p:sp>
      <p:sp>
        <p:nvSpPr>
          <p:cNvPr id="464" name="Google Shape;464;p4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Cuando se realiza una consulta SELECT, hay que evitar en lo posible el uso del comodín “*”, e indicar sólo los campos imprescindibles que se necesitan. Eso reducirá el tamaño de la consulta.</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s-419" sz="1100">
                <a:solidFill>
                  <a:srgbClr val="000000"/>
                </a:solidFill>
                <a:latin typeface="Arial"/>
                <a:ea typeface="Arial"/>
                <a:cs typeface="Arial"/>
                <a:sym typeface="Arial"/>
              </a:rPr>
              <a:t>Evite también el uso de </a:t>
            </a:r>
            <a:r>
              <a:rPr b="1" lang="es-419" sz="1100">
                <a:solidFill>
                  <a:srgbClr val="000000"/>
                </a:solidFill>
                <a:latin typeface="Arial"/>
                <a:ea typeface="Arial"/>
                <a:cs typeface="Arial"/>
                <a:sym typeface="Arial"/>
              </a:rPr>
              <a:t>GROUP BY</a:t>
            </a:r>
            <a:r>
              <a:rPr lang="es-419" sz="1100">
                <a:solidFill>
                  <a:srgbClr val="000000"/>
                </a:solidFill>
                <a:latin typeface="Arial"/>
                <a:ea typeface="Arial"/>
                <a:cs typeface="Arial"/>
                <a:sym typeface="Arial"/>
              </a:rPr>
              <a:t>, </a:t>
            </a:r>
            <a:r>
              <a:rPr b="1" lang="es-419" sz="1100">
                <a:solidFill>
                  <a:srgbClr val="000000"/>
                </a:solidFill>
                <a:latin typeface="Arial"/>
                <a:ea typeface="Arial"/>
                <a:cs typeface="Arial"/>
                <a:sym typeface="Arial"/>
              </a:rPr>
              <a:t>ORDER BY</a:t>
            </a:r>
            <a:r>
              <a:rPr lang="es-419" sz="1100">
                <a:solidFill>
                  <a:srgbClr val="000000"/>
                </a:solidFill>
                <a:latin typeface="Arial"/>
                <a:ea typeface="Arial"/>
                <a:cs typeface="Arial"/>
                <a:sym typeface="Arial"/>
              </a:rPr>
              <a:t> o </a:t>
            </a:r>
            <a:r>
              <a:rPr b="1" lang="es-419" sz="1100">
                <a:solidFill>
                  <a:srgbClr val="000000"/>
                </a:solidFill>
                <a:latin typeface="Arial"/>
                <a:ea typeface="Arial"/>
                <a:cs typeface="Arial"/>
                <a:sym typeface="Arial"/>
              </a:rPr>
              <a:t>HAVING</a:t>
            </a:r>
            <a:r>
              <a:rPr lang="es-419"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s-419" sz="1100">
                <a:solidFill>
                  <a:srgbClr val="000000"/>
                </a:solidFill>
                <a:latin typeface="Arial"/>
                <a:ea typeface="Arial"/>
                <a:cs typeface="Arial"/>
                <a:sym typeface="Arial"/>
              </a:rPr>
              <a:t>Evite en lo posible el uso de </a:t>
            </a:r>
            <a:r>
              <a:rPr b="1" lang="es-419" sz="1100">
                <a:solidFill>
                  <a:srgbClr val="000000"/>
                </a:solidFill>
                <a:latin typeface="Arial"/>
                <a:ea typeface="Arial"/>
                <a:cs typeface="Arial"/>
                <a:sym typeface="Arial"/>
              </a:rPr>
              <a:t>LIKE</a:t>
            </a:r>
            <a:r>
              <a:rPr lang="es-419" sz="1100">
                <a:solidFill>
                  <a:srgbClr val="000000"/>
                </a:solidFill>
                <a:latin typeface="Arial"/>
                <a:ea typeface="Arial"/>
                <a:cs typeface="Arial"/>
                <a:sym typeface="Arial"/>
              </a:rPr>
              <a:t>. Las comparaciones entre campos de texto (BLOB, TEXT…) ralentizan las consultas. Si fuera necesario, cree índices </a:t>
            </a:r>
            <a:r>
              <a:rPr b="1" lang="es-419" sz="1100">
                <a:solidFill>
                  <a:srgbClr val="000000"/>
                </a:solidFill>
                <a:latin typeface="Arial"/>
                <a:ea typeface="Arial"/>
                <a:cs typeface="Arial"/>
                <a:sym typeface="Arial"/>
              </a:rPr>
              <a:t>fulltext</a:t>
            </a:r>
            <a:r>
              <a:rPr lang="es-419" sz="1100">
                <a:solidFill>
                  <a:srgbClr val="000000"/>
                </a:solidFill>
                <a:latin typeface="Arial"/>
                <a:ea typeface="Arial"/>
                <a:cs typeface="Arial"/>
                <a:sym typeface="Arial"/>
              </a:rPr>
              <a:t> para los campos de texto sobre los que vaya a efectuar consultas.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Optimizar la cláusula WHERE</a:t>
            </a:r>
            <a:endParaRPr/>
          </a:p>
        </p:txBody>
      </p:sp>
      <p:sp>
        <p:nvSpPr>
          <p:cNvPr id="470" name="Google Shape;470;p4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s-419" sz="1100">
                <a:solidFill>
                  <a:srgbClr val="000000"/>
                </a:solidFill>
                <a:latin typeface="Arial"/>
                <a:ea typeface="Arial"/>
                <a:cs typeface="Arial"/>
                <a:sym typeface="Arial"/>
              </a:rPr>
              <a:t>Evite el uso de paréntesis innecesarios.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Use COUNT (*) sólo en consultas sin cláusula WHERE y que afecten a una única tabla.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s-419" sz="1100">
                <a:solidFill>
                  <a:srgbClr val="000000"/>
                </a:solidFill>
                <a:latin typeface="Arial"/>
                <a:ea typeface="Arial"/>
                <a:cs typeface="Arial"/>
                <a:sym typeface="Arial"/>
              </a:rPr>
              <a:t>Si conoce que el resultado de una claúsula GROUP BY o DISTINCT va a ser muy reducido haga uso de la opción </a:t>
            </a:r>
            <a:r>
              <a:rPr b="1" lang="es-419" sz="1100">
                <a:solidFill>
                  <a:srgbClr val="000000"/>
                </a:solidFill>
                <a:latin typeface="Arial"/>
                <a:ea typeface="Arial"/>
                <a:cs typeface="Arial"/>
                <a:sym typeface="Arial"/>
              </a:rPr>
              <a:t>SQL_SMALL_RESULT</a:t>
            </a:r>
            <a:r>
              <a:rPr lang="es-419" sz="1100">
                <a:solidFill>
                  <a:srgbClr val="000000"/>
                </a:solidFill>
                <a:latin typeface="Arial"/>
                <a:ea typeface="Arial"/>
                <a:cs typeface="Arial"/>
                <a:sym typeface="Arial"/>
              </a:rPr>
              <a:t>. MySQL usará tablas temporales de acceso rápido para el resultado en vez métodos de ordenación.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Optimizando inserción de datos</a:t>
            </a:r>
            <a:endParaRPr/>
          </a:p>
        </p:txBody>
      </p:sp>
      <p:sp>
        <p:nvSpPr>
          <p:cNvPr id="476" name="Google Shape;476;p4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419" sz="1100">
                <a:solidFill>
                  <a:srgbClr val="000000"/>
                </a:solidFill>
                <a:latin typeface="Arial"/>
                <a:ea typeface="Arial"/>
                <a:cs typeface="Arial"/>
                <a:sym typeface="Arial"/>
              </a:rPr>
              <a:t>Para añadir registros a sus tablas, es más eficiente realizar una inserción múltiple que varias inserciones por separado.</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s-419" sz="1100">
                <a:solidFill>
                  <a:srgbClr val="000000"/>
                </a:solidFill>
                <a:latin typeface="Arial"/>
                <a:ea typeface="Arial"/>
                <a:cs typeface="Arial"/>
                <a:sym typeface="Arial"/>
              </a:rPr>
              <a:t>Encole la inserción de datos para evitar esperas innecesarias, mediante el uso de la sentencia </a:t>
            </a:r>
            <a:r>
              <a:rPr b="1" lang="es-419" sz="1100">
                <a:solidFill>
                  <a:srgbClr val="000000"/>
                </a:solidFill>
                <a:latin typeface="Arial"/>
                <a:ea typeface="Arial"/>
                <a:cs typeface="Arial"/>
                <a:sym typeface="Arial"/>
              </a:rPr>
              <a:t>INSERT DELAYED</a:t>
            </a:r>
            <a:r>
              <a:rPr lang="es-419" sz="1100">
                <a:solidFill>
                  <a:srgbClr val="000000"/>
                </a:solidFill>
                <a:latin typeface="Arial"/>
                <a:ea typeface="Arial"/>
                <a:cs typeface="Arial"/>
                <a:sym typeface="Arial"/>
              </a:rPr>
              <a:t>. La inserción se encola (agrupándose en bloques para ejecutarse de forma más eficiente) a la espera de que la tabla afectada no esté siendo utilizada por ningún otro proceso.</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Dé prioridad a las sentencias de lectura (SELECT) frente a las de escritura (INSERT):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s-419" sz="1100">
                <a:solidFill>
                  <a:srgbClr val="000000"/>
                </a:solidFill>
                <a:latin typeface="Arial"/>
                <a:ea typeface="Arial"/>
                <a:cs typeface="Arial"/>
                <a:sym typeface="Arial"/>
              </a:rPr>
              <a:t>Con INSERT LOW_PRIORITY, consigue que las sentencias de inserción esperen a que no haya otros procesos leyendo la tabla para ejecutarse.</a:t>
            </a: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s-419" sz="1100">
                <a:solidFill>
                  <a:srgbClr val="000000"/>
                </a:solidFill>
                <a:latin typeface="Arial"/>
                <a:ea typeface="Arial"/>
                <a:cs typeface="Arial"/>
                <a:sym typeface="Arial"/>
              </a:rPr>
              <a:t>Con SELECT HIGH_PRIORITY, consigue que cualquier otro proceso simultáneo de actualización o inserción de datos espere a que se realice la consulta.</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82" name="Google Shape;482;p4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3" name="Google Shape;483;p46"/>
          <p:cNvPicPr preferRelativeResize="0"/>
          <p:nvPr/>
        </p:nvPicPr>
        <p:blipFill>
          <a:blip r:embed="rId3">
            <a:alphaModFix/>
          </a:blip>
          <a:stretch>
            <a:fillRect/>
          </a:stretch>
        </p:blipFill>
        <p:spPr>
          <a:xfrm>
            <a:off x="477725" y="1012626"/>
            <a:ext cx="8188549" cy="3260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89" name="Google Shape;489;p4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0" name="Google Shape;490;p47"/>
          <p:cNvPicPr preferRelativeResize="0"/>
          <p:nvPr/>
        </p:nvPicPr>
        <p:blipFill>
          <a:blip r:embed="rId3">
            <a:alphaModFix/>
          </a:blip>
          <a:stretch>
            <a:fillRect/>
          </a:stretch>
        </p:blipFill>
        <p:spPr>
          <a:xfrm>
            <a:off x="709675" y="1102503"/>
            <a:ext cx="7724650" cy="3429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Inner Join’s</a:t>
            </a:r>
            <a:endParaRPr/>
          </a:p>
        </p:txBody>
      </p:sp>
      <p:sp>
        <p:nvSpPr>
          <p:cNvPr id="496" name="Google Shape;496;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s-419" sz="1100">
                <a:solidFill>
                  <a:srgbClr val="000000"/>
                </a:solidFill>
                <a:latin typeface="Arial"/>
                <a:ea typeface="Arial"/>
                <a:cs typeface="Arial"/>
                <a:sym typeface="Arial"/>
              </a:rPr>
              <a:t>  Este es un caso digno de mención. En una consulta con varios </a:t>
            </a:r>
            <a:r>
              <a:rPr lang="es-419" sz="1100">
                <a:solidFill>
                  <a:srgbClr val="188038"/>
                </a:solidFill>
                <a:latin typeface="Roboto Mono"/>
                <a:ea typeface="Roboto Mono"/>
                <a:cs typeface="Roboto Mono"/>
                <a:sym typeface="Roboto Mono"/>
              </a:rPr>
              <a:t>INNER JOIN</a:t>
            </a:r>
            <a:r>
              <a:rPr lang="es-419" sz="1100">
                <a:solidFill>
                  <a:srgbClr val="000000"/>
                </a:solidFill>
                <a:latin typeface="Arial"/>
                <a:ea typeface="Arial"/>
                <a:cs typeface="Arial"/>
                <a:sym typeface="Arial"/>
              </a:rPr>
              <a:t> es el optimizador quien decide el orden de consulta de las tablas, dependiendo de las restricciones y el uso de los índices. Esta decisión suele ser acertada, con una excepción: puede no ser el orden óptimo para efectuar el </a:t>
            </a:r>
            <a:r>
              <a:rPr lang="es-419" sz="1100">
                <a:solidFill>
                  <a:srgbClr val="188038"/>
                </a:solidFill>
                <a:latin typeface="Roboto Mono"/>
                <a:ea typeface="Roboto Mono"/>
                <a:cs typeface="Roboto Mono"/>
                <a:sym typeface="Roboto Mono"/>
              </a:rPr>
              <a:t>GROUP BY</a:t>
            </a:r>
            <a:r>
              <a:rPr lang="es-419" sz="1100">
                <a:solidFill>
                  <a:srgbClr val="000000"/>
                </a:solidFill>
                <a:latin typeface="Arial"/>
                <a:ea typeface="Arial"/>
                <a:cs typeface="Arial"/>
                <a:sym typeface="Arial"/>
              </a:rPr>
              <a:t> (o el </a:t>
            </a:r>
            <a:r>
              <a:rPr lang="es-419" sz="1100">
                <a:solidFill>
                  <a:srgbClr val="188038"/>
                </a:solidFill>
                <a:latin typeface="Roboto Mono"/>
                <a:ea typeface="Roboto Mono"/>
                <a:cs typeface="Roboto Mono"/>
                <a:sym typeface="Roboto Mono"/>
              </a:rPr>
              <a:t>ORDER BY</a:t>
            </a:r>
            <a:r>
              <a:rPr lang="es-419"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En este caso necesitamos colocar primero la tabla sobre la que se está haciendo el </a:t>
            </a:r>
            <a:r>
              <a:rPr lang="es-419" sz="1100">
                <a:solidFill>
                  <a:srgbClr val="188038"/>
                </a:solidFill>
                <a:latin typeface="Roboto Mono"/>
                <a:ea typeface="Roboto Mono"/>
                <a:cs typeface="Roboto Mono"/>
                <a:sym typeface="Roboto Mono"/>
              </a:rPr>
              <a:t>GROUP BY</a:t>
            </a:r>
            <a:r>
              <a:rPr lang="es-419" sz="1100">
                <a:solidFill>
                  <a:srgbClr val="000000"/>
                </a:solidFill>
                <a:latin typeface="Arial"/>
                <a:ea typeface="Arial"/>
                <a:cs typeface="Arial"/>
                <a:sym typeface="Arial"/>
              </a:rPr>
              <a:t> y forzar al optimizador a que lea primero esa tabla. De esta manera, el </a:t>
            </a:r>
            <a:r>
              <a:rPr lang="es-419" sz="1100">
                <a:solidFill>
                  <a:srgbClr val="188038"/>
                </a:solidFill>
                <a:latin typeface="Roboto Mono"/>
                <a:ea typeface="Roboto Mono"/>
                <a:cs typeface="Roboto Mono"/>
                <a:sym typeface="Roboto Mono"/>
              </a:rPr>
              <a:t>GROUP BY</a:t>
            </a:r>
            <a:r>
              <a:rPr lang="es-419" sz="1100">
                <a:solidFill>
                  <a:srgbClr val="000000"/>
                </a:solidFill>
                <a:latin typeface="Arial"/>
                <a:ea typeface="Arial"/>
                <a:cs typeface="Arial"/>
                <a:sym typeface="Arial"/>
              </a:rPr>
              <a:t> se realizará de una sola pasada, debido a que los resultados ya estarán ordenados con respecto al índice. Esto lo conseguimos con </a:t>
            </a:r>
            <a:r>
              <a:rPr b="1" lang="es-419" sz="1100">
                <a:solidFill>
                  <a:srgbClr val="188038"/>
                </a:solidFill>
                <a:latin typeface="Roboto Mono"/>
                <a:ea typeface="Roboto Mono"/>
                <a:cs typeface="Roboto Mono"/>
                <a:sym typeface="Roboto Mono"/>
              </a:rPr>
              <a:t>STRAIGHT_JOIN</a:t>
            </a:r>
            <a:r>
              <a:rPr lang="es-419" sz="1100">
                <a:solidFill>
                  <a:srgbClr val="000000"/>
                </a:solidFill>
                <a:latin typeface="Arial"/>
                <a:ea typeface="Arial"/>
                <a:cs typeface="Arial"/>
                <a:sym typeface="Arial"/>
              </a:rPr>
              <a:t>, que no es más que un </a:t>
            </a:r>
            <a:r>
              <a:rPr lang="es-419" sz="1100">
                <a:solidFill>
                  <a:srgbClr val="188038"/>
                </a:solidFill>
                <a:latin typeface="Roboto Mono"/>
                <a:ea typeface="Roboto Mono"/>
                <a:cs typeface="Roboto Mono"/>
                <a:sym typeface="Roboto Mono"/>
              </a:rPr>
              <a:t>INNER JOIN</a:t>
            </a:r>
            <a:r>
              <a:rPr lang="es-419" sz="1100">
                <a:solidFill>
                  <a:srgbClr val="000000"/>
                </a:solidFill>
                <a:latin typeface="Arial"/>
                <a:ea typeface="Arial"/>
                <a:cs typeface="Arial"/>
                <a:sym typeface="Arial"/>
              </a:rPr>
              <a:t> con la particularidad de que </a:t>
            </a:r>
            <a:r>
              <a:rPr b="1" lang="es-419" sz="1100">
                <a:solidFill>
                  <a:srgbClr val="000000"/>
                </a:solidFill>
                <a:latin typeface="Arial"/>
                <a:ea typeface="Arial"/>
                <a:cs typeface="Arial"/>
                <a:sym typeface="Arial"/>
              </a:rPr>
              <a:t>fuerza la lectura de la tabla de la izquierda antes que la de la derecha</a:t>
            </a:r>
            <a:r>
              <a:rPr lang="es-419"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Con los </a:t>
            </a:r>
            <a:r>
              <a:rPr b="1" lang="es-419" sz="1100">
                <a:solidFill>
                  <a:srgbClr val="188038"/>
                </a:solidFill>
                <a:latin typeface="Roboto Mono"/>
                <a:ea typeface="Roboto Mono"/>
                <a:cs typeface="Roboto Mono"/>
                <a:sym typeface="Roboto Mono"/>
              </a:rPr>
              <a:t>LEFT JOIN</a:t>
            </a:r>
            <a:r>
              <a:rPr lang="es-419" sz="1100">
                <a:solidFill>
                  <a:srgbClr val="000000"/>
                </a:solidFill>
                <a:latin typeface="Arial"/>
                <a:ea typeface="Arial"/>
                <a:cs typeface="Arial"/>
                <a:sym typeface="Arial"/>
              </a:rPr>
              <a:t> no ocurre este problema, pues en este caso </a:t>
            </a:r>
            <a:r>
              <a:rPr b="1" lang="es-419" sz="1100">
                <a:solidFill>
                  <a:srgbClr val="000000"/>
                </a:solidFill>
                <a:latin typeface="Arial"/>
                <a:ea typeface="Arial"/>
                <a:cs typeface="Arial"/>
                <a:sym typeface="Arial"/>
              </a:rPr>
              <a:t>la tabla de la izquierda SIEMPRE se leerá antes</a:t>
            </a:r>
            <a:r>
              <a:rPr lang="es-419" sz="1100">
                <a:solidFill>
                  <a:srgbClr val="000000"/>
                </a:solidFill>
                <a:latin typeface="Arial"/>
                <a:ea typeface="Arial"/>
                <a:cs typeface="Arial"/>
                <a:sym typeface="Arial"/>
              </a:rPr>
              <a:t> que su tabla dependiente.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Importancia del modelado</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s-419" sz="1050">
                <a:solidFill>
                  <a:srgbClr val="333333"/>
                </a:solidFill>
                <a:highlight>
                  <a:srgbClr val="FBFBFB"/>
                </a:highlight>
                <a:latin typeface="Arial"/>
                <a:ea typeface="Arial"/>
                <a:cs typeface="Arial"/>
                <a:sym typeface="Arial"/>
              </a:rPr>
              <a:t>El modelado de datos aporta las siguientes ventajas:</a:t>
            </a:r>
            <a:endParaRPr sz="1050">
              <a:solidFill>
                <a:srgbClr val="333333"/>
              </a:solidFill>
              <a:highlight>
                <a:srgbClr val="FBFBFB"/>
              </a:highlight>
              <a:latin typeface="Arial"/>
              <a:ea typeface="Arial"/>
              <a:cs typeface="Arial"/>
              <a:sym typeface="Arial"/>
            </a:endParaRPr>
          </a:p>
          <a:p>
            <a:pPr indent="-295275" lvl="0" marL="482600" rtl="0" algn="l">
              <a:spcBef>
                <a:spcPts val="1100"/>
              </a:spcBef>
              <a:spcAft>
                <a:spcPts val="0"/>
              </a:spcAft>
              <a:buClr>
                <a:srgbClr val="333333"/>
              </a:buClr>
              <a:buSzPts val="1050"/>
              <a:buFont typeface="Arial"/>
              <a:buChar char="●"/>
            </a:pPr>
            <a:r>
              <a:rPr lang="es-419" sz="1050">
                <a:solidFill>
                  <a:srgbClr val="333333"/>
                </a:solidFill>
                <a:highlight>
                  <a:srgbClr val="FBFBFB"/>
                </a:highlight>
                <a:latin typeface="Arial"/>
                <a:ea typeface="Arial"/>
                <a:cs typeface="Arial"/>
                <a:sym typeface="Arial"/>
              </a:rPr>
              <a:t>Reduce los errores en el desarrollo de software de bases de datos</a:t>
            </a:r>
            <a:endParaRPr sz="1050">
              <a:solidFill>
                <a:srgbClr val="333333"/>
              </a:solidFill>
              <a:highlight>
                <a:srgbClr val="FBFBFB"/>
              </a:highlight>
              <a:latin typeface="Arial"/>
              <a:ea typeface="Arial"/>
              <a:cs typeface="Arial"/>
              <a:sym typeface="Arial"/>
            </a:endParaRPr>
          </a:p>
          <a:p>
            <a:pPr indent="-295275" lvl="0" marL="482600" rtl="0" algn="l">
              <a:spcBef>
                <a:spcPts val="0"/>
              </a:spcBef>
              <a:spcAft>
                <a:spcPts val="0"/>
              </a:spcAft>
              <a:buClr>
                <a:srgbClr val="333333"/>
              </a:buClr>
              <a:buSzPts val="1050"/>
              <a:buFont typeface="Arial"/>
              <a:buChar char="●"/>
            </a:pPr>
            <a:r>
              <a:rPr lang="es-419" sz="1050">
                <a:solidFill>
                  <a:srgbClr val="333333"/>
                </a:solidFill>
                <a:highlight>
                  <a:srgbClr val="FBFBFB"/>
                </a:highlight>
                <a:latin typeface="Arial"/>
                <a:ea typeface="Arial"/>
                <a:cs typeface="Arial"/>
                <a:sym typeface="Arial"/>
              </a:rPr>
              <a:t>Facilita la rapidez y eficacia en el diseño y creación de bases de datos</a:t>
            </a:r>
            <a:endParaRPr sz="1050">
              <a:solidFill>
                <a:srgbClr val="333333"/>
              </a:solidFill>
              <a:highlight>
                <a:srgbClr val="FBFBFB"/>
              </a:highlight>
              <a:latin typeface="Arial"/>
              <a:ea typeface="Arial"/>
              <a:cs typeface="Arial"/>
              <a:sym typeface="Arial"/>
            </a:endParaRPr>
          </a:p>
          <a:p>
            <a:pPr indent="-295275" lvl="0" marL="482600" rtl="0" algn="l">
              <a:spcBef>
                <a:spcPts val="0"/>
              </a:spcBef>
              <a:spcAft>
                <a:spcPts val="0"/>
              </a:spcAft>
              <a:buClr>
                <a:srgbClr val="333333"/>
              </a:buClr>
              <a:buSzPts val="1050"/>
              <a:buFont typeface="Arial"/>
              <a:buChar char="●"/>
            </a:pPr>
            <a:r>
              <a:rPr lang="es-419" sz="1050">
                <a:solidFill>
                  <a:srgbClr val="333333"/>
                </a:solidFill>
                <a:highlight>
                  <a:srgbClr val="FBFBFB"/>
                </a:highlight>
                <a:latin typeface="Arial"/>
                <a:ea typeface="Arial"/>
                <a:cs typeface="Arial"/>
                <a:sym typeface="Arial"/>
              </a:rPr>
              <a:t>Crea coherencia en la documentación de los datos y el diseño del sistema en toda la organización</a:t>
            </a:r>
            <a:endParaRPr sz="1050">
              <a:solidFill>
                <a:srgbClr val="333333"/>
              </a:solidFill>
              <a:highlight>
                <a:srgbClr val="FBFBFB"/>
              </a:highlight>
              <a:latin typeface="Arial"/>
              <a:ea typeface="Arial"/>
              <a:cs typeface="Arial"/>
              <a:sym typeface="Arial"/>
            </a:endParaRPr>
          </a:p>
          <a:p>
            <a:pPr indent="-295275" lvl="0" marL="482600" rtl="0" algn="l">
              <a:spcBef>
                <a:spcPts val="0"/>
              </a:spcBef>
              <a:spcAft>
                <a:spcPts val="0"/>
              </a:spcAft>
              <a:buClr>
                <a:srgbClr val="333333"/>
              </a:buClr>
              <a:buSzPts val="1050"/>
              <a:buFont typeface="Arial"/>
              <a:buChar char="●"/>
            </a:pPr>
            <a:r>
              <a:rPr lang="es-419" sz="1050">
                <a:solidFill>
                  <a:srgbClr val="333333"/>
                </a:solidFill>
                <a:highlight>
                  <a:srgbClr val="FBFBFB"/>
                </a:highlight>
                <a:latin typeface="Arial"/>
                <a:ea typeface="Arial"/>
                <a:cs typeface="Arial"/>
                <a:sym typeface="Arial"/>
              </a:rPr>
              <a:t>Facilita la comunicación entre los ingenieros de datos y los departamentos de inteligencia empresarial</a:t>
            </a:r>
            <a:endParaRPr sz="1050">
              <a:solidFill>
                <a:srgbClr val="333333"/>
              </a:solidFill>
              <a:highlight>
                <a:srgbClr val="FBFBFB"/>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modelo entidad-relación</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 Se desarrolló para facilitar el diseño de bases de datos permitiendo la especificación de un esquema de la empresa que representa la estructura lógica completa de una base de datos.</a:t>
            </a:r>
            <a:endParaRPr/>
          </a:p>
          <a:p>
            <a:pPr indent="0" lvl="0" marL="0" rtl="0" algn="l">
              <a:spcBef>
                <a:spcPts val="1200"/>
              </a:spcBef>
              <a:spcAft>
                <a:spcPts val="0"/>
              </a:spcAft>
              <a:buNone/>
            </a:pPr>
            <a:r>
              <a:rPr lang="es-419"/>
              <a:t>El modelo E-R emplea tres conceptos básicos:</a:t>
            </a:r>
            <a:endParaRPr/>
          </a:p>
          <a:p>
            <a:pPr indent="-311150" lvl="0" marL="457200" rtl="0" algn="l">
              <a:spcBef>
                <a:spcPts val="1200"/>
              </a:spcBef>
              <a:spcAft>
                <a:spcPts val="0"/>
              </a:spcAft>
              <a:buSzPts val="1300"/>
              <a:buChar char="●"/>
            </a:pPr>
            <a:r>
              <a:rPr lang="es-419"/>
              <a:t>Conjuntos de entidades</a:t>
            </a:r>
            <a:endParaRPr/>
          </a:p>
          <a:p>
            <a:pPr indent="-311150" lvl="0" marL="457200" rtl="0" algn="l">
              <a:spcBef>
                <a:spcPts val="0"/>
              </a:spcBef>
              <a:spcAft>
                <a:spcPts val="0"/>
              </a:spcAft>
              <a:buSzPts val="1300"/>
              <a:buChar char="●"/>
            </a:pPr>
            <a:r>
              <a:rPr lang="es-419"/>
              <a:t>Conjuntos de relaciones</a:t>
            </a:r>
            <a:endParaRPr/>
          </a:p>
          <a:p>
            <a:pPr indent="-311150" lvl="0" marL="457200" rtl="0" algn="l">
              <a:spcBef>
                <a:spcPts val="0"/>
              </a:spcBef>
              <a:spcAft>
                <a:spcPts val="0"/>
              </a:spcAft>
              <a:buSzPts val="1300"/>
              <a:buChar char="●"/>
            </a:pPr>
            <a:r>
              <a:rPr lang="es-419"/>
              <a:t>Atributos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son las entidades?</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Una entidad es una cosa u objeto del mundo real que es diferente de los demás objetos o cosas. Posee un conjunto de propiedades y los valores de estas propiedades identifican y distinguen a cada entidad de las otras. Hay dos tipos, físicas y abstractas</a:t>
            </a:r>
            <a:endParaRPr/>
          </a:p>
          <a:p>
            <a:pPr indent="0" lvl="0" marL="0" rtl="0" algn="l">
              <a:spcBef>
                <a:spcPts val="1200"/>
              </a:spcBef>
              <a:spcAft>
                <a:spcPts val="0"/>
              </a:spcAft>
              <a:buNone/>
            </a:pPr>
            <a:r>
              <a:rPr lang="es-419"/>
              <a:t>Por ejemplo:</a:t>
            </a:r>
            <a:endParaRPr/>
          </a:p>
          <a:p>
            <a:pPr indent="0" lvl="0" marL="0" rtl="0" algn="l">
              <a:spcBef>
                <a:spcPts val="1200"/>
              </a:spcBef>
              <a:spcAft>
                <a:spcPts val="0"/>
              </a:spcAft>
              <a:buNone/>
            </a:pPr>
            <a:r>
              <a:rPr lang="es-419"/>
              <a:t>Banco -&gt; Clientes, cuentas bancarias, préstamos hipotecarios.</a:t>
            </a:r>
            <a:endParaRPr/>
          </a:p>
          <a:p>
            <a:pPr indent="0" lvl="0" marL="0" rtl="0" algn="l">
              <a:spcBef>
                <a:spcPts val="1200"/>
              </a:spcBef>
              <a:spcAft>
                <a:spcPts val="0"/>
              </a:spcAft>
              <a:buNone/>
            </a:pPr>
            <a:r>
              <a:rPr lang="es-419"/>
              <a:t>Universidad -&gt; Alumnos, profesores, aulas, cursos.</a:t>
            </a:r>
            <a:endParaRPr/>
          </a:p>
          <a:p>
            <a:pPr indent="0" lvl="0" marL="0" rtl="0" algn="l">
              <a:spcBef>
                <a:spcPts val="1200"/>
              </a:spcBef>
              <a:spcAft>
                <a:spcPts val="1200"/>
              </a:spcAft>
              <a:buNone/>
            </a:pPr>
            <a:r>
              <a:rPr lang="es-419"/>
              <a:t>Hospital -&gt; Pacientes, médicos, enfermeras, análisis de laboratorio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Construyamos un ejemplo</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Asumamos que tenemos información sobre un taller mecánico. </a:t>
            </a:r>
            <a:endParaRPr/>
          </a:p>
          <a:p>
            <a:pPr indent="0" lvl="0" marL="0" rtl="0" algn="l">
              <a:spcBef>
                <a:spcPts val="1200"/>
              </a:spcBef>
              <a:spcAft>
                <a:spcPts val="1200"/>
              </a:spcAft>
              <a:buNone/>
            </a:pPr>
            <a:r>
              <a:rPr lang="es-419"/>
              <a:t>¿Qué entidades se pueden crear?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es entonces un conjunto de entidades?</a:t>
            </a:r>
            <a:endParaRPr/>
          </a:p>
        </p:txBody>
      </p:sp>
      <p:sp>
        <p:nvSpPr>
          <p:cNvPr id="319" name="Google Shape;319;p20"/>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Un conjunto de entidades es un conjunto de entidades que comparten las mismas propiedades, o atributos. Cada una de las entidades que constituyen un conjunto se conoce con el nombre de extensión de ese conjunto de entidades.</a:t>
            </a:r>
            <a:endParaRPr/>
          </a:p>
          <a:p>
            <a:pPr indent="0" lvl="0" marL="0" rtl="0" algn="l">
              <a:spcBef>
                <a:spcPts val="1200"/>
              </a:spcBef>
              <a:spcAft>
                <a:spcPts val="1200"/>
              </a:spcAft>
              <a:buNone/>
            </a:pPr>
            <a:r>
              <a:t/>
            </a:r>
            <a:endParaRPr/>
          </a:p>
        </p:txBody>
      </p:sp>
      <p:pic>
        <p:nvPicPr>
          <p:cNvPr id="320" name="Google Shape;320;p20"/>
          <p:cNvPicPr preferRelativeResize="0"/>
          <p:nvPr/>
        </p:nvPicPr>
        <p:blipFill>
          <a:blip r:embed="rId3">
            <a:alphaModFix/>
          </a:blip>
          <a:stretch>
            <a:fillRect/>
          </a:stretch>
        </p:blipFill>
        <p:spPr>
          <a:xfrm>
            <a:off x="2692513" y="2571750"/>
            <a:ext cx="3476625" cy="201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¿Qué son los atributos?</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Los atributos definen o identifican las características de entidad (es el contenido de esta entidad). Cada entidad contiene distintos atributos, que dan información sobre esta entidad. Estos atributos pueden ser de distintos tipos (numéricos, texto, fecha…).</a:t>
            </a:r>
            <a:endParaRPr/>
          </a:p>
          <a:p>
            <a:pPr indent="0" lvl="0" marL="0" rtl="0" algn="l">
              <a:spcBef>
                <a:spcPts val="1200"/>
              </a:spcBef>
              <a:spcAft>
                <a:spcPts val="0"/>
              </a:spcAft>
              <a:buNone/>
            </a:pPr>
            <a:r>
              <a:rPr lang="es-419"/>
              <a:t>En bases de datos, un atributo representa una propiedad de interés de una entidad</a:t>
            </a:r>
            <a:endParaRPr/>
          </a:p>
          <a:p>
            <a:pPr indent="0" lvl="0" marL="0" rtl="0" algn="l">
              <a:spcBef>
                <a:spcPts val="1200"/>
              </a:spcBef>
              <a:spcAft>
                <a:spcPts val="0"/>
              </a:spcAft>
              <a:buNone/>
            </a:pPr>
            <a:r>
              <a:rPr lang="es-419"/>
              <a:t>En SQL, un atributo es llamado columna</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