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6/2/2018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3" y="-1315431"/>
            <a:ext cx="10080716" cy="8064573"/>
          </a:xfrm>
          <a:prstGeom prst="rect">
            <a:avLst/>
          </a:prstGeom>
        </p:spPr>
      </p:pic>
      <p:sp>
        <p:nvSpPr>
          <p:cNvPr id="2" name="Título 1"/>
          <p:cNvSpPr>
            <a:spLocks noGrp="1"/>
          </p:cNvSpPr>
          <p:nvPr>
            <p:ph type="ctrTitle"/>
          </p:nvPr>
        </p:nvSpPr>
        <p:spPr>
          <a:xfrm>
            <a:off x="0" y="6142792"/>
            <a:ext cx="4765183" cy="715208"/>
          </a:xfrm>
        </p:spPr>
        <p:txBody>
          <a:bodyPr/>
          <a:lstStyle/>
          <a:p>
            <a:r>
              <a:rPr lang="es-HN" dirty="0"/>
              <a:t>PostgreSQL</a:t>
            </a:r>
          </a:p>
        </p:txBody>
      </p:sp>
      <p:pic>
        <p:nvPicPr>
          <p:cNvPr id="4" name="Imagen 3" descr="Resultado de imagen para postgresql png"/>
          <p:cNvPicPr/>
          <p:nvPr/>
        </p:nvPicPr>
        <p:blipFill>
          <a:blip r:embed="rId3">
            <a:extLst>
              <a:ext uri="{BEBA8EAE-BF5A-486C-A8C5-ECC9F3942E4B}">
                <a14:imgProps xmlns:a14="http://schemas.microsoft.com/office/drawing/2010/main">
                  <a14:imgLayer r:embed="rId4">
                    <a14:imgEffect>
                      <a14:sharpenSoften amount="25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2782074" y="1089651"/>
            <a:ext cx="5743739" cy="4074777"/>
          </a:xfrm>
          <a:prstGeom prst="rect">
            <a:avLst/>
          </a:prstGeom>
          <a:noFill/>
          <a:ln>
            <a:noFill/>
          </a:ln>
          <a:effectLst>
            <a:outerShdw blurRad="50800" dist="50800" dir="5400000" algn="ctr" rotWithShape="0">
              <a:srgbClr val="000000">
                <a:alpha val="99000"/>
              </a:srgbClr>
            </a:outerShdw>
          </a:effectLst>
        </p:spPr>
      </p:pic>
    </p:spTree>
    <p:extLst>
      <p:ext uri="{BB962C8B-B14F-4D97-AF65-F5344CB8AC3E}">
        <p14:creationId xmlns:p14="http://schemas.microsoft.com/office/powerpoint/2010/main" val="38601717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41" y="0"/>
            <a:ext cx="10390375" cy="6992983"/>
          </a:xfrm>
          <a:prstGeom prst="rect">
            <a:avLst/>
          </a:prstGeom>
        </p:spPr>
      </p:pic>
      <p:sp>
        <p:nvSpPr>
          <p:cNvPr id="2" name="Título 1"/>
          <p:cNvSpPr>
            <a:spLocks noGrp="1"/>
          </p:cNvSpPr>
          <p:nvPr>
            <p:ph type="title"/>
          </p:nvPr>
        </p:nvSpPr>
        <p:spPr>
          <a:xfrm>
            <a:off x="2636762" y="243840"/>
            <a:ext cx="8596668" cy="1854926"/>
          </a:xfrm>
        </p:spPr>
        <p:txBody>
          <a:bodyPr>
            <a:normAutofit/>
          </a:bodyPr>
          <a:lstStyle/>
          <a:p>
            <a:r>
              <a:rPr lang="es-HN" sz="4800" dirty="0"/>
              <a:t>Beneficios</a:t>
            </a:r>
            <a:r>
              <a:rPr lang="es-HN" dirty="0"/>
              <a:t/>
            </a:r>
            <a:br>
              <a:rPr lang="es-HN" dirty="0"/>
            </a:br>
            <a:endParaRPr lang="es-HN" dirty="0"/>
          </a:p>
        </p:txBody>
      </p:sp>
      <p:sp>
        <p:nvSpPr>
          <p:cNvPr id="3" name="Marcador de contenido 2"/>
          <p:cNvSpPr>
            <a:spLocks noGrp="1"/>
          </p:cNvSpPr>
          <p:nvPr>
            <p:ph idx="1"/>
          </p:nvPr>
        </p:nvSpPr>
        <p:spPr>
          <a:xfrm>
            <a:off x="511871" y="1341984"/>
            <a:ext cx="8596668" cy="4867227"/>
          </a:xfrm>
        </p:spPr>
        <p:txBody>
          <a:bodyPr>
            <a:normAutofit/>
          </a:bodyPr>
          <a:lstStyle/>
          <a:p>
            <a:pPr lvl="0">
              <a:lnSpc>
                <a:spcPct val="150000"/>
              </a:lnSpc>
            </a:pPr>
            <a:r>
              <a:rPr lang="es-HN" sz="2800" dirty="0" smtClean="0"/>
              <a:t>Velocidad de Respuesta</a:t>
            </a:r>
          </a:p>
          <a:p>
            <a:pPr>
              <a:lnSpc>
                <a:spcPct val="150000"/>
              </a:lnSpc>
            </a:pPr>
            <a:r>
              <a:rPr lang="es-HN" sz="2800" dirty="0"/>
              <a:t>Instalación </a:t>
            </a:r>
            <a:r>
              <a:rPr lang="es-HN" sz="2800" dirty="0" smtClean="0"/>
              <a:t>ilimitada</a:t>
            </a:r>
          </a:p>
          <a:p>
            <a:pPr>
              <a:lnSpc>
                <a:spcPct val="150000"/>
              </a:lnSpc>
            </a:pPr>
            <a:r>
              <a:rPr lang="es-HN" sz="2800" dirty="0" smtClean="0"/>
              <a:t>Ahorros </a:t>
            </a:r>
            <a:r>
              <a:rPr lang="es-HN" sz="2800" dirty="0"/>
              <a:t>considerables en costos de operación</a:t>
            </a:r>
          </a:p>
          <a:p>
            <a:pPr>
              <a:lnSpc>
                <a:spcPct val="150000"/>
              </a:lnSpc>
            </a:pPr>
            <a:r>
              <a:rPr lang="es-HN" sz="2800" dirty="0"/>
              <a:t>Estabilidad y con fiabilidad legendarias</a:t>
            </a:r>
          </a:p>
          <a:p>
            <a:pPr>
              <a:lnSpc>
                <a:spcPct val="150000"/>
              </a:lnSpc>
            </a:pPr>
            <a:r>
              <a:rPr lang="es-HN" sz="2800" dirty="0"/>
              <a:t>Extensible</a:t>
            </a:r>
          </a:p>
          <a:p>
            <a:pPr>
              <a:lnSpc>
                <a:spcPct val="150000"/>
              </a:lnSpc>
            </a:pPr>
            <a:r>
              <a:rPr lang="es-HN" sz="2800" dirty="0"/>
              <a:t>Multiplataforma</a:t>
            </a:r>
          </a:p>
          <a:p>
            <a:pPr marL="0" lvl="0" indent="0">
              <a:buNone/>
            </a:pPr>
            <a:endParaRPr lang="es-HN" dirty="0"/>
          </a:p>
        </p:txBody>
      </p:sp>
      <p:sp>
        <p:nvSpPr>
          <p:cNvPr id="4" name="Rectángulo 3"/>
          <p:cNvSpPr/>
          <p:nvPr/>
        </p:nvSpPr>
        <p:spPr>
          <a:xfrm>
            <a:off x="677334" y="6271551"/>
            <a:ext cx="2980266" cy="584775"/>
          </a:xfrm>
          <a:prstGeom prst="rect">
            <a:avLst/>
          </a:prstGeom>
        </p:spPr>
        <p:txBody>
          <a:bodyPr wrap="square">
            <a:spAutoFit/>
          </a:bodyPr>
          <a:lstStyle/>
          <a:p>
            <a:r>
              <a:rPr lang="es-HN" sz="3200" b="1" dirty="0">
                <a:solidFill>
                  <a:schemeClr val="accent2"/>
                </a:solidFill>
              </a:rPr>
              <a:t>PostgreSQL</a:t>
            </a:r>
          </a:p>
        </p:txBody>
      </p:sp>
    </p:spTree>
    <p:extLst>
      <p:ext uri="{BB962C8B-B14F-4D97-AF65-F5344CB8AC3E}">
        <p14:creationId xmlns:p14="http://schemas.microsoft.com/office/powerpoint/2010/main" val="9796938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937400"/>
            <a:ext cx="9790797" cy="7795400"/>
          </a:xfrm>
          <a:prstGeom prst="rect">
            <a:avLst/>
          </a:prstGeom>
        </p:spPr>
      </p:pic>
      <p:sp>
        <p:nvSpPr>
          <p:cNvPr id="2" name="Título 1"/>
          <p:cNvSpPr>
            <a:spLocks noGrp="1"/>
          </p:cNvSpPr>
          <p:nvPr>
            <p:ph type="title"/>
          </p:nvPr>
        </p:nvSpPr>
        <p:spPr>
          <a:xfrm>
            <a:off x="1696237" y="539932"/>
            <a:ext cx="8596668" cy="1320800"/>
          </a:xfrm>
        </p:spPr>
        <p:txBody>
          <a:bodyPr>
            <a:normAutofit/>
          </a:bodyPr>
          <a:lstStyle/>
          <a:p>
            <a:r>
              <a:rPr lang="es-HN" sz="5400" dirty="0" smtClean="0"/>
              <a:t>Conclusiones</a:t>
            </a:r>
            <a:endParaRPr lang="es-HN" sz="5400" dirty="0"/>
          </a:p>
        </p:txBody>
      </p:sp>
      <p:sp>
        <p:nvSpPr>
          <p:cNvPr id="3" name="Marcador de contenido 2"/>
          <p:cNvSpPr>
            <a:spLocks noGrp="1"/>
          </p:cNvSpPr>
          <p:nvPr>
            <p:ph idx="1"/>
          </p:nvPr>
        </p:nvSpPr>
        <p:spPr/>
        <p:txBody>
          <a:bodyPr/>
          <a:lstStyle/>
          <a:p>
            <a:pPr lvl="0"/>
            <a:r>
              <a:rPr lang="es-HN" sz="2400" dirty="0"/>
              <a:t>Es una herramienta soluciones eficaces e innovadoras</a:t>
            </a:r>
            <a:r>
              <a:rPr lang="es-HN" sz="2400" dirty="0" smtClean="0"/>
              <a:t>.</a:t>
            </a:r>
            <a:r>
              <a:rPr lang="es-HN" sz="2400" dirty="0"/>
              <a:t> </a:t>
            </a:r>
            <a:endParaRPr lang="en-US" sz="2400" dirty="0"/>
          </a:p>
          <a:p>
            <a:pPr lvl="0"/>
            <a:r>
              <a:rPr lang="es-HN" sz="2400" dirty="0" err="1"/>
              <a:t>PostgreSQL</a:t>
            </a:r>
            <a:r>
              <a:rPr lang="es-HN" sz="2400" dirty="0"/>
              <a:t> es una herramienta de fácil adquisición e instalación beneficiando no  solo a un usuario sino a pequeñas y grandes empresas ya que se obtiene de manera gratuita y podemos modificar su código a nuestra mejor conveniencia</a:t>
            </a:r>
            <a:r>
              <a:rPr lang="es-HN" sz="2400" dirty="0" smtClean="0"/>
              <a:t>.</a:t>
            </a:r>
            <a:r>
              <a:rPr lang="es-HN" sz="2400" dirty="0"/>
              <a:t> </a:t>
            </a:r>
            <a:endParaRPr lang="en-US" sz="2400" dirty="0"/>
          </a:p>
          <a:p>
            <a:pPr lvl="0"/>
            <a:r>
              <a:rPr lang="es-HN" sz="2400" dirty="0"/>
              <a:t>Es una herramienta con gran confidencialidad, flexibilidad y escalabilidad permitiéndose funcionar en diversos sistemas operativos. </a:t>
            </a:r>
            <a:endParaRPr lang="en-US" sz="2400" dirty="0"/>
          </a:p>
          <a:p>
            <a:endParaRPr lang="es-HN" dirty="0"/>
          </a:p>
        </p:txBody>
      </p:sp>
    </p:spTree>
    <p:extLst>
      <p:ext uri="{BB962C8B-B14F-4D97-AF65-F5344CB8AC3E}">
        <p14:creationId xmlns:p14="http://schemas.microsoft.com/office/powerpoint/2010/main" val="1406923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240" y="0"/>
            <a:ext cx="8088919" cy="8088919"/>
          </a:xfrm>
          <a:prstGeom prst="rect">
            <a:avLst/>
          </a:prstGeom>
        </p:spPr>
      </p:pic>
      <p:sp>
        <p:nvSpPr>
          <p:cNvPr id="2" name="Título 1"/>
          <p:cNvSpPr>
            <a:spLocks noGrp="1"/>
          </p:cNvSpPr>
          <p:nvPr>
            <p:ph type="title"/>
          </p:nvPr>
        </p:nvSpPr>
        <p:spPr>
          <a:xfrm>
            <a:off x="677333" y="879565"/>
            <a:ext cx="8596668" cy="2778034"/>
          </a:xfrm>
        </p:spPr>
        <p:txBody>
          <a:bodyPr>
            <a:noAutofit/>
          </a:bodyPr>
          <a:lstStyle/>
          <a:p>
            <a:pPr algn="ctr"/>
            <a:r>
              <a:rPr lang="es-HN" sz="8000" dirty="0" smtClean="0">
                <a:effectLst>
                  <a:glow rad="228600">
                    <a:schemeClr val="accent1">
                      <a:satMod val="175000"/>
                      <a:alpha val="40000"/>
                    </a:schemeClr>
                  </a:glow>
                </a:effectLst>
              </a:rPr>
              <a:t>G</a:t>
            </a:r>
            <a:r>
              <a:rPr lang="es-HN" sz="8000" b="1" dirty="0" smtClean="0">
                <a:effectLst>
                  <a:glow rad="228600">
                    <a:schemeClr val="accent1">
                      <a:satMod val="175000"/>
                      <a:alpha val="40000"/>
                    </a:schemeClr>
                  </a:glow>
                </a:effectLst>
              </a:rPr>
              <a:t>RACIAS POR SU ATENCION</a:t>
            </a:r>
            <a:endParaRPr lang="es-HN" sz="8000" b="1" dirty="0">
              <a:effectLst>
                <a:glow rad="228600">
                  <a:schemeClr val="accent1">
                    <a:satMod val="175000"/>
                    <a:alpha val="40000"/>
                  </a:schemeClr>
                </a:glow>
              </a:effectLst>
            </a:endParaRPr>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83975" y="4024977"/>
            <a:ext cx="3583385" cy="2687539"/>
          </a:xfrm>
        </p:spPr>
      </p:pic>
    </p:spTree>
    <p:extLst>
      <p:ext uri="{BB962C8B-B14F-4D97-AF65-F5344CB8AC3E}">
        <p14:creationId xmlns:p14="http://schemas.microsoft.com/office/powerpoint/2010/main" val="25456853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535886" cy="7158446"/>
          </a:xfrm>
          <a:prstGeom prst="rect">
            <a:avLst/>
          </a:prstGeom>
        </p:spPr>
      </p:pic>
      <p:sp>
        <p:nvSpPr>
          <p:cNvPr id="2" name="Título 1"/>
          <p:cNvSpPr>
            <a:spLocks noGrp="1"/>
          </p:cNvSpPr>
          <p:nvPr>
            <p:ph type="title"/>
          </p:nvPr>
        </p:nvSpPr>
        <p:spPr>
          <a:xfrm>
            <a:off x="-992777" y="304800"/>
            <a:ext cx="11808823" cy="2386149"/>
          </a:xfrm>
        </p:spPr>
        <p:txBody>
          <a:bodyPr>
            <a:normAutofit/>
          </a:bodyPr>
          <a:lstStyle/>
          <a:p>
            <a:pPr algn="ctr"/>
            <a:r>
              <a:rPr lang="es-HN" sz="6000" b="1" dirty="0"/>
              <a:t>Introducción</a:t>
            </a:r>
            <a:r>
              <a:rPr lang="es-HN" b="1" dirty="0"/>
              <a:t> </a:t>
            </a:r>
            <a:r>
              <a:rPr lang="es-HN" sz="4800" dirty="0"/>
              <a:t/>
            </a:r>
            <a:br>
              <a:rPr lang="es-HN" sz="4800" dirty="0"/>
            </a:br>
            <a:endParaRPr lang="es-HN" sz="4800" dirty="0"/>
          </a:p>
        </p:txBody>
      </p:sp>
      <p:sp>
        <p:nvSpPr>
          <p:cNvPr id="3" name="Marcador de contenido 2"/>
          <p:cNvSpPr>
            <a:spLocks noGrp="1"/>
          </p:cNvSpPr>
          <p:nvPr>
            <p:ph idx="1"/>
          </p:nvPr>
        </p:nvSpPr>
        <p:spPr>
          <a:xfrm>
            <a:off x="503162" y="1385527"/>
            <a:ext cx="8596668" cy="4640804"/>
          </a:xfrm>
        </p:spPr>
        <p:txBody>
          <a:bodyPr>
            <a:noAutofit/>
          </a:bodyPr>
          <a:lstStyle/>
          <a:p>
            <a:pPr algn="just">
              <a:lnSpc>
                <a:spcPct val="150000"/>
              </a:lnSpc>
            </a:pPr>
            <a:r>
              <a:rPr lang="es-HN" sz="2400" dirty="0"/>
              <a:t>PostgreSQL es un gestor de base de datos que garantiza la estabilidad de un sistema, ya que tiene muchas cualidades que la hacen una buena alternativa para que muchas empresas, universidades, o personas de manera individual opten por utilizar la base de datos PostgreSQL. Es una herramienta muy útil y de costo muy bajo ya que está basado en Open Source lo que nos permite hacer cambios en un sistema sin que este se afecte. </a:t>
            </a:r>
          </a:p>
        </p:txBody>
      </p:sp>
      <p:sp>
        <p:nvSpPr>
          <p:cNvPr id="4" name="Rectángulo 3"/>
          <p:cNvSpPr/>
          <p:nvPr/>
        </p:nvSpPr>
        <p:spPr>
          <a:xfrm>
            <a:off x="677334" y="6271551"/>
            <a:ext cx="2980266" cy="584775"/>
          </a:xfrm>
          <a:prstGeom prst="rect">
            <a:avLst/>
          </a:prstGeom>
        </p:spPr>
        <p:txBody>
          <a:bodyPr wrap="square">
            <a:spAutoFit/>
          </a:bodyPr>
          <a:lstStyle/>
          <a:p>
            <a:r>
              <a:rPr lang="es-HN" sz="3200" b="1" dirty="0">
                <a:solidFill>
                  <a:schemeClr val="accent2"/>
                </a:solidFill>
              </a:rPr>
              <a:t>PostgreSQL</a:t>
            </a:r>
          </a:p>
        </p:txBody>
      </p:sp>
    </p:spTree>
    <p:extLst>
      <p:ext uri="{BB962C8B-B14F-4D97-AF65-F5344CB8AC3E}">
        <p14:creationId xmlns:p14="http://schemas.microsoft.com/office/powerpoint/2010/main" val="2461524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76" y="-818606"/>
            <a:ext cx="9170126" cy="7534985"/>
          </a:xfrm>
          <a:prstGeom prst="rect">
            <a:avLst/>
          </a:prstGeom>
        </p:spPr>
      </p:pic>
      <p:sp>
        <p:nvSpPr>
          <p:cNvPr id="2" name="Título 1"/>
          <p:cNvSpPr>
            <a:spLocks noGrp="1"/>
          </p:cNvSpPr>
          <p:nvPr>
            <p:ph type="title"/>
          </p:nvPr>
        </p:nvSpPr>
        <p:spPr>
          <a:xfrm>
            <a:off x="947299" y="218578"/>
            <a:ext cx="8596668" cy="1942011"/>
          </a:xfrm>
        </p:spPr>
        <p:txBody>
          <a:bodyPr>
            <a:normAutofit/>
          </a:bodyPr>
          <a:lstStyle/>
          <a:p>
            <a:r>
              <a:rPr lang="es-HN" sz="5400" b="1" dirty="0"/>
              <a:t>¿Qué es PostgreSQL?</a:t>
            </a:r>
            <a:r>
              <a:rPr lang="es-HN" dirty="0"/>
              <a:t/>
            </a:r>
            <a:br>
              <a:rPr lang="es-HN" dirty="0"/>
            </a:br>
            <a:endParaRPr lang="es-HN" dirty="0"/>
          </a:p>
        </p:txBody>
      </p:sp>
      <p:sp>
        <p:nvSpPr>
          <p:cNvPr id="3" name="Marcador de contenido 2"/>
          <p:cNvSpPr>
            <a:spLocks noGrp="1"/>
          </p:cNvSpPr>
          <p:nvPr>
            <p:ph idx="1"/>
          </p:nvPr>
        </p:nvSpPr>
        <p:spPr/>
        <p:txBody>
          <a:bodyPr>
            <a:normAutofit/>
          </a:bodyPr>
          <a:lstStyle/>
          <a:p>
            <a:pPr algn="just">
              <a:lnSpc>
                <a:spcPct val="150000"/>
              </a:lnSpc>
            </a:pPr>
            <a:r>
              <a:rPr lang="es-HN" sz="2400" dirty="0"/>
              <a:t>PostgreSQL es un avanzado sistema de bases de datos relacionales basado en Open Source. Esto quiere decir que el código fuente del programa está disponible a cualquier persona libre de cargos directos, permitiendo a cualquiera colaborar con el desarrollo del proyecto o modificar el sistema para ajustarlo a sus necesidades. </a:t>
            </a:r>
          </a:p>
        </p:txBody>
      </p:sp>
      <p:sp>
        <p:nvSpPr>
          <p:cNvPr id="4" name="Rectángulo 3"/>
          <p:cNvSpPr/>
          <p:nvPr/>
        </p:nvSpPr>
        <p:spPr>
          <a:xfrm>
            <a:off x="677334" y="6271551"/>
            <a:ext cx="2980266" cy="584775"/>
          </a:xfrm>
          <a:prstGeom prst="rect">
            <a:avLst/>
          </a:prstGeom>
        </p:spPr>
        <p:txBody>
          <a:bodyPr wrap="square">
            <a:spAutoFit/>
          </a:bodyPr>
          <a:lstStyle/>
          <a:p>
            <a:r>
              <a:rPr lang="es-HN" sz="3200" b="1" dirty="0">
                <a:solidFill>
                  <a:schemeClr val="accent2"/>
                </a:solidFill>
              </a:rPr>
              <a:t>PostgreSQL</a:t>
            </a:r>
          </a:p>
        </p:txBody>
      </p:sp>
    </p:spTree>
    <p:extLst>
      <p:ext uri="{BB962C8B-B14F-4D97-AF65-F5344CB8AC3E}">
        <p14:creationId xmlns:p14="http://schemas.microsoft.com/office/powerpoint/2010/main" val="392903057"/>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69" y="0"/>
            <a:ext cx="9881481" cy="6853646"/>
          </a:xfrm>
          <a:prstGeom prst="rect">
            <a:avLst/>
          </a:prstGeom>
        </p:spPr>
      </p:pic>
      <p:sp>
        <p:nvSpPr>
          <p:cNvPr id="2" name="Título 1"/>
          <p:cNvSpPr>
            <a:spLocks noGrp="1"/>
          </p:cNvSpPr>
          <p:nvPr>
            <p:ph type="title"/>
          </p:nvPr>
        </p:nvSpPr>
        <p:spPr>
          <a:xfrm>
            <a:off x="851506" y="156755"/>
            <a:ext cx="8596668" cy="996778"/>
          </a:xfrm>
        </p:spPr>
        <p:txBody>
          <a:bodyPr>
            <a:normAutofit fontScale="90000"/>
          </a:bodyPr>
          <a:lstStyle/>
          <a:p>
            <a:r>
              <a:rPr lang="es-HN" sz="5300" b="1" dirty="0"/>
              <a:t>Ventajas de PostgreSQL</a:t>
            </a:r>
            <a:r>
              <a:rPr lang="es-HN" dirty="0"/>
              <a:t/>
            </a:r>
            <a:br>
              <a:rPr lang="es-HN" dirty="0"/>
            </a:br>
            <a:endParaRPr lang="es-HN" dirty="0"/>
          </a:p>
        </p:txBody>
      </p:sp>
      <p:sp>
        <p:nvSpPr>
          <p:cNvPr id="3" name="Marcador de contenido 2"/>
          <p:cNvSpPr>
            <a:spLocks noGrp="1"/>
          </p:cNvSpPr>
          <p:nvPr>
            <p:ph idx="1"/>
          </p:nvPr>
        </p:nvSpPr>
        <p:spPr>
          <a:xfrm>
            <a:off x="677334" y="1607071"/>
            <a:ext cx="8928220" cy="5203723"/>
          </a:xfrm>
        </p:spPr>
        <p:txBody>
          <a:bodyPr>
            <a:noAutofit/>
          </a:bodyPr>
          <a:lstStyle/>
          <a:p>
            <a:pPr algn="just">
              <a:lnSpc>
                <a:spcPct val="150000"/>
              </a:lnSpc>
            </a:pPr>
            <a:r>
              <a:rPr lang="es-HN" sz="2400" dirty="0"/>
              <a:t>PostgreSQL se caracteriza por ser un sistema estable, de alto </a:t>
            </a:r>
            <a:r>
              <a:rPr lang="es-HN" sz="2400" dirty="0" smtClean="0"/>
              <a:t>rendimiento. </a:t>
            </a:r>
          </a:p>
          <a:p>
            <a:pPr algn="just">
              <a:lnSpc>
                <a:spcPct val="150000"/>
              </a:lnSpc>
            </a:pPr>
            <a:r>
              <a:rPr lang="es-HN" sz="2400" dirty="0" err="1" smtClean="0"/>
              <a:t>PostgreSQL</a:t>
            </a:r>
            <a:r>
              <a:rPr lang="es-HN" sz="2400" dirty="0" smtClean="0"/>
              <a:t> </a:t>
            </a:r>
            <a:r>
              <a:rPr lang="es-HN" sz="2400" dirty="0"/>
              <a:t>puede ser integrada al ambiente Windows permitiendo de esta manera a los desarrolladores, generar nuevas aplicaciones o mantener las ya existentes. </a:t>
            </a:r>
            <a:endParaRPr lang="es-HN" sz="2400" dirty="0" smtClean="0"/>
          </a:p>
          <a:p>
            <a:pPr algn="just">
              <a:lnSpc>
                <a:spcPct val="150000"/>
              </a:lnSpc>
            </a:pPr>
            <a:r>
              <a:rPr lang="es-HN" sz="2400" dirty="0"/>
              <a:t>Permite desarrollar o migrar aplicaciones desde Access, Visual </a:t>
            </a:r>
            <a:r>
              <a:rPr lang="es-HN" sz="2400" dirty="0" smtClean="0"/>
              <a:t>Basic, </a:t>
            </a:r>
            <a:r>
              <a:rPr lang="es-HN" sz="2400" dirty="0"/>
              <a:t>Visual FoxPro, </a:t>
            </a:r>
            <a:r>
              <a:rPr lang="es-HN" sz="2400" dirty="0" smtClean="0"/>
              <a:t>Visual </a:t>
            </a:r>
            <a:r>
              <a:rPr lang="es-HN" sz="2400"/>
              <a:t>C/C</a:t>
            </a:r>
            <a:r>
              <a:rPr lang="es-HN" sz="2400" smtClean="0"/>
              <a:t>++,etc</a:t>
            </a:r>
            <a:r>
              <a:rPr lang="es-HN" sz="2400" dirty="0" smtClean="0"/>
              <a:t>.</a:t>
            </a:r>
            <a:endParaRPr lang="es-HN" sz="2400" dirty="0"/>
          </a:p>
        </p:txBody>
      </p:sp>
      <p:sp>
        <p:nvSpPr>
          <p:cNvPr id="4" name="Rectángulo 3"/>
          <p:cNvSpPr/>
          <p:nvPr/>
        </p:nvSpPr>
        <p:spPr>
          <a:xfrm>
            <a:off x="677334" y="6271551"/>
            <a:ext cx="2980266" cy="584775"/>
          </a:xfrm>
          <a:prstGeom prst="rect">
            <a:avLst/>
          </a:prstGeom>
        </p:spPr>
        <p:txBody>
          <a:bodyPr wrap="square">
            <a:spAutoFit/>
          </a:bodyPr>
          <a:lstStyle/>
          <a:p>
            <a:r>
              <a:rPr lang="es-HN" sz="3200" b="1" dirty="0">
                <a:solidFill>
                  <a:schemeClr val="accent2"/>
                </a:solidFill>
              </a:rPr>
              <a:t>PostgreSQL</a:t>
            </a:r>
          </a:p>
        </p:txBody>
      </p:sp>
    </p:spTree>
    <p:extLst>
      <p:ext uri="{BB962C8B-B14F-4D97-AF65-F5344CB8AC3E}">
        <p14:creationId xmlns:p14="http://schemas.microsoft.com/office/powerpoint/2010/main" val="4348969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097" y="-1043722"/>
            <a:ext cx="9875061" cy="7900048"/>
          </a:xfrm>
          <a:prstGeom prst="rect">
            <a:avLst/>
          </a:prstGeom>
        </p:spPr>
      </p:pic>
      <p:sp>
        <p:nvSpPr>
          <p:cNvPr id="2" name="Título 1"/>
          <p:cNvSpPr>
            <a:spLocks noGrp="1"/>
          </p:cNvSpPr>
          <p:nvPr>
            <p:ph type="title"/>
          </p:nvPr>
        </p:nvSpPr>
        <p:spPr>
          <a:xfrm>
            <a:off x="790546" y="305814"/>
            <a:ext cx="8596668" cy="1320800"/>
          </a:xfrm>
        </p:spPr>
        <p:txBody>
          <a:bodyPr>
            <a:normAutofit/>
          </a:bodyPr>
          <a:lstStyle/>
          <a:p>
            <a:r>
              <a:rPr lang="es-HN" sz="4400" b="1" dirty="0"/>
              <a:t>Requerimientos de Hardware</a:t>
            </a:r>
            <a:endParaRPr lang="es-HN" sz="4400" dirty="0"/>
          </a:p>
        </p:txBody>
      </p:sp>
      <p:sp>
        <p:nvSpPr>
          <p:cNvPr id="3" name="Marcador de contenido 2"/>
          <p:cNvSpPr>
            <a:spLocks noGrp="1"/>
          </p:cNvSpPr>
          <p:nvPr>
            <p:ph idx="1"/>
          </p:nvPr>
        </p:nvSpPr>
        <p:spPr>
          <a:xfrm>
            <a:off x="590248" y="1550989"/>
            <a:ext cx="8596668" cy="4720562"/>
          </a:xfrm>
        </p:spPr>
        <p:txBody>
          <a:bodyPr>
            <a:noAutofit/>
          </a:bodyPr>
          <a:lstStyle/>
          <a:p>
            <a:pPr algn="just">
              <a:lnSpc>
                <a:spcPct val="150000"/>
              </a:lnSpc>
            </a:pPr>
            <a:r>
              <a:rPr lang="es-HN" sz="2400" dirty="0">
                <a:solidFill>
                  <a:schemeClr val="tx1"/>
                </a:solidFill>
              </a:rPr>
              <a:t>Realmente PostgreSQL no tiene requerimientos específicos de hardware. Se considera suficiente con satisfacer los requerimientos recomendados para instalar </a:t>
            </a:r>
            <a:r>
              <a:rPr lang="es-HN" sz="2400" dirty="0" smtClean="0">
                <a:solidFill>
                  <a:schemeClr val="tx1"/>
                </a:solidFill>
              </a:rPr>
              <a:t>el sistema operativo</a:t>
            </a:r>
            <a:r>
              <a:rPr lang="es-HN" sz="2400" dirty="0">
                <a:solidFill>
                  <a:schemeClr val="tx1"/>
                </a:solidFill>
              </a:rPr>
              <a:t> que se vaya a </a:t>
            </a:r>
            <a:r>
              <a:rPr lang="es-HN" sz="2400" dirty="0" smtClean="0">
                <a:solidFill>
                  <a:schemeClr val="tx1"/>
                </a:solidFill>
              </a:rPr>
              <a:t>utilizar:</a:t>
            </a:r>
          </a:p>
          <a:p>
            <a:pPr algn="just">
              <a:lnSpc>
                <a:spcPct val="150000"/>
              </a:lnSpc>
            </a:pPr>
            <a:r>
              <a:rPr lang="es-HN" sz="2400" dirty="0" smtClean="0">
                <a:solidFill>
                  <a:schemeClr val="tx1"/>
                </a:solidFill>
              </a:rPr>
              <a:t>Un </a:t>
            </a:r>
            <a:r>
              <a:rPr lang="es-HN" sz="2400" dirty="0">
                <a:solidFill>
                  <a:schemeClr val="tx1"/>
                </a:solidFill>
              </a:rPr>
              <a:t>servidor Pentium IV de 1.7 MHz y 1 GB </a:t>
            </a:r>
            <a:r>
              <a:rPr lang="es-HN" sz="2400" dirty="0" smtClean="0">
                <a:solidFill>
                  <a:schemeClr val="tx1"/>
                </a:solidFill>
              </a:rPr>
              <a:t>de RAM con </a:t>
            </a:r>
            <a:r>
              <a:rPr lang="es-HN" sz="2400" dirty="0">
                <a:solidFill>
                  <a:schemeClr val="tx1"/>
                </a:solidFill>
              </a:rPr>
              <a:t>Red Hat Linux </a:t>
            </a:r>
            <a:r>
              <a:rPr lang="es-HN" sz="2400" dirty="0" smtClean="0">
                <a:solidFill>
                  <a:schemeClr val="tx1"/>
                </a:solidFill>
              </a:rPr>
              <a:t>8.0</a:t>
            </a:r>
          </a:p>
          <a:p>
            <a:pPr algn="just">
              <a:lnSpc>
                <a:spcPct val="150000"/>
              </a:lnSpc>
            </a:pPr>
            <a:r>
              <a:rPr lang="es-HN" sz="2400" dirty="0" smtClean="0">
                <a:solidFill>
                  <a:schemeClr val="tx1"/>
                </a:solidFill>
              </a:rPr>
              <a:t>También </a:t>
            </a:r>
            <a:r>
              <a:rPr lang="es-HN" sz="2400" dirty="0">
                <a:solidFill>
                  <a:schemeClr val="tx1"/>
                </a:solidFill>
              </a:rPr>
              <a:t>podemos emplear recursos de hardware distribuidos para una BD considerablemente grande.</a:t>
            </a:r>
          </a:p>
        </p:txBody>
      </p:sp>
      <p:sp>
        <p:nvSpPr>
          <p:cNvPr id="4" name="Rectángulo 3"/>
          <p:cNvSpPr/>
          <p:nvPr/>
        </p:nvSpPr>
        <p:spPr>
          <a:xfrm>
            <a:off x="677334" y="6271551"/>
            <a:ext cx="2980266" cy="584775"/>
          </a:xfrm>
          <a:prstGeom prst="rect">
            <a:avLst/>
          </a:prstGeom>
        </p:spPr>
        <p:txBody>
          <a:bodyPr wrap="square">
            <a:spAutoFit/>
          </a:bodyPr>
          <a:lstStyle/>
          <a:p>
            <a:r>
              <a:rPr lang="es-HN" sz="3200" b="1" dirty="0">
                <a:solidFill>
                  <a:schemeClr val="accent2"/>
                </a:solidFill>
              </a:rPr>
              <a:t>PostgreSQL</a:t>
            </a:r>
          </a:p>
        </p:txBody>
      </p:sp>
    </p:spTree>
    <p:extLst>
      <p:ext uri="{BB962C8B-B14F-4D97-AF65-F5344CB8AC3E}">
        <p14:creationId xmlns:p14="http://schemas.microsoft.com/office/powerpoint/2010/main" val="1236519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52" y="-60234"/>
            <a:ext cx="9274628" cy="6918233"/>
          </a:xfrm>
          <a:prstGeom prst="rect">
            <a:avLst/>
          </a:prstGeom>
        </p:spPr>
      </p:pic>
      <p:sp>
        <p:nvSpPr>
          <p:cNvPr id="2" name="Título 1"/>
          <p:cNvSpPr>
            <a:spLocks noGrp="1"/>
          </p:cNvSpPr>
          <p:nvPr>
            <p:ph type="title"/>
          </p:nvPr>
        </p:nvSpPr>
        <p:spPr>
          <a:xfrm>
            <a:off x="572831" y="528751"/>
            <a:ext cx="8596668" cy="1320800"/>
          </a:xfrm>
        </p:spPr>
        <p:txBody>
          <a:bodyPr>
            <a:normAutofit/>
          </a:bodyPr>
          <a:lstStyle/>
          <a:p>
            <a:r>
              <a:rPr lang="es-HN" sz="4800" b="1" dirty="0"/>
              <a:t>Requerimientos de  software</a:t>
            </a:r>
            <a:endParaRPr lang="es-HN" sz="4800" dirty="0"/>
          </a:p>
        </p:txBody>
      </p:sp>
      <p:sp>
        <p:nvSpPr>
          <p:cNvPr id="3" name="Marcador de contenido 2"/>
          <p:cNvSpPr>
            <a:spLocks noGrp="1"/>
          </p:cNvSpPr>
          <p:nvPr>
            <p:ph idx="1"/>
          </p:nvPr>
        </p:nvSpPr>
        <p:spPr>
          <a:xfrm>
            <a:off x="677334" y="2029960"/>
            <a:ext cx="8596668" cy="3880773"/>
          </a:xfrm>
        </p:spPr>
        <p:txBody>
          <a:bodyPr>
            <a:normAutofit lnSpcReduction="10000"/>
          </a:bodyPr>
          <a:lstStyle/>
          <a:p>
            <a:r>
              <a:rPr lang="es-HN" sz="2400" dirty="0"/>
              <a:t>Multi Linux</a:t>
            </a:r>
            <a:r>
              <a:rPr lang="es-HN" sz="2400" dirty="0" smtClean="0"/>
              <a:t>, Unix, </a:t>
            </a:r>
            <a:r>
              <a:rPr lang="es-HN" sz="2400" dirty="0"/>
              <a:t>BSD's, Mac OS X, Solaris, AIX, Irix, HP-UX, </a:t>
            </a:r>
            <a:r>
              <a:rPr lang="es-HN" sz="2400" dirty="0" smtClean="0"/>
              <a:t>Windows</a:t>
            </a:r>
          </a:p>
          <a:p>
            <a:pPr lvl="0"/>
            <a:r>
              <a:rPr lang="es-HN" sz="2400" dirty="0"/>
              <a:t>8 megabytes </a:t>
            </a:r>
            <a:r>
              <a:rPr lang="es-HN" sz="2400" dirty="0" smtClean="0"/>
              <a:t>de Memoria Ram</a:t>
            </a:r>
            <a:r>
              <a:rPr lang="es-HN" sz="2400" dirty="0"/>
              <a:t> 30 megabytes de espacio </a:t>
            </a:r>
            <a:r>
              <a:rPr lang="es-HN" sz="2400" dirty="0" smtClean="0"/>
              <a:t>en disco duro</a:t>
            </a:r>
            <a:r>
              <a:rPr lang="es-HN" sz="2400" dirty="0"/>
              <a:t> para el cogido fuente</a:t>
            </a:r>
          </a:p>
          <a:p>
            <a:pPr lvl="0"/>
            <a:r>
              <a:rPr lang="es-HN" sz="2400" dirty="0"/>
              <a:t>5 megabytes de espacio en disco duro para la instalación de los ejecutables</a:t>
            </a:r>
          </a:p>
          <a:p>
            <a:pPr lvl="0"/>
            <a:r>
              <a:rPr lang="es-HN" sz="2400" dirty="0"/>
              <a:t>1 megabyte extra para las bases de datos básicas</a:t>
            </a:r>
          </a:p>
          <a:p>
            <a:pPr lvl="0"/>
            <a:r>
              <a:rPr lang="es-HN" sz="2400" dirty="0"/>
              <a:t>3 megabytes de espacio en disco duro para el tarball con el código fuente</a:t>
            </a:r>
          </a:p>
          <a:p>
            <a:endParaRPr lang="es-HN" dirty="0"/>
          </a:p>
        </p:txBody>
      </p:sp>
      <p:sp>
        <p:nvSpPr>
          <p:cNvPr id="4" name="Rectángulo 3"/>
          <p:cNvSpPr/>
          <p:nvPr/>
        </p:nvSpPr>
        <p:spPr>
          <a:xfrm>
            <a:off x="677334" y="6271551"/>
            <a:ext cx="2980266" cy="584775"/>
          </a:xfrm>
          <a:prstGeom prst="rect">
            <a:avLst/>
          </a:prstGeom>
        </p:spPr>
        <p:txBody>
          <a:bodyPr wrap="square">
            <a:spAutoFit/>
          </a:bodyPr>
          <a:lstStyle/>
          <a:p>
            <a:r>
              <a:rPr lang="es-HN" sz="3200" b="1" dirty="0">
                <a:solidFill>
                  <a:schemeClr val="accent2"/>
                </a:solidFill>
              </a:rPr>
              <a:t>PostgreSQL</a:t>
            </a:r>
          </a:p>
        </p:txBody>
      </p:sp>
    </p:spTree>
    <p:extLst>
      <p:ext uri="{BB962C8B-B14F-4D97-AF65-F5344CB8AC3E}">
        <p14:creationId xmlns:p14="http://schemas.microsoft.com/office/powerpoint/2010/main" val="7392366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47" y="-16191"/>
            <a:ext cx="8892760" cy="7114209"/>
          </a:xfrm>
          <a:prstGeom prst="rect">
            <a:avLst/>
          </a:prstGeom>
        </p:spPr>
      </p:pic>
      <p:sp>
        <p:nvSpPr>
          <p:cNvPr id="2" name="Título 1"/>
          <p:cNvSpPr>
            <a:spLocks noGrp="1"/>
          </p:cNvSpPr>
          <p:nvPr>
            <p:ph type="title"/>
          </p:nvPr>
        </p:nvSpPr>
        <p:spPr>
          <a:xfrm>
            <a:off x="877631" y="502625"/>
            <a:ext cx="8596668" cy="1622265"/>
          </a:xfrm>
        </p:spPr>
        <p:txBody>
          <a:bodyPr>
            <a:normAutofit/>
          </a:bodyPr>
          <a:lstStyle/>
          <a:p>
            <a:r>
              <a:rPr lang="es-HN" sz="4800" b="1" dirty="0"/>
              <a:t>Costos de Licenciamiento</a:t>
            </a:r>
            <a:r>
              <a:rPr lang="es-HN" dirty="0"/>
              <a:t/>
            </a:r>
            <a:br>
              <a:rPr lang="es-HN" dirty="0"/>
            </a:br>
            <a:endParaRPr lang="es-HN" dirty="0"/>
          </a:p>
        </p:txBody>
      </p:sp>
      <p:sp>
        <p:nvSpPr>
          <p:cNvPr id="3" name="Marcador de contenido 2"/>
          <p:cNvSpPr>
            <a:spLocks noGrp="1"/>
          </p:cNvSpPr>
          <p:nvPr>
            <p:ph idx="1"/>
          </p:nvPr>
        </p:nvSpPr>
        <p:spPr>
          <a:xfrm>
            <a:off x="581539" y="1733869"/>
            <a:ext cx="8596668" cy="3880773"/>
          </a:xfrm>
        </p:spPr>
        <p:txBody>
          <a:bodyPr>
            <a:normAutofit fontScale="92500"/>
          </a:bodyPr>
          <a:lstStyle/>
          <a:p>
            <a:pPr algn="just">
              <a:lnSpc>
                <a:spcPct val="150000"/>
              </a:lnSpc>
            </a:pPr>
            <a:r>
              <a:rPr lang="es-HN" sz="2800" dirty="0"/>
              <a:t>No necesita pagar por una licencia para PostgreSQL. Puede instalarlo fácil y rápidamente sin tener que pasar por un largo ciclo de adquisición.  El costo de capital es cero, por lo que los proyectos de negocio pueden empezar fácilmente como prototipos y transformarse rápidamente en proyectos exitosos.</a:t>
            </a:r>
          </a:p>
          <a:p>
            <a:endParaRPr lang="es-HN" dirty="0"/>
          </a:p>
        </p:txBody>
      </p:sp>
      <p:sp>
        <p:nvSpPr>
          <p:cNvPr id="4" name="Rectángulo 3"/>
          <p:cNvSpPr/>
          <p:nvPr/>
        </p:nvSpPr>
        <p:spPr>
          <a:xfrm>
            <a:off x="677334" y="6271551"/>
            <a:ext cx="2980266" cy="584775"/>
          </a:xfrm>
          <a:prstGeom prst="rect">
            <a:avLst/>
          </a:prstGeom>
        </p:spPr>
        <p:txBody>
          <a:bodyPr wrap="square">
            <a:spAutoFit/>
          </a:bodyPr>
          <a:lstStyle/>
          <a:p>
            <a:r>
              <a:rPr lang="es-HN" sz="3200" b="1" dirty="0">
                <a:solidFill>
                  <a:schemeClr val="accent2"/>
                </a:solidFill>
              </a:rPr>
              <a:t>PostgreSQL</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3692" y="5314938"/>
            <a:ext cx="1341313" cy="1341313"/>
          </a:xfrm>
          <a:prstGeom prst="rect">
            <a:avLst/>
          </a:prstGeom>
        </p:spPr>
      </p:pic>
    </p:spTree>
    <p:extLst>
      <p:ext uri="{BB962C8B-B14F-4D97-AF65-F5344CB8AC3E}">
        <p14:creationId xmlns:p14="http://schemas.microsoft.com/office/powerpoint/2010/main" val="16589563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14" y="64726"/>
            <a:ext cx="9788083" cy="6791600"/>
          </a:xfrm>
          <a:prstGeom prst="rect">
            <a:avLst/>
          </a:prstGeom>
        </p:spPr>
      </p:pic>
      <p:sp>
        <p:nvSpPr>
          <p:cNvPr id="2" name="Título 1"/>
          <p:cNvSpPr>
            <a:spLocks noGrp="1"/>
          </p:cNvSpPr>
          <p:nvPr>
            <p:ph type="title"/>
          </p:nvPr>
        </p:nvSpPr>
        <p:spPr>
          <a:xfrm>
            <a:off x="1539482" y="413069"/>
            <a:ext cx="8596668" cy="1320800"/>
          </a:xfrm>
        </p:spPr>
        <p:txBody>
          <a:bodyPr>
            <a:normAutofit/>
          </a:bodyPr>
          <a:lstStyle/>
          <a:p>
            <a:pPr lvl="0"/>
            <a:r>
              <a:rPr lang="es-HN" sz="4800" b="1" dirty="0"/>
              <a:t>Tipos de Licencias</a:t>
            </a:r>
            <a:endParaRPr lang="es-HN" sz="4800" dirty="0"/>
          </a:p>
        </p:txBody>
      </p:sp>
      <p:sp>
        <p:nvSpPr>
          <p:cNvPr id="3" name="Marcador de contenido 2"/>
          <p:cNvSpPr>
            <a:spLocks noGrp="1"/>
          </p:cNvSpPr>
          <p:nvPr>
            <p:ph idx="1"/>
          </p:nvPr>
        </p:nvSpPr>
        <p:spPr>
          <a:xfrm>
            <a:off x="581540" y="1733869"/>
            <a:ext cx="8596668" cy="3880773"/>
          </a:xfrm>
        </p:spPr>
        <p:txBody>
          <a:bodyPr>
            <a:noAutofit/>
          </a:bodyPr>
          <a:lstStyle/>
          <a:p>
            <a:pPr algn="just">
              <a:lnSpc>
                <a:spcPct val="150000"/>
              </a:lnSpc>
            </a:pPr>
            <a:r>
              <a:rPr lang="es-HN" sz="2400" b="1" dirty="0"/>
              <a:t>Licencia BSD:</a:t>
            </a:r>
            <a:r>
              <a:rPr lang="es-HN" sz="2400" dirty="0"/>
              <a:t> es la licencia de software otorgada principalmente para los sistemas BSD (Berkeley Software Distribution). </a:t>
            </a:r>
            <a:endParaRPr lang="es-HN" sz="2400" dirty="0" smtClean="0"/>
          </a:p>
          <a:p>
            <a:pPr algn="just">
              <a:lnSpc>
                <a:spcPct val="150000"/>
              </a:lnSpc>
            </a:pPr>
            <a:endParaRPr lang="es-HN" sz="2400" dirty="0"/>
          </a:p>
          <a:p>
            <a:pPr algn="just">
              <a:lnSpc>
                <a:spcPct val="150000"/>
              </a:lnSpc>
            </a:pPr>
            <a:r>
              <a:rPr lang="es-HN" sz="2400" b="1" dirty="0"/>
              <a:t>La Licencia Pública General de GNU</a:t>
            </a:r>
            <a:r>
              <a:rPr lang="es-HN" sz="2400" dirty="0"/>
              <a:t>: Está destinada a garantizar su libertad de compartir y cambiar todas las versiones de un programa</a:t>
            </a:r>
          </a:p>
        </p:txBody>
      </p:sp>
      <p:sp>
        <p:nvSpPr>
          <p:cNvPr id="4" name="Rectángulo 3"/>
          <p:cNvSpPr/>
          <p:nvPr/>
        </p:nvSpPr>
        <p:spPr>
          <a:xfrm>
            <a:off x="677334" y="6271551"/>
            <a:ext cx="2980266" cy="584775"/>
          </a:xfrm>
          <a:prstGeom prst="rect">
            <a:avLst/>
          </a:prstGeom>
        </p:spPr>
        <p:txBody>
          <a:bodyPr wrap="square">
            <a:spAutoFit/>
          </a:bodyPr>
          <a:lstStyle/>
          <a:p>
            <a:r>
              <a:rPr lang="es-HN" sz="3200" b="1" dirty="0">
                <a:solidFill>
                  <a:schemeClr val="accent2"/>
                </a:solidFill>
              </a:rPr>
              <a:t>PostgreSQL</a:t>
            </a:r>
          </a:p>
        </p:txBody>
      </p:sp>
    </p:spTree>
    <p:extLst>
      <p:ext uri="{BB962C8B-B14F-4D97-AF65-F5344CB8AC3E}">
        <p14:creationId xmlns:p14="http://schemas.microsoft.com/office/powerpoint/2010/main" val="6933809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69" y="-1148225"/>
            <a:ext cx="10007781" cy="8006225"/>
          </a:xfrm>
          <a:prstGeom prst="rect">
            <a:avLst/>
          </a:prstGeom>
        </p:spPr>
      </p:pic>
      <p:sp>
        <p:nvSpPr>
          <p:cNvPr id="2" name="Título 1"/>
          <p:cNvSpPr>
            <a:spLocks noGrp="1"/>
          </p:cNvSpPr>
          <p:nvPr>
            <p:ph type="title"/>
          </p:nvPr>
        </p:nvSpPr>
        <p:spPr>
          <a:xfrm>
            <a:off x="1234682" y="287383"/>
            <a:ext cx="8997889" cy="1436914"/>
          </a:xfrm>
        </p:spPr>
        <p:txBody>
          <a:bodyPr>
            <a:normAutofit/>
          </a:bodyPr>
          <a:lstStyle/>
          <a:p>
            <a:r>
              <a:rPr lang="es-HN" sz="4800" b="1" dirty="0"/>
              <a:t>Características Técnicas</a:t>
            </a:r>
            <a:r>
              <a:rPr lang="es-HN" dirty="0"/>
              <a:t/>
            </a:r>
            <a:br>
              <a:rPr lang="es-HN" dirty="0"/>
            </a:br>
            <a:endParaRPr lang="es-HN" dirty="0"/>
          </a:p>
        </p:txBody>
      </p:sp>
      <p:sp>
        <p:nvSpPr>
          <p:cNvPr id="3" name="Marcador de contenido 2"/>
          <p:cNvSpPr>
            <a:spLocks noGrp="1"/>
          </p:cNvSpPr>
          <p:nvPr>
            <p:ph idx="1"/>
          </p:nvPr>
        </p:nvSpPr>
        <p:spPr>
          <a:xfrm>
            <a:off x="677334" y="1516154"/>
            <a:ext cx="8596668" cy="4980440"/>
          </a:xfrm>
        </p:spPr>
        <p:txBody>
          <a:bodyPr>
            <a:normAutofit fontScale="62500" lnSpcReduction="20000"/>
          </a:bodyPr>
          <a:lstStyle/>
          <a:p>
            <a:pPr lvl="0" algn="just">
              <a:lnSpc>
                <a:spcPct val="150000"/>
              </a:lnSpc>
            </a:pPr>
            <a:r>
              <a:rPr lang="es-HN" sz="3400" dirty="0"/>
              <a:t>Arquitectura cliente-servidor con un amplio rango de drivers y </a:t>
            </a:r>
            <a:r>
              <a:rPr lang="es-HN" sz="3400" dirty="0" smtClean="0"/>
              <a:t>clientes</a:t>
            </a:r>
          </a:p>
          <a:p>
            <a:pPr algn="just">
              <a:lnSpc>
                <a:spcPct val="150000"/>
              </a:lnSpc>
            </a:pPr>
            <a:r>
              <a:rPr lang="es-HN" sz="3400" dirty="0"/>
              <a:t>Excelente escalabilidad y rendimiento con características de ajustes extensas</a:t>
            </a:r>
          </a:p>
          <a:p>
            <a:pPr algn="just">
              <a:lnSpc>
                <a:spcPct val="150000"/>
              </a:lnSpc>
            </a:pPr>
            <a:r>
              <a:rPr lang="es-HN" sz="3400" dirty="0"/>
              <a:t>Altamente confiable con características extensivas para durabilidad y alta disponibilidad.</a:t>
            </a:r>
          </a:p>
          <a:p>
            <a:pPr algn="just">
              <a:lnSpc>
                <a:spcPct val="150000"/>
              </a:lnSpc>
            </a:pPr>
            <a:r>
              <a:rPr lang="es-HN" sz="3400" dirty="0"/>
              <a:t>Optimizador de consultas sofisticado, adecuado para inteligencia de negocios</a:t>
            </a:r>
          </a:p>
          <a:p>
            <a:pPr algn="just">
              <a:lnSpc>
                <a:spcPct val="150000"/>
              </a:lnSpc>
            </a:pPr>
            <a:r>
              <a:rPr lang="es-HN" sz="3400" dirty="0"/>
              <a:t>Soporta totalmente el acceso y procedimientos de base de datos en Java, Python, perl, PHP y muchos más</a:t>
            </a:r>
          </a:p>
          <a:p>
            <a:pPr marL="0" lvl="0" indent="0">
              <a:buNone/>
            </a:pPr>
            <a:endParaRPr lang="es-HN" dirty="0"/>
          </a:p>
        </p:txBody>
      </p:sp>
      <p:sp>
        <p:nvSpPr>
          <p:cNvPr id="4" name="Rectángulo 3"/>
          <p:cNvSpPr/>
          <p:nvPr/>
        </p:nvSpPr>
        <p:spPr>
          <a:xfrm>
            <a:off x="677334" y="6271551"/>
            <a:ext cx="2980266" cy="584775"/>
          </a:xfrm>
          <a:prstGeom prst="rect">
            <a:avLst/>
          </a:prstGeom>
        </p:spPr>
        <p:txBody>
          <a:bodyPr wrap="square">
            <a:spAutoFit/>
          </a:bodyPr>
          <a:lstStyle/>
          <a:p>
            <a:r>
              <a:rPr lang="es-HN" sz="3200" b="1" dirty="0">
                <a:solidFill>
                  <a:schemeClr val="accent2"/>
                </a:solidFill>
              </a:rPr>
              <a:t>PostgreSQL</a:t>
            </a:r>
          </a:p>
        </p:txBody>
      </p:sp>
    </p:spTree>
    <p:extLst>
      <p:ext uri="{BB962C8B-B14F-4D97-AF65-F5344CB8AC3E}">
        <p14:creationId xmlns:p14="http://schemas.microsoft.com/office/powerpoint/2010/main" val="5203224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86</TotalTime>
  <Words>349</Words>
  <Application>Microsoft Office PowerPoint</Application>
  <PresentationFormat>Panorámica</PresentationFormat>
  <Paragraphs>52</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Wingdings 3</vt:lpstr>
      <vt:lpstr>Faceta</vt:lpstr>
      <vt:lpstr>PostgreSQL</vt:lpstr>
      <vt:lpstr>Introducción  </vt:lpstr>
      <vt:lpstr>¿Qué es PostgreSQL? </vt:lpstr>
      <vt:lpstr>Ventajas de PostgreSQL </vt:lpstr>
      <vt:lpstr>Requerimientos de Hardware</vt:lpstr>
      <vt:lpstr>Requerimientos de  software</vt:lpstr>
      <vt:lpstr>Costos de Licenciamiento </vt:lpstr>
      <vt:lpstr>Tipos de Licencias</vt:lpstr>
      <vt:lpstr>Características Técnicas </vt:lpstr>
      <vt:lpstr>Beneficios </vt:lpstr>
      <vt:lpstr>Conclusiones</vt:lpstr>
      <vt:lpstr>GRACIAS POR SU ATENCION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dc:title>
  <dc:creator>Usuario de Windows</dc:creator>
  <cp:lastModifiedBy>Usuario de Windows</cp:lastModifiedBy>
  <cp:revision>8</cp:revision>
  <dcterms:created xsi:type="dcterms:W3CDTF">2018-06-02T02:56:57Z</dcterms:created>
  <dcterms:modified xsi:type="dcterms:W3CDTF">2018-06-02T14:51:46Z</dcterms:modified>
</cp:coreProperties>
</file>