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1" r:id="rId3"/>
    <p:sldId id="257" r:id="rId4"/>
    <p:sldId id="258" r:id="rId5"/>
    <p:sldId id="259" r:id="rId6"/>
    <p:sldId id="260" r:id="rId7"/>
    <p:sldId id="261" r:id="rId8"/>
    <p:sldId id="262" r:id="rId9"/>
    <p:sldId id="263"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6/22/2018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6/22/2018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6/22/2018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6/22/2018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6/22/2018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6/22/2018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pentaho"/>
          <p:cNvPicPr/>
          <p:nvPr/>
        </p:nvPicPr>
        <p:blipFill>
          <a:blip r:embed="rId2">
            <a:extLst>
              <a:ext uri="{28A0092B-C50C-407E-A947-70E740481C1C}">
                <a14:useLocalDpi xmlns:a14="http://schemas.microsoft.com/office/drawing/2010/main" val="0"/>
              </a:ext>
            </a:extLst>
          </a:blip>
          <a:srcRect/>
          <a:stretch>
            <a:fillRect/>
          </a:stretch>
        </p:blipFill>
        <p:spPr bwMode="auto">
          <a:xfrm>
            <a:off x="978795" y="2511380"/>
            <a:ext cx="6584324" cy="1812165"/>
          </a:xfrm>
          <a:prstGeom prst="rect">
            <a:avLst/>
          </a:prstGeom>
          <a:noFill/>
          <a:ln>
            <a:noFill/>
          </a:ln>
        </p:spPr>
      </p:pic>
      <p:sp>
        <p:nvSpPr>
          <p:cNvPr id="5" name="Subtítulo 4"/>
          <p:cNvSpPr>
            <a:spLocks noGrp="1"/>
          </p:cNvSpPr>
          <p:nvPr>
            <p:ph type="subTitle" idx="1"/>
          </p:nvPr>
        </p:nvSpPr>
        <p:spPr/>
        <p:txBody>
          <a:bodyPr/>
          <a:lstStyle/>
          <a:p>
            <a:endParaRPr lang="es-HN"/>
          </a:p>
        </p:txBody>
      </p:sp>
    </p:spTree>
    <p:extLst>
      <p:ext uri="{BB962C8B-B14F-4D97-AF65-F5344CB8AC3E}">
        <p14:creationId xmlns:p14="http://schemas.microsoft.com/office/powerpoint/2010/main" val="3885746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48500" y="2459865"/>
            <a:ext cx="7315200" cy="1674252"/>
          </a:xfrm>
        </p:spPr>
        <p:txBody>
          <a:bodyPr>
            <a:normAutofit/>
          </a:bodyPr>
          <a:lstStyle/>
          <a:p>
            <a:r>
              <a:rPr lang="es-HN" sz="8800" dirty="0" smtClean="0"/>
              <a:t>Muchas Gracias </a:t>
            </a:r>
            <a:endParaRPr lang="es-HN" sz="8800" dirty="0"/>
          </a:p>
        </p:txBody>
      </p:sp>
    </p:spTree>
    <p:extLst>
      <p:ext uri="{BB962C8B-B14F-4D97-AF65-F5344CB8AC3E}">
        <p14:creationId xmlns:p14="http://schemas.microsoft.com/office/powerpoint/2010/main" val="4238634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sz="4000" dirty="0"/>
              <a:t>PENTAHO</a:t>
            </a:r>
            <a:r>
              <a:rPr lang="es-HN" dirty="0"/>
              <a:t/>
            </a:r>
            <a:br>
              <a:rPr lang="es-HN" dirty="0"/>
            </a:br>
            <a:endParaRPr lang="es-HN" dirty="0"/>
          </a:p>
        </p:txBody>
      </p:sp>
      <p:sp>
        <p:nvSpPr>
          <p:cNvPr id="3" name="Marcador de contenido 2"/>
          <p:cNvSpPr>
            <a:spLocks noGrp="1"/>
          </p:cNvSpPr>
          <p:nvPr>
            <p:ph idx="1"/>
          </p:nvPr>
        </p:nvSpPr>
        <p:spPr/>
        <p:txBody>
          <a:bodyPr>
            <a:normAutofit/>
          </a:bodyPr>
          <a:lstStyle/>
          <a:p>
            <a:pPr algn="just"/>
            <a:r>
              <a:rPr lang="es-HN" dirty="0" smtClean="0"/>
              <a:t>Pentaho es una herramienta de Business Intelligence desarrollada bajo la filosofía del software libre para la gestión y toma de decisiones empresariales. </a:t>
            </a:r>
          </a:p>
          <a:p>
            <a:pPr marL="0" indent="0" algn="just">
              <a:buNone/>
            </a:pPr>
            <a:endParaRPr lang="es-HN" dirty="0" smtClean="0"/>
          </a:p>
          <a:p>
            <a:pPr algn="just"/>
            <a:r>
              <a:rPr lang="es-HN" dirty="0" smtClean="0"/>
              <a:t>Las </a:t>
            </a:r>
            <a:r>
              <a:rPr lang="es-HN" dirty="0"/>
              <a:t>soluciones que Pentaho pretende ofrecer se componen fundamentalmente de una infraestructura de herramientas de análisis e informes integrado con un motor de workflow de procesos de negocio. </a:t>
            </a:r>
            <a:endParaRPr lang="es-HN" dirty="0"/>
          </a:p>
        </p:txBody>
      </p:sp>
      <p:sp>
        <p:nvSpPr>
          <p:cNvPr id="4" name="Rectángulo 3"/>
          <p:cNvSpPr/>
          <p:nvPr/>
        </p:nvSpPr>
        <p:spPr>
          <a:xfrm>
            <a:off x="10869769" y="6488668"/>
            <a:ext cx="1197764" cy="369332"/>
          </a:xfrm>
          <a:prstGeom prst="rect">
            <a:avLst/>
          </a:prstGeom>
        </p:spPr>
        <p:txBody>
          <a:bodyPr wrap="none">
            <a:spAutoFit/>
          </a:bodyPr>
          <a:lstStyle/>
          <a:p>
            <a:r>
              <a:rPr lang="es-HN" dirty="0">
                <a:solidFill>
                  <a:schemeClr val="accent1">
                    <a:lumMod val="50000"/>
                  </a:schemeClr>
                </a:solidFill>
                <a:latin typeface="Lucida Calligraphy" panose="03010101010101010101" pitchFamily="66" charset="0"/>
              </a:rPr>
              <a:t>Pentaho</a:t>
            </a:r>
            <a:endParaRPr lang="es-HN" dirty="0">
              <a:solidFill>
                <a:schemeClr val="accent1">
                  <a:lumMod val="50000"/>
                </a:schemeClr>
              </a:solidFill>
              <a:latin typeface="Lucida Calligraphy" panose="03010101010101010101" pitchFamily="66" charset="0"/>
            </a:endParaRPr>
          </a:p>
        </p:txBody>
      </p:sp>
    </p:spTree>
    <p:extLst>
      <p:ext uri="{BB962C8B-B14F-4D97-AF65-F5344CB8AC3E}">
        <p14:creationId xmlns:p14="http://schemas.microsoft.com/office/powerpoint/2010/main" val="3614133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sz="4000" dirty="0"/>
              <a:t>Versiones existentes </a:t>
            </a:r>
            <a:r>
              <a:rPr lang="es-HN" dirty="0"/>
              <a:t/>
            </a:r>
            <a:br>
              <a:rPr lang="es-HN" dirty="0"/>
            </a:br>
            <a:endParaRPr lang="es-HN" dirty="0"/>
          </a:p>
        </p:txBody>
      </p:sp>
      <p:sp>
        <p:nvSpPr>
          <p:cNvPr id="3" name="Marcador de contenido 2"/>
          <p:cNvSpPr>
            <a:spLocks noGrp="1"/>
          </p:cNvSpPr>
          <p:nvPr>
            <p:ph idx="1"/>
          </p:nvPr>
        </p:nvSpPr>
        <p:spPr/>
        <p:txBody>
          <a:bodyPr>
            <a:normAutofit lnSpcReduction="10000"/>
          </a:bodyPr>
          <a:lstStyle/>
          <a:p>
            <a:endParaRPr lang="es-HN" dirty="0"/>
          </a:p>
          <a:p>
            <a:pPr algn="just"/>
            <a:r>
              <a:rPr lang="es-419" dirty="0"/>
              <a:t>Actualmente Pentaho ofrece dos diferentes versiones de software para su </a:t>
            </a:r>
            <a:r>
              <a:rPr lang="es-419" dirty="0" smtClean="0"/>
              <a:t>BI:</a:t>
            </a:r>
          </a:p>
          <a:p>
            <a:pPr marL="0" indent="0" algn="just">
              <a:buNone/>
            </a:pPr>
            <a:endParaRPr lang="es-419" dirty="0" smtClean="0"/>
          </a:p>
          <a:p>
            <a:pPr algn="just"/>
            <a:r>
              <a:rPr lang="es-HN" b="1" dirty="0" smtClean="0"/>
              <a:t>Pentaho </a:t>
            </a:r>
            <a:r>
              <a:rPr lang="es-HN" b="1" dirty="0"/>
              <a:t>Community Edition:</a:t>
            </a:r>
            <a:r>
              <a:rPr lang="es-HN" dirty="0"/>
              <a:t> Versión comunitaria, sin costos de licencia, sin servicios de soporte asociados. Es una suite completa con todas las funcionalidades necesarias para el correcto desarrollo de proyectos de Business Intelligence. La versión comunitaria la puede descargar de </a:t>
            </a:r>
          </a:p>
          <a:p>
            <a:pPr marL="0" indent="0" algn="just">
              <a:buNone/>
            </a:pPr>
            <a:endParaRPr lang="es-HN" dirty="0"/>
          </a:p>
          <a:p>
            <a:pPr algn="just"/>
            <a:r>
              <a:rPr lang="es-HN" b="1" dirty="0"/>
              <a:t>Pentaho Enterprise Edition:</a:t>
            </a:r>
            <a:r>
              <a:rPr lang="es-HN" dirty="0"/>
              <a:t> Versión empresarial, sin costos de licencia, tiene asociados servicios de soporte y mantención que se pagan a través de una suscripción anual. Es una versión certificada que además posee algunas funcionalidades mejoradas para la consola de administración, y para la construcción de tableros de control.</a:t>
            </a:r>
          </a:p>
          <a:p>
            <a:endParaRPr lang="es-HN" dirty="0"/>
          </a:p>
        </p:txBody>
      </p:sp>
      <p:sp>
        <p:nvSpPr>
          <p:cNvPr id="4" name="Rectángulo 3"/>
          <p:cNvSpPr/>
          <p:nvPr/>
        </p:nvSpPr>
        <p:spPr>
          <a:xfrm>
            <a:off x="10882648" y="6488668"/>
            <a:ext cx="1197764" cy="369332"/>
          </a:xfrm>
          <a:prstGeom prst="rect">
            <a:avLst/>
          </a:prstGeom>
        </p:spPr>
        <p:txBody>
          <a:bodyPr wrap="none">
            <a:spAutoFit/>
          </a:bodyPr>
          <a:lstStyle/>
          <a:p>
            <a:r>
              <a:rPr lang="es-HN" dirty="0">
                <a:solidFill>
                  <a:schemeClr val="accent1">
                    <a:lumMod val="50000"/>
                  </a:schemeClr>
                </a:solidFill>
                <a:latin typeface="Lucida Calligraphy" panose="03010101010101010101" pitchFamily="66" charset="0"/>
              </a:rPr>
              <a:t>Pentaho</a:t>
            </a:r>
            <a:endParaRPr lang="es-HN" dirty="0">
              <a:solidFill>
                <a:schemeClr val="accent1">
                  <a:lumMod val="50000"/>
                </a:schemeClr>
              </a:solidFill>
              <a:latin typeface="Lucida Calligraphy" panose="03010101010101010101" pitchFamily="66" charset="0"/>
            </a:endParaRPr>
          </a:p>
        </p:txBody>
      </p:sp>
    </p:spTree>
    <p:extLst>
      <p:ext uri="{BB962C8B-B14F-4D97-AF65-F5344CB8AC3E}">
        <p14:creationId xmlns:p14="http://schemas.microsoft.com/office/powerpoint/2010/main" val="1709519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3400" dirty="0"/>
              <a:t>Requerimientos de hardware y </a:t>
            </a:r>
            <a:r>
              <a:rPr lang="es-ES" sz="3400" dirty="0" smtClean="0"/>
              <a:t>software</a:t>
            </a:r>
            <a:endParaRPr lang="es-HN" sz="3400" dirty="0"/>
          </a:p>
        </p:txBody>
      </p:sp>
      <p:sp>
        <p:nvSpPr>
          <p:cNvPr id="3" name="Marcador de contenido 2"/>
          <p:cNvSpPr>
            <a:spLocks noGrp="1"/>
          </p:cNvSpPr>
          <p:nvPr>
            <p:ph idx="1"/>
          </p:nvPr>
        </p:nvSpPr>
        <p:spPr/>
        <p:txBody>
          <a:bodyPr>
            <a:normAutofit lnSpcReduction="10000"/>
          </a:bodyPr>
          <a:lstStyle/>
          <a:p>
            <a:pPr algn="just">
              <a:lnSpc>
                <a:spcPct val="100000"/>
              </a:lnSpc>
            </a:pPr>
            <a:endParaRPr lang="es-419" dirty="0" smtClean="0"/>
          </a:p>
          <a:p>
            <a:pPr algn="just">
              <a:lnSpc>
                <a:spcPct val="100000"/>
              </a:lnSpc>
            </a:pPr>
            <a:r>
              <a:rPr lang="es-419" dirty="0" smtClean="0"/>
              <a:t>Como </a:t>
            </a:r>
            <a:r>
              <a:rPr lang="es-419" dirty="0"/>
              <a:t>requerimiento general Pentaho necesita que el sistema sea de 64-bits ya que no ofrece una versión de 32-bits. Los componentes de hardware para el servidor </a:t>
            </a:r>
            <a:r>
              <a:rPr lang="es-419" dirty="0" smtClean="0"/>
              <a:t>incluyen</a:t>
            </a:r>
            <a:r>
              <a:rPr lang="es-419" dirty="0"/>
              <a:t>:</a:t>
            </a:r>
            <a:endParaRPr lang="es-419" dirty="0" smtClean="0"/>
          </a:p>
          <a:p>
            <a:pPr algn="just">
              <a:lnSpc>
                <a:spcPct val="100000"/>
              </a:lnSpc>
            </a:pPr>
            <a:r>
              <a:rPr lang="es-419" dirty="0"/>
              <a:t>U</a:t>
            </a:r>
            <a:r>
              <a:rPr lang="es-419" dirty="0" smtClean="0"/>
              <a:t>n </a:t>
            </a:r>
            <a:r>
              <a:rPr lang="es-419" dirty="0"/>
              <a:t>procesador Intel EM64T o AMD64 Dual-Core, </a:t>
            </a:r>
            <a:endParaRPr lang="es-419" dirty="0" smtClean="0"/>
          </a:p>
          <a:p>
            <a:pPr algn="just">
              <a:lnSpc>
                <a:spcPct val="100000"/>
              </a:lnSpc>
            </a:pPr>
            <a:r>
              <a:rPr lang="es-419" dirty="0" smtClean="0"/>
              <a:t>8GB </a:t>
            </a:r>
            <a:r>
              <a:rPr lang="es-419" dirty="0"/>
              <a:t>de RAM y por lo menos 20GB disponible después de la instalación en el disco duro. </a:t>
            </a:r>
            <a:endParaRPr lang="es-419" dirty="0" smtClean="0"/>
          </a:p>
          <a:p>
            <a:pPr algn="just">
              <a:lnSpc>
                <a:spcPct val="100000"/>
              </a:lnSpc>
            </a:pPr>
            <a:r>
              <a:rPr lang="es-419" dirty="0" smtClean="0"/>
              <a:t>Los </a:t>
            </a:r>
            <a:r>
              <a:rPr lang="es-419" dirty="0"/>
              <a:t>componentes de software para el servidor son solo el OS que incluye las versiones más recientes de los OS más populares, siempre que estos también sean de 64-bits. </a:t>
            </a:r>
            <a:endParaRPr lang="es-419" dirty="0" smtClean="0"/>
          </a:p>
          <a:p>
            <a:pPr algn="just">
              <a:lnSpc>
                <a:spcPct val="100000"/>
              </a:lnSpc>
            </a:pPr>
            <a:r>
              <a:rPr lang="es-419" dirty="0" smtClean="0"/>
              <a:t>Para </a:t>
            </a:r>
            <a:r>
              <a:rPr lang="es-419" dirty="0"/>
              <a:t>la versión de Workstation se requiere: procesador de 64-bits, 2GB de RAM, espacio de disco duro de 2GB libre y una pantalla de resolución mínima de 1280 x 960.</a:t>
            </a:r>
            <a:endParaRPr lang="es-HN" dirty="0"/>
          </a:p>
          <a:p>
            <a:pPr marL="0" indent="0">
              <a:buNone/>
            </a:pPr>
            <a:r>
              <a:rPr lang="es-HN" dirty="0"/>
              <a:t/>
            </a:r>
            <a:br>
              <a:rPr lang="es-HN" dirty="0"/>
            </a:br>
            <a:endParaRPr lang="es-HN" dirty="0"/>
          </a:p>
        </p:txBody>
      </p:sp>
      <p:sp>
        <p:nvSpPr>
          <p:cNvPr id="4" name="Rectángulo 3"/>
          <p:cNvSpPr/>
          <p:nvPr/>
        </p:nvSpPr>
        <p:spPr>
          <a:xfrm>
            <a:off x="10994236" y="6488668"/>
            <a:ext cx="1197764" cy="369332"/>
          </a:xfrm>
          <a:prstGeom prst="rect">
            <a:avLst/>
          </a:prstGeom>
        </p:spPr>
        <p:txBody>
          <a:bodyPr wrap="none">
            <a:spAutoFit/>
          </a:bodyPr>
          <a:lstStyle/>
          <a:p>
            <a:r>
              <a:rPr lang="es-HN" dirty="0">
                <a:solidFill>
                  <a:schemeClr val="accent1">
                    <a:lumMod val="50000"/>
                  </a:schemeClr>
                </a:solidFill>
                <a:latin typeface="Lucida Calligraphy" panose="03010101010101010101" pitchFamily="66" charset="0"/>
              </a:rPr>
              <a:t>Pentaho</a:t>
            </a:r>
            <a:endParaRPr lang="es-HN" dirty="0">
              <a:solidFill>
                <a:schemeClr val="accent1">
                  <a:lumMod val="50000"/>
                </a:schemeClr>
              </a:solidFill>
              <a:latin typeface="Lucida Calligraphy" panose="03010101010101010101" pitchFamily="66" charset="0"/>
            </a:endParaRPr>
          </a:p>
        </p:txBody>
      </p:sp>
    </p:spTree>
    <p:extLst>
      <p:ext uri="{BB962C8B-B14F-4D97-AF65-F5344CB8AC3E}">
        <p14:creationId xmlns:p14="http://schemas.microsoft.com/office/powerpoint/2010/main" val="3856458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sz="4000" dirty="0"/>
              <a:t>Soporte a móviles </a:t>
            </a:r>
            <a:r>
              <a:rPr lang="es-HN" dirty="0"/>
              <a:t/>
            </a:r>
            <a:br>
              <a:rPr lang="es-HN" dirty="0"/>
            </a:br>
            <a:endParaRPr lang="es-HN" dirty="0"/>
          </a:p>
        </p:txBody>
      </p:sp>
      <p:sp>
        <p:nvSpPr>
          <p:cNvPr id="3" name="Marcador de contenido 2"/>
          <p:cNvSpPr>
            <a:spLocks noGrp="1"/>
          </p:cNvSpPr>
          <p:nvPr>
            <p:ph idx="1"/>
          </p:nvPr>
        </p:nvSpPr>
        <p:spPr/>
        <p:txBody>
          <a:bodyPr/>
          <a:lstStyle/>
          <a:p>
            <a:pPr algn="just">
              <a:lnSpc>
                <a:spcPct val="100000"/>
              </a:lnSpc>
            </a:pPr>
            <a:r>
              <a:rPr lang="es-ES" dirty="0"/>
              <a:t>El único dispositivo que tiene (o tuvo, mejor dicho) algún soporte es el iPhone pero era para la plataforma 1.7.</a:t>
            </a:r>
            <a:endParaRPr lang="es-HN" dirty="0"/>
          </a:p>
          <a:p>
            <a:pPr algn="just">
              <a:lnSpc>
                <a:spcPct val="100000"/>
              </a:lnSpc>
            </a:pPr>
            <a:r>
              <a:rPr lang="es-HN" dirty="0"/>
              <a:t>Este consejo técnico describe cómo actualizar su Servidor de plataforma Pentaho para brindar a los usuarios de iPhone acceso a una interfaz personalizada para ver rápidamente Informes, Tableros y hacer análisis OLAP ad hoc desde cualquier lugar con su iPhone.</a:t>
            </a:r>
            <a:endParaRPr lang="es-HN" dirty="0"/>
          </a:p>
        </p:txBody>
      </p:sp>
      <p:sp>
        <p:nvSpPr>
          <p:cNvPr id="4" name="Rectángulo 3"/>
          <p:cNvSpPr/>
          <p:nvPr/>
        </p:nvSpPr>
        <p:spPr>
          <a:xfrm>
            <a:off x="10895527" y="6488668"/>
            <a:ext cx="1197764" cy="369332"/>
          </a:xfrm>
          <a:prstGeom prst="rect">
            <a:avLst/>
          </a:prstGeom>
        </p:spPr>
        <p:txBody>
          <a:bodyPr wrap="none">
            <a:spAutoFit/>
          </a:bodyPr>
          <a:lstStyle/>
          <a:p>
            <a:r>
              <a:rPr lang="es-HN" dirty="0">
                <a:solidFill>
                  <a:schemeClr val="accent1">
                    <a:lumMod val="50000"/>
                  </a:schemeClr>
                </a:solidFill>
                <a:latin typeface="Lucida Calligraphy" panose="03010101010101010101" pitchFamily="66" charset="0"/>
              </a:rPr>
              <a:t>Pentaho</a:t>
            </a:r>
            <a:endParaRPr lang="es-HN" dirty="0">
              <a:solidFill>
                <a:schemeClr val="accent1">
                  <a:lumMod val="50000"/>
                </a:schemeClr>
              </a:solidFill>
              <a:latin typeface="Lucida Calligraphy" panose="03010101010101010101" pitchFamily="66" charset="0"/>
            </a:endParaRPr>
          </a:p>
        </p:txBody>
      </p:sp>
    </p:spTree>
    <p:extLst>
      <p:ext uri="{BB962C8B-B14F-4D97-AF65-F5344CB8AC3E}">
        <p14:creationId xmlns:p14="http://schemas.microsoft.com/office/powerpoint/2010/main" val="1821774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123837"/>
            <a:ext cx="3438659" cy="4601183"/>
          </a:xfrm>
        </p:spPr>
        <p:txBody>
          <a:bodyPr>
            <a:normAutofit/>
          </a:bodyPr>
          <a:lstStyle/>
          <a:p>
            <a:pPr algn="ctr"/>
            <a:r>
              <a:rPr lang="es-HN" sz="4000" dirty="0"/>
              <a:t>Costos de </a:t>
            </a:r>
            <a:r>
              <a:rPr lang="es-HN" sz="4000" dirty="0" smtClean="0"/>
              <a:t>licenciamiento</a:t>
            </a:r>
            <a:endParaRPr lang="es-HN" sz="4000" dirty="0"/>
          </a:p>
        </p:txBody>
      </p:sp>
      <p:sp>
        <p:nvSpPr>
          <p:cNvPr id="3" name="Marcador de contenido 2"/>
          <p:cNvSpPr>
            <a:spLocks noGrp="1"/>
          </p:cNvSpPr>
          <p:nvPr>
            <p:ph idx="1"/>
          </p:nvPr>
        </p:nvSpPr>
        <p:spPr>
          <a:xfrm>
            <a:off x="3869268" y="864108"/>
            <a:ext cx="7315200" cy="1660151"/>
          </a:xfrm>
        </p:spPr>
        <p:txBody>
          <a:bodyPr/>
          <a:lstStyle/>
          <a:p>
            <a:pPr algn="just">
              <a:lnSpc>
                <a:spcPct val="100000"/>
              </a:lnSpc>
            </a:pPr>
            <a:r>
              <a:rPr lang="es-HN" dirty="0"/>
              <a:t>C</a:t>
            </a:r>
            <a:r>
              <a:rPr lang="es-HN" dirty="0" smtClean="0"/>
              <a:t>ostes </a:t>
            </a:r>
            <a:r>
              <a:rPr lang="es-HN" dirty="0"/>
              <a:t>de adquisición y mantenimiento de las principales suites de Business Intelligence, calculados por separado para casos de pequeña, mediana y gran empresa, y comparados con el coste de soporte de la versión enterprise de Pentaho.</a:t>
            </a:r>
          </a:p>
          <a:p>
            <a:endParaRPr lang="es-HN" dirty="0"/>
          </a:p>
        </p:txBody>
      </p:sp>
      <p:pic>
        <p:nvPicPr>
          <p:cNvPr id="6" name="Imagen 5" descr="C:\Users\Dell\Music\500x275xcomparativa-tco-suites-bi.jpg.pagespeed.ic.B6PAj4EyYu.webp"/>
          <p:cNvPicPr/>
          <p:nvPr/>
        </p:nvPicPr>
        <p:blipFill>
          <a:blip r:embed="rId2">
            <a:extLst>
              <a:ext uri="{28A0092B-C50C-407E-A947-70E740481C1C}">
                <a14:useLocalDpi xmlns:a14="http://schemas.microsoft.com/office/drawing/2010/main" val="0"/>
              </a:ext>
            </a:extLst>
          </a:blip>
          <a:srcRect/>
          <a:stretch>
            <a:fillRect/>
          </a:stretch>
        </p:blipFill>
        <p:spPr bwMode="auto">
          <a:xfrm>
            <a:off x="4318966" y="2279854"/>
            <a:ext cx="6775350" cy="3695941"/>
          </a:xfrm>
          <a:prstGeom prst="rect">
            <a:avLst/>
          </a:prstGeom>
          <a:noFill/>
          <a:ln>
            <a:noFill/>
          </a:ln>
        </p:spPr>
      </p:pic>
      <p:sp>
        <p:nvSpPr>
          <p:cNvPr id="7" name="Rectángulo 6"/>
          <p:cNvSpPr/>
          <p:nvPr/>
        </p:nvSpPr>
        <p:spPr>
          <a:xfrm>
            <a:off x="10994236" y="6488668"/>
            <a:ext cx="1197764" cy="369332"/>
          </a:xfrm>
          <a:prstGeom prst="rect">
            <a:avLst/>
          </a:prstGeom>
        </p:spPr>
        <p:txBody>
          <a:bodyPr wrap="none">
            <a:spAutoFit/>
          </a:bodyPr>
          <a:lstStyle/>
          <a:p>
            <a:r>
              <a:rPr lang="es-HN" dirty="0">
                <a:solidFill>
                  <a:schemeClr val="accent1">
                    <a:lumMod val="50000"/>
                  </a:schemeClr>
                </a:solidFill>
                <a:latin typeface="Lucida Calligraphy" panose="03010101010101010101" pitchFamily="66" charset="0"/>
              </a:rPr>
              <a:t>Pentaho</a:t>
            </a:r>
            <a:endParaRPr lang="es-HN" dirty="0">
              <a:solidFill>
                <a:schemeClr val="accent1">
                  <a:lumMod val="50000"/>
                </a:schemeClr>
              </a:solidFill>
              <a:latin typeface="Lucida Calligraphy" panose="03010101010101010101" pitchFamily="66" charset="0"/>
            </a:endParaRPr>
          </a:p>
        </p:txBody>
      </p:sp>
    </p:spTree>
    <p:extLst>
      <p:ext uri="{BB962C8B-B14F-4D97-AF65-F5344CB8AC3E}">
        <p14:creationId xmlns:p14="http://schemas.microsoft.com/office/powerpoint/2010/main" val="2203344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dirty="0"/>
              <a:t>C</a:t>
            </a:r>
            <a:r>
              <a:rPr lang="es-HN" dirty="0" smtClean="0"/>
              <a:t>aracterísticas </a:t>
            </a:r>
            <a:r>
              <a:rPr lang="es-HN" dirty="0"/>
              <a:t>técnicas de la herramienta </a:t>
            </a:r>
            <a:br>
              <a:rPr lang="es-HN" dirty="0"/>
            </a:br>
            <a:endParaRPr lang="es-HN" dirty="0"/>
          </a:p>
        </p:txBody>
      </p:sp>
      <p:sp>
        <p:nvSpPr>
          <p:cNvPr id="3" name="Marcador de contenido 2"/>
          <p:cNvSpPr>
            <a:spLocks noGrp="1"/>
          </p:cNvSpPr>
          <p:nvPr>
            <p:ph idx="1"/>
          </p:nvPr>
        </p:nvSpPr>
        <p:spPr/>
        <p:txBody>
          <a:bodyPr>
            <a:normAutofit/>
          </a:bodyPr>
          <a:lstStyle/>
          <a:p>
            <a:pPr lvl="0" algn="just" fontAlgn="base">
              <a:lnSpc>
                <a:spcPct val="100000"/>
              </a:lnSpc>
            </a:pPr>
            <a:r>
              <a:rPr lang="es-ES" dirty="0"/>
              <a:t>Pentaho es una herramienta de Business Intelligence desarrollada bajo la filosofía del software libre para la gestión y toma de decisiones empresariales</a:t>
            </a:r>
            <a:r>
              <a:rPr lang="es-ES" dirty="0" smtClean="0"/>
              <a:t>.</a:t>
            </a:r>
          </a:p>
          <a:p>
            <a:pPr lvl="0" algn="just" fontAlgn="base">
              <a:lnSpc>
                <a:spcPct val="100000"/>
              </a:lnSpc>
            </a:pPr>
            <a:r>
              <a:rPr lang="es-ES" dirty="0" smtClean="0"/>
              <a:t> </a:t>
            </a:r>
            <a:r>
              <a:rPr lang="es-ES" dirty="0"/>
              <a:t>Es una plataforma compuesta de diferentes programas que satisfacen los requisitos de BI</a:t>
            </a:r>
            <a:r>
              <a:rPr lang="es-ES" dirty="0" smtClean="0"/>
              <a:t>.</a:t>
            </a:r>
          </a:p>
          <a:p>
            <a:pPr lvl="0" algn="just" fontAlgn="base">
              <a:lnSpc>
                <a:spcPct val="100000"/>
              </a:lnSpc>
            </a:pPr>
            <a:r>
              <a:rPr lang="es-ES" dirty="0" smtClean="0"/>
              <a:t>Pentaho </a:t>
            </a:r>
            <a:r>
              <a:rPr lang="es-ES" dirty="0"/>
              <a:t>es un paquete de Business Intelligence extremadamente completo</a:t>
            </a:r>
            <a:r>
              <a:rPr lang="es-ES" dirty="0" smtClean="0"/>
              <a:t>.</a:t>
            </a:r>
          </a:p>
          <a:p>
            <a:pPr lvl="0" algn="just" fontAlgn="base">
              <a:lnSpc>
                <a:spcPct val="100000"/>
              </a:lnSpc>
            </a:pPr>
            <a:r>
              <a:rPr lang="es-ES" dirty="0" smtClean="0"/>
              <a:t>Su </a:t>
            </a:r>
            <a:r>
              <a:rPr lang="es-ES" dirty="0"/>
              <a:t>condición de sistema Open Source hace de Pentaho la solución ideal para un despliegue de un análisis decisional dirigido a un gran número de usuarios.</a:t>
            </a:r>
            <a:r>
              <a:rPr lang="es-HN" dirty="0"/>
              <a:t/>
            </a:r>
            <a:br>
              <a:rPr lang="es-HN" dirty="0"/>
            </a:br>
            <a:endParaRPr lang="es-HN" dirty="0"/>
          </a:p>
        </p:txBody>
      </p:sp>
      <p:sp>
        <p:nvSpPr>
          <p:cNvPr id="4" name="Rectángulo 3"/>
          <p:cNvSpPr/>
          <p:nvPr/>
        </p:nvSpPr>
        <p:spPr>
          <a:xfrm>
            <a:off x="10994236" y="6488668"/>
            <a:ext cx="1197764" cy="369332"/>
          </a:xfrm>
          <a:prstGeom prst="rect">
            <a:avLst/>
          </a:prstGeom>
        </p:spPr>
        <p:txBody>
          <a:bodyPr wrap="none">
            <a:spAutoFit/>
          </a:bodyPr>
          <a:lstStyle/>
          <a:p>
            <a:r>
              <a:rPr lang="es-HN" dirty="0">
                <a:solidFill>
                  <a:schemeClr val="accent1">
                    <a:lumMod val="50000"/>
                  </a:schemeClr>
                </a:solidFill>
                <a:latin typeface="Lucida Calligraphy" panose="03010101010101010101" pitchFamily="66" charset="0"/>
              </a:rPr>
              <a:t>Pentaho</a:t>
            </a:r>
            <a:endParaRPr lang="es-HN" dirty="0">
              <a:solidFill>
                <a:schemeClr val="accent1">
                  <a:lumMod val="50000"/>
                </a:schemeClr>
              </a:solidFill>
              <a:latin typeface="Lucida Calligraphy" panose="03010101010101010101" pitchFamily="66" charset="0"/>
            </a:endParaRPr>
          </a:p>
        </p:txBody>
      </p:sp>
    </p:spTree>
    <p:extLst>
      <p:ext uri="{BB962C8B-B14F-4D97-AF65-F5344CB8AC3E}">
        <p14:creationId xmlns:p14="http://schemas.microsoft.com/office/powerpoint/2010/main" val="2874007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000" dirty="0"/>
              <a:t>Empresas que utilizan </a:t>
            </a:r>
            <a:r>
              <a:rPr lang="es-ES" sz="4000" dirty="0" smtClean="0"/>
              <a:t>Pentaho</a:t>
            </a:r>
            <a:r>
              <a:rPr lang="es-ES" dirty="0"/>
              <a:t/>
            </a:r>
            <a:br>
              <a:rPr lang="es-ES" dirty="0"/>
            </a:br>
            <a:endParaRPr lang="es-HN" dirty="0"/>
          </a:p>
        </p:txBody>
      </p:sp>
      <p:sp>
        <p:nvSpPr>
          <p:cNvPr id="3" name="Marcador de contenido 2"/>
          <p:cNvSpPr>
            <a:spLocks noGrp="1"/>
          </p:cNvSpPr>
          <p:nvPr>
            <p:ph idx="1"/>
          </p:nvPr>
        </p:nvSpPr>
        <p:spPr/>
        <p:txBody>
          <a:bodyPr/>
          <a:lstStyle/>
          <a:p>
            <a:pPr>
              <a:lnSpc>
                <a:spcPct val="100000"/>
              </a:lnSpc>
            </a:pPr>
            <a:r>
              <a:rPr lang="es-419" dirty="0" smtClean="0"/>
              <a:t>CAT </a:t>
            </a:r>
            <a:r>
              <a:rPr lang="es-419" dirty="0"/>
              <a:t>“Caterpillar Marine Asset Intelligence</a:t>
            </a:r>
            <a:r>
              <a:rPr lang="es-419" dirty="0" smtClean="0"/>
              <a:t>”</a:t>
            </a:r>
          </a:p>
          <a:p>
            <a:pPr>
              <a:lnSpc>
                <a:spcPct val="100000"/>
              </a:lnSpc>
            </a:pPr>
            <a:r>
              <a:rPr lang="es-HN" dirty="0" smtClean="0"/>
              <a:t>STIWA Group.</a:t>
            </a:r>
          </a:p>
          <a:p>
            <a:pPr>
              <a:lnSpc>
                <a:spcPct val="100000"/>
              </a:lnSpc>
            </a:pPr>
            <a:r>
              <a:rPr lang="es-HN" dirty="0" smtClean="0"/>
              <a:t>Banelco: Mayor </a:t>
            </a:r>
            <a:r>
              <a:rPr lang="es-HN" dirty="0"/>
              <a:t>red de Cajeros Automáticos en Argentina</a:t>
            </a:r>
          </a:p>
          <a:p>
            <a:pPr>
              <a:lnSpc>
                <a:spcPct val="100000"/>
              </a:lnSpc>
            </a:pPr>
            <a:r>
              <a:rPr lang="es-HN" dirty="0" smtClean="0"/>
              <a:t>Allora Media: Líder</a:t>
            </a:r>
            <a:r>
              <a:rPr lang="es-HN" dirty="0"/>
              <a:t> en Diseño </a:t>
            </a:r>
            <a:r>
              <a:rPr lang="es-HN" dirty="0" smtClean="0"/>
              <a:t>Web</a:t>
            </a:r>
          </a:p>
          <a:p>
            <a:pPr>
              <a:lnSpc>
                <a:spcPct val="100000"/>
              </a:lnSpc>
            </a:pPr>
            <a:r>
              <a:rPr lang="es-HN" dirty="0" smtClean="0"/>
              <a:t>Aspiro </a:t>
            </a:r>
            <a:endParaRPr lang="es-HN" dirty="0"/>
          </a:p>
          <a:p>
            <a:endParaRPr lang="es-HN" dirty="0"/>
          </a:p>
        </p:txBody>
      </p:sp>
      <p:sp>
        <p:nvSpPr>
          <p:cNvPr id="4" name="Rectángulo 3"/>
          <p:cNvSpPr/>
          <p:nvPr/>
        </p:nvSpPr>
        <p:spPr>
          <a:xfrm>
            <a:off x="10994236" y="6488668"/>
            <a:ext cx="1197764" cy="369332"/>
          </a:xfrm>
          <a:prstGeom prst="rect">
            <a:avLst/>
          </a:prstGeom>
        </p:spPr>
        <p:txBody>
          <a:bodyPr wrap="none">
            <a:spAutoFit/>
          </a:bodyPr>
          <a:lstStyle/>
          <a:p>
            <a:r>
              <a:rPr lang="es-HN" dirty="0">
                <a:solidFill>
                  <a:schemeClr val="accent1">
                    <a:lumMod val="50000"/>
                  </a:schemeClr>
                </a:solidFill>
                <a:latin typeface="Lucida Calligraphy" panose="03010101010101010101" pitchFamily="66" charset="0"/>
              </a:rPr>
              <a:t>Pentaho</a:t>
            </a:r>
            <a:endParaRPr lang="es-HN" dirty="0">
              <a:solidFill>
                <a:schemeClr val="accent1">
                  <a:lumMod val="50000"/>
                </a:schemeClr>
              </a:solidFill>
              <a:latin typeface="Lucida Calligraphy" panose="03010101010101010101" pitchFamily="66" charset="0"/>
            </a:endParaRPr>
          </a:p>
        </p:txBody>
      </p:sp>
    </p:spTree>
    <p:extLst>
      <p:ext uri="{BB962C8B-B14F-4D97-AF65-F5344CB8AC3E}">
        <p14:creationId xmlns:p14="http://schemas.microsoft.com/office/powerpoint/2010/main" val="538802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000" dirty="0"/>
              <a:t>Partners en </a:t>
            </a:r>
            <a:r>
              <a:rPr lang="es-ES" sz="4000" dirty="0" smtClean="0"/>
              <a:t>Honduras</a:t>
            </a:r>
            <a:endParaRPr lang="es-HN" sz="4000" dirty="0"/>
          </a:p>
        </p:txBody>
      </p:sp>
      <p:sp>
        <p:nvSpPr>
          <p:cNvPr id="3" name="Marcador de contenido 2"/>
          <p:cNvSpPr>
            <a:spLocks noGrp="1"/>
          </p:cNvSpPr>
          <p:nvPr>
            <p:ph idx="1"/>
          </p:nvPr>
        </p:nvSpPr>
        <p:spPr/>
        <p:txBody>
          <a:bodyPr/>
          <a:lstStyle/>
          <a:p>
            <a:r>
              <a:rPr lang="es-419" dirty="0"/>
              <a:t>Actualmente no hay clientes, o partners, ubicados en Honduras.</a:t>
            </a:r>
            <a:endParaRPr lang="es-HN" dirty="0"/>
          </a:p>
          <a:p>
            <a:pPr marL="0" indent="0">
              <a:buNone/>
            </a:pPr>
            <a:endParaRPr lang="es-HN" dirty="0"/>
          </a:p>
        </p:txBody>
      </p:sp>
      <p:sp>
        <p:nvSpPr>
          <p:cNvPr id="5" name="Rectángulo 4"/>
          <p:cNvSpPr/>
          <p:nvPr/>
        </p:nvSpPr>
        <p:spPr>
          <a:xfrm>
            <a:off x="10994236" y="6488668"/>
            <a:ext cx="1197764" cy="369332"/>
          </a:xfrm>
          <a:prstGeom prst="rect">
            <a:avLst/>
          </a:prstGeom>
        </p:spPr>
        <p:txBody>
          <a:bodyPr wrap="none">
            <a:spAutoFit/>
          </a:bodyPr>
          <a:lstStyle/>
          <a:p>
            <a:r>
              <a:rPr lang="es-HN" dirty="0">
                <a:solidFill>
                  <a:schemeClr val="accent1">
                    <a:lumMod val="50000"/>
                  </a:schemeClr>
                </a:solidFill>
                <a:latin typeface="Lucida Calligraphy" panose="03010101010101010101" pitchFamily="66" charset="0"/>
              </a:rPr>
              <a:t>Pentaho</a:t>
            </a:r>
            <a:endParaRPr lang="es-HN" dirty="0">
              <a:solidFill>
                <a:schemeClr val="accent1">
                  <a:lumMod val="50000"/>
                </a:schemeClr>
              </a:solidFill>
              <a:latin typeface="Lucida Calligraphy" panose="03010101010101010101" pitchFamily="66" charset="0"/>
            </a:endParaRPr>
          </a:p>
        </p:txBody>
      </p:sp>
    </p:spTree>
    <p:extLst>
      <p:ext uri="{BB962C8B-B14F-4D97-AF65-F5344CB8AC3E}">
        <p14:creationId xmlns:p14="http://schemas.microsoft.com/office/powerpoint/2010/main" val="2774168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Marco</Template>
  <TotalTime>55</TotalTime>
  <Words>389</Words>
  <Application>Microsoft Office PowerPoint</Application>
  <PresentationFormat>Panorámica</PresentationFormat>
  <Paragraphs>46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Corbel</vt:lpstr>
      <vt:lpstr>Lucida Calligraphy</vt:lpstr>
      <vt:lpstr>Wingdings 2</vt:lpstr>
      <vt:lpstr>Marco</vt:lpstr>
      <vt:lpstr>Presentación de PowerPoint</vt:lpstr>
      <vt:lpstr>PENTAHO </vt:lpstr>
      <vt:lpstr>Versiones existentes  </vt:lpstr>
      <vt:lpstr>Requerimientos de hardware y software</vt:lpstr>
      <vt:lpstr>Soporte a móviles  </vt:lpstr>
      <vt:lpstr>Costos de licenciamiento</vt:lpstr>
      <vt:lpstr>Características técnicas de la herramienta  </vt:lpstr>
      <vt:lpstr>Empresas que utilizan Pentaho </vt:lpstr>
      <vt:lpstr>Partners en Honduras</vt:lpstr>
      <vt:lpstr>Muchas Gracias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6</cp:revision>
  <dcterms:created xsi:type="dcterms:W3CDTF">2018-06-23T03:26:58Z</dcterms:created>
  <dcterms:modified xsi:type="dcterms:W3CDTF">2018-06-23T04:21:59Z</dcterms:modified>
</cp:coreProperties>
</file>