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0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0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8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1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4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5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4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8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2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indoor, green, honeycomb, light&#10;&#10;Description automatically generated">
            <a:extLst>
              <a:ext uri="{FF2B5EF4-FFF2-40B4-BE49-F238E27FC236}">
                <a16:creationId xmlns:a16="http://schemas.microsoft.com/office/drawing/2014/main" id="{DDAFCD29-4EE9-4A0B-B050-AF7ED232C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4" r="18735" b="3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4D00A-0B78-44F7-B1E8-EDCD9F7B3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 fontScale="90000"/>
          </a:bodyPr>
          <a:lstStyle/>
          <a:p>
            <a:r>
              <a:rPr lang="es-MX" dirty="0"/>
              <a:t>El problema del mono y los plátanos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133C-17E7-425D-A7B1-B7FB07CA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es-MX" dirty="0"/>
              <a:t>Equipo #3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35C4-3AC8-41D2-A13C-02CBC2B0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#1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107613-DBE8-40A8-B817-4FF78C46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925" y="55388"/>
            <a:ext cx="7053943" cy="6802611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endParaRPr lang="es-MX" sz="1400" b="1" dirty="0">
              <a:solidFill>
                <a:srgbClr val="595959"/>
              </a:solidFill>
              <a:effectLst/>
              <a:latin typeface="Meiryo" panose="020B0604030504040204" pitchFamily="34" charset="-128"/>
              <a:ea typeface="Calibri" panose="020F0502020204030204" pitchFamily="34" charset="0"/>
              <a:cs typeface="Arial-BoldMT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s-MX" sz="1400" b="1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Arial-BoldMT"/>
              </a:rPr>
              <a:t>Mono: 0, 0</a:t>
            </a:r>
            <a:endParaRPr lang="es-MX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s-MX" sz="1400" b="1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Arial-BoldMT"/>
              </a:rPr>
              <a:t>Silla: 4, 1</a:t>
            </a:r>
            <a:endParaRPr lang="es-MX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400" b="1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Arial-BoldMT"/>
              </a:rPr>
              <a:t>Plátanos: 0, 3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s-MX" dirty="0">
              <a:solidFill>
                <a:srgbClr val="595959"/>
              </a:solidFill>
              <a:latin typeface="Meiryo" panose="020B0604030504040204" pitchFamily="34" charset="-128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595959"/>
                </a:solidFill>
                <a:effectLst/>
                <a:latin typeface="Meiryo" panose="020B0604030504040204" pitchFamily="34" charset="-128"/>
                <a:ea typeface="Calibri" panose="020F0502020204030204" pitchFamily="34" charset="0"/>
                <a:cs typeface="Arial" panose="020B0604020202020204" pitchFamily="34" charset="0"/>
              </a:rPr>
              <a:t>A*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rgbClr val="595959"/>
                </a:solidFill>
                <a:latin typeface="Meiryo" panose="020B0604030504040204" pitchFamily="34" charset="-128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MX" sz="1050" dirty="0">
                <a:solidFill>
                  <a:srgbClr val="595959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Numero de movimientos: </a:t>
            </a:r>
            <a:r>
              <a:rPr lang="es-MX" sz="1050" dirty="0">
                <a:solidFill>
                  <a:srgbClr val="595959"/>
                </a:solidFill>
                <a:cs typeface="Arial" panose="020B0604020202020204" pitchFamily="34" charset="0"/>
              </a:rPr>
              <a:t>12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	Tiempo: </a:t>
            </a:r>
            <a:r>
              <a:rPr lang="es-MX" sz="1050" dirty="0">
                <a:solidFill>
                  <a:srgbClr val="595959"/>
                </a:solidFill>
                <a:cs typeface="Arial" panose="020B0604020202020204" pitchFamily="34" charset="0"/>
              </a:rPr>
              <a:t>9.213045120239258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s-MX" sz="105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s-MX" sz="105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595959"/>
                </a:solidFill>
                <a:latin typeface="Meiryo" panose="020B0604030504040204" pitchFamily="34" charset="-128"/>
                <a:cs typeface="Arial" panose="020B0604020202020204" pitchFamily="34" charset="0"/>
              </a:rPr>
              <a:t>DFS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solidFill>
                  <a:srgbClr val="595959"/>
                </a:solidFill>
                <a:cs typeface="Arial" panose="020B0604020202020204" pitchFamily="34" charset="0"/>
              </a:rPr>
              <a:t>	</a:t>
            </a:r>
            <a:r>
              <a:rPr lang="es-MX" sz="1050" dirty="0">
                <a:solidFill>
                  <a:srgbClr val="595959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Numero de movimientos: </a:t>
            </a:r>
            <a:r>
              <a:rPr lang="es-MX" sz="1050" dirty="0">
                <a:solidFill>
                  <a:srgbClr val="595959"/>
                </a:solidFill>
                <a:cs typeface="Arial" panose="020B0604020202020204" pitchFamily="34" charset="0"/>
              </a:rPr>
              <a:t>15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	Tiempo: </a:t>
            </a:r>
            <a:r>
              <a:rPr lang="es-MX" sz="1100" dirty="0">
                <a:solidFill>
                  <a:srgbClr val="595959"/>
                </a:solidFill>
                <a:cs typeface="Arial" panose="020B0604020202020204" pitchFamily="34" charset="0"/>
              </a:rPr>
              <a:t>11.20598816871643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s-MX" sz="105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595959"/>
                </a:solidFill>
                <a:latin typeface="Meiryo" panose="020B0604030504040204" pitchFamily="34" charset="-128"/>
                <a:cs typeface="Arial" panose="020B0604020202020204" pitchFamily="34" charset="0"/>
              </a:rPr>
              <a:t>Hill </a:t>
            </a:r>
            <a:r>
              <a:rPr lang="es-MX" sz="1400" dirty="0" err="1">
                <a:solidFill>
                  <a:srgbClr val="595959"/>
                </a:solidFill>
                <a:latin typeface="Meiryo" panose="020B0604030504040204" pitchFamily="34" charset="-128"/>
                <a:cs typeface="Arial" panose="020B0604020202020204" pitchFamily="34" charset="0"/>
              </a:rPr>
              <a:t>Climbing</a:t>
            </a:r>
            <a:endParaRPr lang="es-MX" sz="1400" dirty="0">
              <a:solidFill>
                <a:srgbClr val="595959"/>
              </a:solidFill>
              <a:latin typeface="Meiryo" panose="020B0604030504040204" pitchFamily="34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solidFill>
                  <a:srgbClr val="595959"/>
                </a:solidFill>
                <a:cs typeface="Arial" panose="020B0604020202020204" pitchFamily="34" charset="0"/>
              </a:rPr>
              <a:t>	Numero de movimientos: 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solidFill>
                  <a:srgbClr val="595959"/>
                </a:solidFill>
                <a:cs typeface="Arial" panose="020B0604020202020204" pitchFamily="34" charset="0"/>
              </a:rPr>
              <a:t>	Tiempo: </a:t>
            </a:r>
            <a:r>
              <a:rPr lang="es-MX" sz="1100" dirty="0">
                <a:solidFill>
                  <a:srgbClr val="595959"/>
                </a:solidFill>
                <a:cs typeface="Arial" panose="020B0604020202020204" pitchFamily="34" charset="0"/>
              </a:rPr>
              <a:t>6.595128774642944</a:t>
            </a:r>
          </a:p>
          <a:p>
            <a:endParaRPr lang="es-MX" dirty="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007F27BA-EF85-4277-BDD7-23B80CD0E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57" y="1340896"/>
            <a:ext cx="2700000" cy="180000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AE58B09-F8D2-432A-8ABD-C573D3C72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57" y="3140896"/>
            <a:ext cx="2700000" cy="1800000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E476C51D-4A24-4745-96DB-51F42CF92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57" y="4940896"/>
            <a:ext cx="27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3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35C4-3AC8-41D2-A13C-02CBC2B0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#2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107613-DBE8-40A8-B817-4FF78C46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925" y="55388"/>
            <a:ext cx="7053943" cy="680261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s-MX" sz="1400" dirty="0">
                <a:solidFill>
                  <a:srgbClr val="595959"/>
                </a:solidFill>
              </a:rPr>
              <a:t>Mono: 0, 2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s-MX" sz="1400" dirty="0">
                <a:solidFill>
                  <a:srgbClr val="595959"/>
                </a:solidFill>
              </a:rPr>
              <a:t>Silla: 4, 2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400" dirty="0">
                <a:solidFill>
                  <a:srgbClr val="595959"/>
                </a:solidFill>
              </a:rPr>
              <a:t>Plátanos: 1, 1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s-MX" dirty="0">
              <a:solidFill>
                <a:srgbClr val="595959"/>
              </a:solidFill>
              <a:latin typeface="Meiryo" panose="020B0604030504040204" pitchFamily="34" charset="-128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595959"/>
                </a:solidFill>
                <a:effectLst/>
                <a:latin typeface="Meiryo" panose="020B0604030504040204" pitchFamily="34" charset="-128"/>
                <a:ea typeface="Calibri" panose="020F0502020204030204" pitchFamily="34" charset="0"/>
                <a:cs typeface="Arial" panose="020B0604020202020204" pitchFamily="34" charset="0"/>
              </a:rPr>
              <a:t>A*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rgbClr val="595959"/>
                </a:solidFill>
                <a:latin typeface="Meiryo" panose="020B0604030504040204" pitchFamily="34" charset="-128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MX" sz="1050" dirty="0">
                <a:solidFill>
                  <a:srgbClr val="595959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Numero de movimientos: 7</a:t>
            </a:r>
            <a:endParaRPr lang="es-MX" sz="105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	Tiempo: </a:t>
            </a:r>
            <a:r>
              <a:rPr lang="es-MX" sz="1050" dirty="0">
                <a:solidFill>
                  <a:srgbClr val="595959"/>
                </a:solidFill>
                <a:cs typeface="Arial" panose="020B0604020202020204" pitchFamily="34" charset="0"/>
              </a:rPr>
              <a:t>5.943850040435791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s-MX" sz="105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s-MX" sz="105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595959"/>
                </a:solidFill>
                <a:latin typeface="Meiryo" panose="020B0604030504040204" pitchFamily="34" charset="-128"/>
                <a:cs typeface="Arial" panose="020B0604020202020204" pitchFamily="34" charset="0"/>
              </a:rPr>
              <a:t>DFS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solidFill>
                  <a:srgbClr val="595959"/>
                </a:solidFill>
                <a:cs typeface="Arial" panose="020B0604020202020204" pitchFamily="34" charset="0"/>
              </a:rPr>
              <a:t>	</a:t>
            </a:r>
            <a:r>
              <a:rPr lang="es-MX" sz="1050" dirty="0">
                <a:solidFill>
                  <a:srgbClr val="595959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Numero de movimientos: 51</a:t>
            </a:r>
            <a:endParaRPr lang="es-MX" sz="105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	Tiempo: </a:t>
            </a:r>
            <a:r>
              <a:rPr lang="es-MX" sz="1050" dirty="0">
                <a:solidFill>
                  <a:srgbClr val="595959"/>
                </a:solidFill>
                <a:cs typeface="Arial" panose="020B0604020202020204" pitchFamily="34" charset="0"/>
              </a:rPr>
              <a:t>34.84068155288696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05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rgbClr val="595959"/>
                </a:solidFill>
                <a:latin typeface="Meiryo" panose="020B0604030504040204" pitchFamily="34" charset="-128"/>
                <a:cs typeface="Arial" panose="020B0604020202020204" pitchFamily="34" charset="0"/>
              </a:rPr>
              <a:t>Hill </a:t>
            </a:r>
            <a:r>
              <a:rPr lang="es-MX" sz="1400" dirty="0" err="1">
                <a:solidFill>
                  <a:srgbClr val="595959"/>
                </a:solidFill>
                <a:latin typeface="Meiryo" panose="020B0604030504040204" pitchFamily="34" charset="-128"/>
                <a:cs typeface="Arial" panose="020B0604020202020204" pitchFamily="34" charset="0"/>
              </a:rPr>
              <a:t>Climbing</a:t>
            </a:r>
            <a:endParaRPr lang="es-MX" sz="1400" dirty="0">
              <a:solidFill>
                <a:srgbClr val="595959"/>
              </a:solidFill>
              <a:latin typeface="Meiryo" panose="020B0604030504040204" pitchFamily="34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solidFill>
                  <a:srgbClr val="595959"/>
                </a:solidFill>
                <a:cs typeface="Arial" panose="020B0604020202020204" pitchFamily="34" charset="0"/>
              </a:rPr>
              <a:t>	Numero de movimientos: 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solidFill>
                  <a:srgbClr val="595959"/>
                </a:solidFill>
                <a:cs typeface="Arial" panose="020B0604020202020204" pitchFamily="34" charset="0"/>
              </a:rPr>
              <a:t>	Tiempo: 5.8857152462005615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29DE63F-6E9E-4850-93F8-35479BC24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57" y="1402610"/>
            <a:ext cx="2700000" cy="18000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8B019B2-5C03-4150-A535-18FC904BC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57" y="3202610"/>
            <a:ext cx="2700000" cy="18000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5A4DDF1-71EC-4629-BA0F-8674166D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57" y="5002610"/>
            <a:ext cx="27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0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A1A-996B-409A-A9E3-FD723746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los parámetros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7EC8-A128-48BC-B207-5E96F4D9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830252"/>
            <a:ext cx="6172412" cy="5197497"/>
          </a:xfrm>
        </p:spPr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Meiryo" panose="020B0604030504040204" pitchFamily="34" charset="-128"/>
                <a:ea typeface="Calibri" panose="020F0502020204030204" pitchFamily="34" charset="0"/>
                <a:cs typeface="ArialMT"/>
              </a:rPr>
              <a:t>Los parámetros a considerar para nuestro problema son: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7063" lvl="5" indent="269875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s-MX" dirty="0">
                <a:effectLst/>
                <a:latin typeface="Meiryo" panose="020B0604030504040204" pitchFamily="34" charset="-128"/>
                <a:ea typeface="Calibri" panose="020F0502020204030204" pitchFamily="34" charset="0"/>
                <a:cs typeface="ArialMT"/>
              </a:rPr>
              <a:t>Posición del mono.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7063" lvl="5" indent="269875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s-MX" dirty="0">
                <a:effectLst/>
                <a:latin typeface="Meiryo" panose="020B0604030504040204" pitchFamily="34" charset="-128"/>
                <a:ea typeface="Calibri" panose="020F0502020204030204" pitchFamily="34" charset="0"/>
                <a:cs typeface="ArialMT"/>
              </a:rPr>
              <a:t>Posición de los plátanos.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7063" lvl="5" indent="269875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s-MX" dirty="0">
                <a:effectLst/>
                <a:latin typeface="Meiryo" panose="020B0604030504040204" pitchFamily="34" charset="-128"/>
                <a:ea typeface="Calibri" panose="020F0502020204030204" pitchFamily="34" charset="0"/>
                <a:cs typeface="ArialMT"/>
              </a:rPr>
              <a:t>Posición de la silla.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7063" lvl="5" indent="26987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dirty="0">
                <a:effectLst/>
                <a:latin typeface="Meiryo" panose="020B0604030504040204" pitchFamily="34" charset="-128"/>
                <a:ea typeface="Calibri" panose="020F0502020204030204" pitchFamily="34" charset="0"/>
                <a:cs typeface="ArialMT"/>
              </a:rPr>
              <a:t>Tamaño del mundo.</a:t>
            </a:r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5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</a:rPr>
              <a:t>La posición la consideramos las coordenadas dentro de la cuadrícula con la que se esté trabajando al momento.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335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B082-C2C6-4B8E-A84B-F2A596AE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las reglas del ambiente y del agente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9685-C4C1-4E8F-94FA-175A6243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Meiryo" panose="020B0604030504040204" pitchFamily="34" charset="-128"/>
              </a:rPr>
              <a:t>El mono es nuestro agente en el problema y puede realizar las siguientes acciones:</a:t>
            </a:r>
          </a:p>
          <a:p>
            <a:pPr marL="627063" lvl="5" indent="269875">
              <a:lnSpc>
                <a:spcPct val="117000"/>
              </a:lnSpc>
              <a:buFont typeface="Wingdings" panose="05000000000000000000" pitchFamily="2" charset="2"/>
              <a:buChar char=""/>
            </a:pPr>
            <a:r>
              <a:rPr lang="es-MX" dirty="0">
                <a:latin typeface="Meiryo" panose="020B0604030504040204" pitchFamily="34" charset="-128"/>
              </a:rPr>
              <a:t>El mono se puede mover hacia arriba.</a:t>
            </a:r>
          </a:p>
          <a:p>
            <a:pPr marL="627063" lvl="5" indent="269875">
              <a:lnSpc>
                <a:spcPct val="117000"/>
              </a:lnSpc>
              <a:buFont typeface="Wingdings" panose="05000000000000000000" pitchFamily="2" charset="2"/>
              <a:buChar char=""/>
            </a:pPr>
            <a:r>
              <a:rPr lang="es-MX" dirty="0">
                <a:latin typeface="Meiryo" panose="020B0604030504040204" pitchFamily="34" charset="-128"/>
              </a:rPr>
              <a:t>El mono se puede mover hacia abajo.</a:t>
            </a:r>
          </a:p>
          <a:p>
            <a:pPr marL="627063" lvl="5" indent="269875">
              <a:lnSpc>
                <a:spcPct val="117000"/>
              </a:lnSpc>
              <a:buFont typeface="Wingdings" panose="05000000000000000000" pitchFamily="2" charset="2"/>
              <a:buChar char=""/>
            </a:pPr>
            <a:r>
              <a:rPr lang="es-MX" dirty="0">
                <a:latin typeface="Meiryo" panose="020B0604030504040204" pitchFamily="34" charset="-128"/>
              </a:rPr>
              <a:t>El mono se puede mover hacia la izquierda.</a:t>
            </a:r>
          </a:p>
          <a:p>
            <a:pPr marL="627063" lvl="5" indent="269875">
              <a:lnSpc>
                <a:spcPct val="117000"/>
              </a:lnSpc>
              <a:buFont typeface="Wingdings" panose="05000000000000000000" pitchFamily="2" charset="2"/>
              <a:buChar char=""/>
            </a:pPr>
            <a:r>
              <a:rPr lang="es-MX" dirty="0">
                <a:latin typeface="Meiryo" panose="020B0604030504040204" pitchFamily="34" charset="-128"/>
              </a:rPr>
              <a:t>El mono se puede mover hacia la derecha.</a:t>
            </a:r>
          </a:p>
          <a:p>
            <a:pPr marL="627063" lvl="5" indent="269875">
              <a:lnSpc>
                <a:spcPct val="117000"/>
              </a:lnSpc>
              <a:buFont typeface="Wingdings" panose="05000000000000000000" pitchFamily="2" charset="2"/>
              <a:buChar char=""/>
            </a:pPr>
            <a:r>
              <a:rPr lang="es-MX" dirty="0">
                <a:latin typeface="Meiryo" panose="020B0604030504040204" pitchFamily="34" charset="-128"/>
              </a:rPr>
              <a:t>El mono se puede mover en diagonal.</a:t>
            </a:r>
          </a:p>
          <a:p>
            <a:pPr marL="627063" lvl="5" indent="269875">
              <a:lnSpc>
                <a:spcPct val="117000"/>
              </a:lnSpc>
              <a:buFont typeface="Wingdings" panose="05000000000000000000" pitchFamily="2" charset="2"/>
              <a:buChar char=""/>
            </a:pPr>
            <a:r>
              <a:rPr lang="es-MX" dirty="0">
                <a:latin typeface="Meiryo" panose="020B0604030504040204" pitchFamily="34" charset="-128"/>
              </a:rPr>
              <a:t>El mono puede agarrar un objeto (silla o plátanos).</a:t>
            </a:r>
          </a:p>
          <a:p>
            <a:pPr marL="627063" lvl="5" indent="269875">
              <a:lnSpc>
                <a:spcPct val="117000"/>
              </a:lnSpc>
              <a:buFont typeface="Wingdings" panose="05000000000000000000" pitchFamily="2" charset="2"/>
              <a:buChar char=""/>
            </a:pPr>
            <a:r>
              <a:rPr lang="es-MX" dirty="0">
                <a:latin typeface="Meiryo" panose="020B0604030504040204" pitchFamily="34" charset="-128"/>
              </a:rPr>
              <a:t>El mono puede soltar un objeto (silla).</a:t>
            </a:r>
          </a:p>
          <a:p>
            <a:pPr marL="627063" lvl="5" indent="269875">
              <a:lnSpc>
                <a:spcPct val="11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dirty="0">
                <a:latin typeface="Meiryo" panose="020B0604030504040204" pitchFamily="34" charset="-128"/>
              </a:rPr>
              <a:t>El mono se puede subir a la silla.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516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A120-CD02-4E5D-9466-6268878B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Descripción de cómo se representa el ambiente y agente</a:t>
            </a:r>
            <a:endParaRPr lang="es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AA638-EE59-481C-8B8F-79CE9AB504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285750" indent="-285750">
              <a:lnSpc>
                <a:spcPct val="12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900">
                <a:latin typeface="Meiryo" panose="020B0604030504040204" pitchFamily="34" charset="-128"/>
              </a:rPr>
              <a:t>La representación del problema se hace por medio del módulo matplotlib de Python. Se generan dos listas donde se guardan las coordenadas x y y del mono, silla y plátanos. Se muestra la gráfica generada por el módulo, donde cada parámetro esta representado por un color diferente, tras haber generado un movimiento, el cuál es calculado a partir de las funciones específicas de los algoritmos y posteriormente almacenado como la nueva posición dentro de las listas.</a:t>
            </a:r>
          </a:p>
          <a:p>
            <a:endParaRPr lang="es-MX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5390D2-189E-46A4-9851-9DF79F1BDFA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0785" y="3749675"/>
            <a:ext cx="3524356" cy="2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6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2C741E-1B73-4EAE-8523-FF16315DB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90A173-5DFF-4238-960D-46429DC14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7953"/>
            <a:ext cx="749516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349C1-A44E-438A-982E-3084C97D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88" y="1191873"/>
            <a:ext cx="6007691" cy="432830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700" b="0" cap="all"/>
              <a:t>Pseudocódigos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085BE5-9F10-446F-B7E2-D218086A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5161" y="667952"/>
            <a:ext cx="4696840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4EB027-ACDA-466F-997A-93A769216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D7632-733F-4D9A-B5ED-0C470DCD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3DAB40-DCE3-4D49-8A94-7626AB50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9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ECA1-2FDF-4039-962C-71BA5CF0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400" b="0" cap="all">
                <a:solidFill>
                  <a:schemeClr val="bg1"/>
                </a:solidFill>
              </a:rPr>
              <a:t>A*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CAD65F-AAC9-4CC9-B5F5-E963F24F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9936" y="-1"/>
            <a:ext cx="533206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903F20-DC4D-45E2-834A-FBF218147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747890"/>
              </p:ext>
            </p:extLst>
          </p:nvPr>
        </p:nvGraphicFramePr>
        <p:xfrm>
          <a:off x="7344569" y="578035"/>
          <a:ext cx="4362798" cy="5701931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4362798">
                  <a:extLst>
                    <a:ext uri="{9D8B030D-6E8A-4147-A177-3AD203B41FA5}">
                      <a16:colId xmlns:a16="http://schemas.microsoft.com/office/drawing/2014/main" val="2946738213"/>
                    </a:ext>
                  </a:extLst>
                </a:gridCol>
              </a:tblGrid>
              <a:tr h="51438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2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A*</a:t>
                      </a:r>
                      <a:endParaRPr lang="es-MX" sz="12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267" marR="139267" marT="139267" marB="1392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347464"/>
                  </a:ext>
                </a:extLst>
              </a:tr>
              <a:tr h="4905425">
                <a:tc>
                  <a:txBody>
                    <a:bodyPr/>
                    <a:lstStyle/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Inicio.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abre el archivo de texto donde se ingresaron los parámetros y se guardan dichos datos en dos listas(x, y).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genera una lista bidimensional utilizando el tamaño de la cuadrícula obtenido previamente donde se guardarán los valores obtenidos por la función del algoritmo y se rellena cada posición con el valor </a:t>
                      </a:r>
                      <a:r>
                        <a:rPr lang="es-MX" sz="1200" b="1" u="none" strike="noStrike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calcula el valor de cada nodo disponible y se guarda este valor en la lista.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busca el valor mínimo de los nodos disponibles y se regresan sus coordenadas para ser guardadas como las nuevas posiciones del mono.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agrega el nodo actual a la lista de nodos visitados.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muestra la cuadrícula.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el mono se encuentra en la posición destino actual se avanza al siguiente paso. En caso contrario se regresa al paso 4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eliminan las coordenadas del destino actual de las listas y se despejan las listas que contienen los valores y los nodos visitados.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aún se tiene un destino se regresa al paso 4.</a:t>
                      </a:r>
                    </a:p>
                    <a:p>
                      <a:pPr marL="34290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</a:p>
                  </a:txBody>
                  <a:tcPr marL="45486" marR="45486" marT="6318" marB="928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9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2570E-19CD-4A72-AAEA-F3D9ABB2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400" b="0" cap="all">
                <a:solidFill>
                  <a:schemeClr val="bg1"/>
                </a:solidFill>
              </a:rPr>
              <a:t>DFS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CAD65F-AAC9-4CC9-B5F5-E963F24F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9936" y="-1"/>
            <a:ext cx="533206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141FB2-7E07-42FA-98B6-3A559ACA2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142655"/>
              </p:ext>
            </p:extLst>
          </p:nvPr>
        </p:nvGraphicFramePr>
        <p:xfrm>
          <a:off x="7344569" y="866822"/>
          <a:ext cx="4362798" cy="5124356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4362798">
                  <a:extLst>
                    <a:ext uri="{9D8B030D-6E8A-4147-A177-3AD203B41FA5}">
                      <a16:colId xmlns:a16="http://schemas.microsoft.com/office/drawing/2014/main" val="2946738213"/>
                    </a:ext>
                  </a:extLst>
                </a:gridCol>
              </a:tblGrid>
              <a:tr h="486345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200" b="1" i="0" u="none" strike="noStrike" cap="all" spc="6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DFS</a:t>
                      </a:r>
                    </a:p>
                  </a:txBody>
                  <a:tcPr marL="139267" marR="139267" marT="139267" marB="1392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347464"/>
                  </a:ext>
                </a:extLst>
              </a:tr>
              <a:tr h="4638011">
                <a:tc>
                  <a:txBody>
                    <a:bodyPr/>
                    <a:lstStyle/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Inicio.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abre el archivo de texto donde se ingresaron los parámetros y se guardan dichos datos en dos listas(x, y).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genera una lista con los nodos visitados y otra con los nodos cerrados.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revisa si los nodos vecinos han sido visitados previamente y elige uno que no haya sido visitado como el siguiente movimiento.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caso de que no haya ningún nodo disponible, se regresa al nodo previamente visitado y al paso 4.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agrega el nodo actual a la lista de nodos visitados.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muestra la cuadrícula.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el mono se encuentra en la posición destino actual se avanza al siguiente paso. En caso contrario se regresa al paso 4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eliminan las coordenadas del destino actual de las listas y se despejan las listas que contienen los valores y los nodos visitados.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aún se tiene un destino se regresa al paso 4.</a:t>
                      </a:r>
                    </a:p>
                    <a:p>
                      <a:pPr marL="34290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</a:p>
                  </a:txBody>
                  <a:tcPr marL="45486" marR="45486" marT="6318" marB="928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9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0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6A28A-C901-4B58-B1AC-CBDD3A49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400" b="0" cap="all">
                <a:solidFill>
                  <a:schemeClr val="bg1"/>
                </a:solidFill>
              </a:rPr>
              <a:t>Hill Climbing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CAD65F-AAC9-4CC9-B5F5-E963F24F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9936" y="-1"/>
            <a:ext cx="533206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6B3F55-FA94-4E3F-AE77-01A776F60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520676"/>
              </p:ext>
            </p:extLst>
          </p:nvPr>
        </p:nvGraphicFramePr>
        <p:xfrm>
          <a:off x="7344569" y="1321438"/>
          <a:ext cx="4362798" cy="4215125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4362798">
                  <a:extLst>
                    <a:ext uri="{9D8B030D-6E8A-4147-A177-3AD203B41FA5}">
                      <a16:colId xmlns:a16="http://schemas.microsoft.com/office/drawing/2014/main" val="2946738213"/>
                    </a:ext>
                  </a:extLst>
                </a:gridCol>
              </a:tblGrid>
              <a:tr h="41264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MX" sz="1200" b="1" i="0" u="none" strike="noStrike" cap="all" spc="6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Hill </a:t>
                      </a:r>
                      <a:r>
                        <a:rPr lang="es-MX" sz="1200" b="1" i="0" u="none" strike="noStrike" cap="all" spc="6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Climbing</a:t>
                      </a:r>
                      <a:endParaRPr lang="es-MX" sz="12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774" marR="136774" marT="136774" marB="13677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347464"/>
                  </a:ext>
                </a:extLst>
              </a:tr>
              <a:tr h="3745870">
                <a:tc>
                  <a:txBody>
                    <a:bodyPr/>
                    <a:lstStyle/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Inicio.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abre el archivo de texto donde se ingresaron los parámetros y se guardan dichos datos en dos listas(x, y).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calcula la distancia desde cada nodo vecino hasta el objetivo actual.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busca el valor mínimo de los valores calculados y se regresan las coordenadas para ser guardadas como las nuevas posiciones del mono.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muestra la cuadrícula.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el mono se encuentra en la posición destino actual se avanza al siguiente paso. En caso contrario se regresa al paso 3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eliminan las coordenadas del destino actual de las listas.</a:t>
                      </a:r>
                    </a:p>
                    <a:p>
                      <a:pPr marL="342900" lvl="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aún se tiene un destino se regresa al paso 3.</a:t>
                      </a:r>
                    </a:p>
                    <a:p>
                      <a:pPr marL="342900" indent="-34290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s-MX" sz="12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</a:p>
                  </a:txBody>
                  <a:tcPr marL="44672" marR="44672" marT="6205" marB="911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9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4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2C741E-1B73-4EAE-8523-FF16315DB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90A173-5DFF-4238-960D-46429DC14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7953"/>
            <a:ext cx="749516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349C1-A44E-438A-982E-3084C97D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88" y="1191873"/>
            <a:ext cx="6007691" cy="432830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700" b="0" cap="all" dirty="0" err="1"/>
              <a:t>Gráficas</a:t>
            </a:r>
            <a:r>
              <a:rPr lang="en-US" sz="4700" b="0" cap="all" dirty="0"/>
              <a:t> </a:t>
            </a:r>
            <a:r>
              <a:rPr lang="en-US" sz="4700" b="0" cap="all" dirty="0" err="1"/>
              <a:t>comparativas</a:t>
            </a:r>
            <a:endParaRPr lang="en-US" sz="4700" b="0" cap="al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085BE5-9F10-446F-B7E2-D218086A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5161" y="667952"/>
            <a:ext cx="4696840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4EB027-ACDA-466F-997A-93A769216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D7632-733F-4D9A-B5ED-0C470DCD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3DAB40-DCE3-4D49-8A94-7626AB50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71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93BB1"/>
      </a:accent2>
      <a:accent3>
        <a:srgbClr val="4D50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824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Corbel</vt:lpstr>
      <vt:lpstr>Wingdings</vt:lpstr>
      <vt:lpstr>ShojiVTI</vt:lpstr>
      <vt:lpstr>El problema del mono y los plátanos</vt:lpstr>
      <vt:lpstr>Descripción de los parámetros</vt:lpstr>
      <vt:lpstr>Descripción de las reglas del ambiente y del agente</vt:lpstr>
      <vt:lpstr>Descripción de cómo se representa el ambiente y agente</vt:lpstr>
      <vt:lpstr>Pseudocódigos</vt:lpstr>
      <vt:lpstr>A*</vt:lpstr>
      <vt:lpstr>DFS</vt:lpstr>
      <vt:lpstr>Hill Climbing</vt:lpstr>
      <vt:lpstr>Gráficas comparativas</vt:lpstr>
      <vt:lpstr>Ejemplo #1</vt:lpstr>
      <vt:lpstr>Ejemplo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problema del mono y los plátanos</dc:title>
  <dc:creator>Gustavo Rodríguez</dc:creator>
  <cp:lastModifiedBy>Gustavo Rodríguez</cp:lastModifiedBy>
  <cp:revision>1</cp:revision>
  <dcterms:created xsi:type="dcterms:W3CDTF">2020-12-05T02:34:52Z</dcterms:created>
  <dcterms:modified xsi:type="dcterms:W3CDTF">2020-12-05T03:16:12Z</dcterms:modified>
</cp:coreProperties>
</file>