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58" r:id="rId4"/>
    <p:sldId id="260" r:id="rId5"/>
    <p:sldId id="259" r:id="rId6"/>
    <p:sldId id="285" r:id="rId7"/>
    <p:sldId id="262" r:id="rId8"/>
    <p:sldId id="263" r:id="rId9"/>
    <p:sldId id="264" r:id="rId10"/>
    <p:sldId id="265" r:id="rId11"/>
    <p:sldId id="266" r:id="rId12"/>
    <p:sldId id="267" r:id="rId13"/>
    <p:sldId id="268" r:id="rId14"/>
    <p:sldId id="269" r:id="rId15"/>
    <p:sldId id="270" r:id="rId16"/>
    <p:sldId id="286" r:id="rId17"/>
    <p:sldId id="271" r:id="rId18"/>
    <p:sldId id="287" r:id="rId19"/>
    <p:sldId id="272" r:id="rId20"/>
    <p:sldId id="273" r:id="rId21"/>
    <p:sldId id="274" r:id="rId22"/>
    <p:sldId id="275" r:id="rId23"/>
    <p:sldId id="288" r:id="rId24"/>
    <p:sldId id="278" r:id="rId25"/>
    <p:sldId id="279" r:id="rId26"/>
    <p:sldId id="280" r:id="rId27"/>
    <p:sldId id="281" r:id="rId28"/>
    <p:sldId id="282" r:id="rId29"/>
    <p:sldId id="289"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4787" autoAdjust="0"/>
  </p:normalViewPr>
  <p:slideViewPr>
    <p:cSldViewPr snapToGrid="0">
      <p:cViewPr varScale="1">
        <p:scale>
          <a:sx n="61" d="100"/>
          <a:sy n="61" d="100"/>
        </p:scale>
        <p:origin x="10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D0BAB4-DCAF-4960-88D7-698F7108FFA3}" type="datetimeFigureOut">
              <a:rPr lang="es-MX" smtClean="0"/>
              <a:t>19/09/2020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DF6E8B-FF56-4946-BD61-47E82B0848BF}" type="slidenum">
              <a:rPr lang="es-MX" smtClean="0"/>
              <a:t>‹Nº›</a:t>
            </a:fld>
            <a:endParaRPr lang="es-MX"/>
          </a:p>
        </p:txBody>
      </p:sp>
    </p:spTree>
    <p:extLst>
      <p:ext uri="{BB962C8B-B14F-4D97-AF65-F5344CB8AC3E}">
        <p14:creationId xmlns:p14="http://schemas.microsoft.com/office/powerpoint/2010/main" val="3576978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microsoft.com/es-es/dotnet/api/microsoft.aspnetcore.components.parameterview"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docs.microsoft.com/es-es/dotnet/api/microsoft.aspnetcore.components.cascadingparameterattribute" TargetMode="External"/><Relationship Id="rId5" Type="http://schemas.openxmlformats.org/officeDocument/2006/relationships/hyperlink" Target="https://docs.microsoft.com/es-es/dotnet/api/microsoft.aspnetcore.components.parameterattribute" TargetMode="External"/><Relationship Id="rId4" Type="http://schemas.openxmlformats.org/officeDocument/2006/relationships/hyperlink" Target="https://docs.microsoft.com/es-es/dotnet/api/microsoft.aspnetcore.components.componentbase.setparametersasync"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s-es/dotnet/api/microsoft.aspnetcore.components.routing.router"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docs.microsoft.com/es-es/dotnet/api/microsoft.aspnetcore.components.routing.router.notfound#Microsoft_AspNetCore_Components_Routing_Router_NotFound"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hlinkClick r:id="rId3"/>
              </a:rPr>
              <a:t>ParameterView</a:t>
            </a:r>
            <a:r>
              <a:rPr lang="es-ES" dirty="0"/>
              <a:t> contiene el conjunto de valores de parámetros del componente cada vez que se llama a </a:t>
            </a:r>
            <a:r>
              <a:rPr lang="es-ES" dirty="0" err="1">
                <a:hlinkClick r:id="rId4"/>
              </a:rPr>
              <a:t>SetParametersAsync</a:t>
            </a:r>
            <a:r>
              <a:rPr lang="es-ES" dirty="0"/>
              <a:t>.</a:t>
            </a:r>
          </a:p>
          <a:p>
            <a:r>
              <a:rPr lang="es-ES" dirty="0"/>
              <a:t>La implementación predeterminada de </a:t>
            </a:r>
            <a:r>
              <a:rPr lang="es-ES" dirty="0" err="1">
                <a:hlinkClick r:id="rId4"/>
              </a:rPr>
              <a:t>SetParametersAsync</a:t>
            </a:r>
            <a:r>
              <a:rPr lang="es-ES" dirty="0"/>
              <a:t> establece el valor de cada propiedad con el atributo </a:t>
            </a:r>
            <a:r>
              <a:rPr lang="es-ES" dirty="0">
                <a:hlinkClick r:id="rId5"/>
              </a:rPr>
              <a:t>[</a:t>
            </a:r>
            <a:r>
              <a:rPr lang="es-ES" dirty="0" err="1">
                <a:hlinkClick r:id="rId5"/>
              </a:rPr>
              <a:t>Parameter</a:t>
            </a:r>
            <a:r>
              <a:rPr lang="es-ES" dirty="0">
                <a:hlinkClick r:id="rId5"/>
              </a:rPr>
              <a:t>]</a:t>
            </a:r>
            <a:r>
              <a:rPr lang="es-ES" dirty="0"/>
              <a:t> o </a:t>
            </a:r>
            <a:r>
              <a:rPr lang="es-ES" dirty="0">
                <a:hlinkClick r:id="rId6"/>
              </a:rPr>
              <a:t>[</a:t>
            </a:r>
            <a:r>
              <a:rPr lang="es-ES" dirty="0" err="1">
                <a:hlinkClick r:id="rId6"/>
              </a:rPr>
              <a:t>CascadingParameter</a:t>
            </a:r>
            <a:r>
              <a:rPr lang="es-ES" dirty="0">
                <a:hlinkClick r:id="rId6"/>
              </a:rPr>
              <a:t>]</a:t>
            </a:r>
            <a:r>
              <a:rPr lang="es-ES" dirty="0"/>
              <a:t>, que tiene un valor correspondiente en </a:t>
            </a:r>
            <a:r>
              <a:rPr lang="es-ES" dirty="0" err="1">
                <a:hlinkClick r:id="rId3"/>
              </a:rPr>
              <a:t>ParameterView</a:t>
            </a:r>
            <a:r>
              <a:rPr lang="es-ES" dirty="0"/>
              <a:t>. Los parámetros que no tienen un valor correspondiente en </a:t>
            </a:r>
            <a:r>
              <a:rPr lang="es-ES" dirty="0" err="1">
                <a:hlinkClick r:id="rId3"/>
              </a:rPr>
              <a:t>ParameterView</a:t>
            </a:r>
            <a:r>
              <a:rPr lang="es-ES" dirty="0"/>
              <a:t> se dejan sin cambios.</a:t>
            </a:r>
          </a:p>
          <a:p>
            <a:endParaRPr lang="es-MX" dirty="0"/>
          </a:p>
        </p:txBody>
      </p:sp>
      <p:sp>
        <p:nvSpPr>
          <p:cNvPr id="4" name="Marcador de número de diapositiva 3"/>
          <p:cNvSpPr>
            <a:spLocks noGrp="1"/>
          </p:cNvSpPr>
          <p:nvPr>
            <p:ph type="sldNum" sz="quarter" idx="5"/>
          </p:nvPr>
        </p:nvSpPr>
        <p:spPr/>
        <p:txBody>
          <a:bodyPr/>
          <a:lstStyle/>
          <a:p>
            <a:fld id="{C0DF6E8B-FF56-4946-BD61-47E82B0848BF}" type="slidenum">
              <a:rPr lang="es-MX" smtClean="0"/>
              <a:t>8</a:t>
            </a:fld>
            <a:endParaRPr lang="es-MX"/>
          </a:p>
        </p:txBody>
      </p:sp>
    </p:spTree>
    <p:extLst>
      <p:ext uri="{BB962C8B-B14F-4D97-AF65-F5344CB8AC3E}">
        <p14:creationId xmlns:p14="http://schemas.microsoft.com/office/powerpoint/2010/main" val="2710300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componente </a:t>
            </a:r>
            <a:r>
              <a:rPr lang="es-ES" dirty="0" err="1">
                <a:hlinkClick r:id="rId3"/>
              </a:rPr>
              <a:t>Router</a:t>
            </a:r>
            <a:r>
              <a:rPr lang="es-ES" dirty="0"/>
              <a:t> permite a la aplicación especificar contenido personalizado si no se encuentra contenido para la ruta solicitada.</a:t>
            </a:r>
          </a:p>
          <a:p>
            <a:r>
              <a:rPr lang="es-ES" dirty="0"/>
              <a:t>En el archivo </a:t>
            </a:r>
            <a:r>
              <a:rPr lang="es-ES" dirty="0" err="1"/>
              <a:t>App.razor</a:t>
            </a:r>
            <a:r>
              <a:rPr lang="es-ES" dirty="0"/>
              <a:t>, establezca el contenido personalizado en el parámetro de plantilla </a:t>
            </a:r>
            <a:r>
              <a:rPr lang="es-ES" dirty="0" err="1">
                <a:hlinkClick r:id="rId4"/>
              </a:rPr>
              <a:t>NotFound</a:t>
            </a:r>
            <a:r>
              <a:rPr lang="es-ES" dirty="0"/>
              <a:t> del componente </a:t>
            </a:r>
            <a:r>
              <a:rPr lang="es-ES" dirty="0" err="1">
                <a:hlinkClick r:id="rId3"/>
              </a:rPr>
              <a:t>Router</a:t>
            </a:r>
            <a:r>
              <a:rPr lang="es-ES" dirty="0"/>
              <a:t>:</a:t>
            </a:r>
          </a:p>
          <a:p>
            <a:endParaRPr lang="es-MX" dirty="0"/>
          </a:p>
        </p:txBody>
      </p:sp>
      <p:sp>
        <p:nvSpPr>
          <p:cNvPr id="4" name="Marcador de número de diapositiva 3"/>
          <p:cNvSpPr>
            <a:spLocks noGrp="1"/>
          </p:cNvSpPr>
          <p:nvPr>
            <p:ph type="sldNum" sz="quarter" idx="5"/>
          </p:nvPr>
        </p:nvSpPr>
        <p:spPr/>
        <p:txBody>
          <a:bodyPr/>
          <a:lstStyle/>
          <a:p>
            <a:fld id="{C0DF6E8B-FF56-4946-BD61-47E82B0848BF}" type="slidenum">
              <a:rPr lang="es-MX" smtClean="0"/>
              <a:t>19</a:t>
            </a:fld>
            <a:endParaRPr lang="es-MX"/>
          </a:p>
        </p:txBody>
      </p:sp>
    </p:spTree>
    <p:extLst>
      <p:ext uri="{BB962C8B-B14F-4D97-AF65-F5344CB8AC3E}">
        <p14:creationId xmlns:p14="http://schemas.microsoft.com/office/powerpoint/2010/main" val="594073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0DF6E8B-FF56-4946-BD61-47E82B0848BF}" type="slidenum">
              <a:rPr lang="es-MX" smtClean="0"/>
              <a:t>20</a:t>
            </a:fld>
            <a:endParaRPr lang="es-MX"/>
          </a:p>
        </p:txBody>
      </p:sp>
    </p:spTree>
    <p:extLst>
      <p:ext uri="{BB962C8B-B14F-4D97-AF65-F5344CB8AC3E}">
        <p14:creationId xmlns:p14="http://schemas.microsoft.com/office/powerpoint/2010/main" val="2580626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el siguiente ejemplo, la ruta al componente </a:t>
            </a:r>
            <a:r>
              <a:rPr lang="es-ES" dirty="0" err="1"/>
              <a:t>Users</a:t>
            </a:r>
            <a:r>
              <a:rPr lang="es-ES" dirty="0"/>
              <a:t> solo coincide en estos casos:</a:t>
            </a:r>
          </a:p>
          <a:p>
            <a:endParaRPr lang="es-ES" dirty="0"/>
          </a:p>
          <a:p>
            <a:r>
              <a:rPr lang="es-ES" dirty="0"/>
              <a:t>    Existe un segmento de ruta Id en la dirección URL de la solicitud.</a:t>
            </a:r>
          </a:p>
          <a:p>
            <a:r>
              <a:rPr lang="es-ES" dirty="0"/>
              <a:t>    El segmento Id es un entero (</a:t>
            </a:r>
            <a:r>
              <a:rPr lang="es-ES" dirty="0" err="1"/>
              <a:t>int</a:t>
            </a:r>
            <a:r>
              <a:rPr lang="es-ES" dirty="0"/>
              <a:t>).</a:t>
            </a:r>
            <a:endParaRPr lang="es-MX" dirty="0"/>
          </a:p>
          <a:p>
            <a:endParaRPr lang="es-MX" dirty="0"/>
          </a:p>
        </p:txBody>
      </p:sp>
      <p:sp>
        <p:nvSpPr>
          <p:cNvPr id="4" name="Marcador de número de diapositiva 3"/>
          <p:cNvSpPr>
            <a:spLocks noGrp="1"/>
          </p:cNvSpPr>
          <p:nvPr>
            <p:ph type="sldNum" sz="quarter" idx="5"/>
          </p:nvPr>
        </p:nvSpPr>
        <p:spPr/>
        <p:txBody>
          <a:bodyPr/>
          <a:lstStyle/>
          <a:p>
            <a:fld id="{C0DF6E8B-FF56-4946-BD61-47E82B0848BF}" type="slidenum">
              <a:rPr lang="es-MX" smtClean="0"/>
              <a:t>21</a:t>
            </a:fld>
            <a:endParaRPr lang="es-MX"/>
          </a:p>
        </p:txBody>
      </p:sp>
    </p:spTree>
    <p:extLst>
      <p:ext uri="{BB962C8B-B14F-4D97-AF65-F5344CB8AC3E}">
        <p14:creationId xmlns:p14="http://schemas.microsoft.com/office/powerpoint/2010/main" val="1142969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0DF6E8B-FF56-4946-BD61-47E82B0848BF}" type="slidenum">
              <a:rPr lang="es-MX" smtClean="0"/>
              <a:t>22</a:t>
            </a:fld>
            <a:endParaRPr lang="es-MX"/>
          </a:p>
        </p:txBody>
      </p:sp>
    </p:spTree>
    <p:extLst>
      <p:ext uri="{BB962C8B-B14F-4D97-AF65-F5344CB8AC3E}">
        <p14:creationId xmlns:p14="http://schemas.microsoft.com/office/powerpoint/2010/main" val="1943072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sirve para configurar el flujo de la </a:t>
            </a:r>
            <a:r>
              <a:rPr lang="es-ES" dirty="0" err="1"/>
              <a:t>aplicacion</a:t>
            </a:r>
            <a:r>
              <a:rPr lang="es-ES" dirty="0"/>
              <a:t> en base a las rutas y componentes</a:t>
            </a:r>
          </a:p>
          <a:p>
            <a:r>
              <a:rPr lang="es-ES" dirty="0"/>
              <a:t>para usar el estado</a:t>
            </a:r>
          </a:p>
          <a:p>
            <a:r>
              <a:rPr lang="es-ES" dirty="0"/>
              <a:t>para que este disponible el estado de la </a:t>
            </a:r>
            <a:r>
              <a:rPr lang="es-ES" dirty="0" err="1"/>
              <a:t>autenticacion</a:t>
            </a:r>
            <a:endParaRPr lang="es-ES" dirty="0"/>
          </a:p>
          <a:p>
            <a:r>
              <a:rPr lang="es-ES" dirty="0"/>
              <a:t>usaremos un componente adicional (</a:t>
            </a:r>
            <a:r>
              <a:rPr lang="es-ES" dirty="0" err="1"/>
              <a:t>CascadingAuthenticationState</a:t>
            </a:r>
            <a:r>
              <a:rPr lang="es-ES" dirty="0"/>
              <a:t>) importar el espacio de nombres del paquete(componente app)</a:t>
            </a:r>
          </a:p>
          <a:p>
            <a:r>
              <a:rPr lang="es-ES" dirty="0"/>
              <a:t>transfiere el </a:t>
            </a:r>
            <a:r>
              <a:rPr lang="es-ES" dirty="0" err="1"/>
              <a:t>parametro</a:t>
            </a:r>
            <a:r>
              <a:rPr lang="es-ES" dirty="0"/>
              <a:t> del estado de </a:t>
            </a:r>
            <a:r>
              <a:rPr lang="es-ES" dirty="0" err="1"/>
              <a:t>autenticacion</a:t>
            </a:r>
            <a:r>
              <a:rPr lang="es-ES" dirty="0"/>
              <a:t> hacia todos los componentes </a:t>
            </a:r>
          </a:p>
          <a:p>
            <a:r>
              <a:rPr lang="es-ES" dirty="0"/>
              <a:t>--------------------------------------------------------------------------------------------------------------</a:t>
            </a:r>
          </a:p>
          <a:p>
            <a:r>
              <a:rPr lang="es-ES" dirty="0"/>
              <a:t>implementar nuestro propio </a:t>
            </a:r>
            <a:r>
              <a:rPr lang="es-ES" dirty="0" err="1"/>
              <a:t>AutenticationStateProvider</a:t>
            </a:r>
            <a:r>
              <a:rPr lang="es-ES" dirty="0"/>
              <a:t> para obtener el estado de la </a:t>
            </a:r>
            <a:r>
              <a:rPr lang="es-ES" dirty="0" err="1"/>
              <a:t>autenticacion</a:t>
            </a:r>
            <a:endParaRPr lang="es-ES" dirty="0"/>
          </a:p>
          <a:p>
            <a:endParaRPr lang="es-ES" dirty="0"/>
          </a:p>
          <a:p>
            <a:r>
              <a:rPr lang="es-ES" dirty="0" err="1"/>
              <a:t>claim</a:t>
            </a:r>
            <a:r>
              <a:rPr lang="es-ES" dirty="0"/>
              <a:t> permiten almacenar </a:t>
            </a:r>
            <a:r>
              <a:rPr lang="es-ES" dirty="0" err="1"/>
              <a:t>informacion</a:t>
            </a:r>
            <a:r>
              <a:rPr lang="es-ES" dirty="0"/>
              <a:t> de usuario</a:t>
            </a:r>
            <a:endParaRPr lang="es-MX" dirty="0"/>
          </a:p>
          <a:p>
            <a:endParaRPr lang="es-MX" dirty="0"/>
          </a:p>
        </p:txBody>
      </p:sp>
      <p:sp>
        <p:nvSpPr>
          <p:cNvPr id="4" name="Marcador de número de diapositiva 3"/>
          <p:cNvSpPr>
            <a:spLocks noGrp="1"/>
          </p:cNvSpPr>
          <p:nvPr>
            <p:ph type="sldNum" sz="quarter" idx="5"/>
          </p:nvPr>
        </p:nvSpPr>
        <p:spPr/>
        <p:txBody>
          <a:bodyPr/>
          <a:lstStyle/>
          <a:p>
            <a:fld id="{C0DF6E8B-FF56-4946-BD61-47E82B0848BF}" type="slidenum">
              <a:rPr lang="es-MX" smtClean="0"/>
              <a:t>28</a:t>
            </a:fld>
            <a:endParaRPr lang="es-MX"/>
          </a:p>
        </p:txBody>
      </p:sp>
    </p:spTree>
    <p:extLst>
      <p:ext uri="{BB962C8B-B14F-4D97-AF65-F5344CB8AC3E}">
        <p14:creationId xmlns:p14="http://schemas.microsoft.com/office/powerpoint/2010/main" val="1338781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0DF6E8B-FF56-4946-BD61-47E82B0848BF}" type="slidenum">
              <a:rPr lang="es-MX" smtClean="0"/>
              <a:t>9</a:t>
            </a:fld>
            <a:endParaRPr lang="es-MX"/>
          </a:p>
        </p:txBody>
      </p:sp>
    </p:spTree>
    <p:extLst>
      <p:ext uri="{BB962C8B-B14F-4D97-AF65-F5344CB8AC3E}">
        <p14:creationId xmlns:p14="http://schemas.microsoft.com/office/powerpoint/2010/main" val="3357033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0DF6E8B-FF56-4946-BD61-47E82B0848BF}" type="slidenum">
              <a:rPr lang="es-MX" smtClean="0"/>
              <a:t>10</a:t>
            </a:fld>
            <a:endParaRPr lang="es-MX"/>
          </a:p>
        </p:txBody>
      </p:sp>
    </p:spTree>
    <p:extLst>
      <p:ext uri="{BB962C8B-B14F-4D97-AF65-F5344CB8AC3E}">
        <p14:creationId xmlns:p14="http://schemas.microsoft.com/office/powerpoint/2010/main" val="2936487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0DF6E8B-FF56-4946-BD61-47E82B0848BF}" type="slidenum">
              <a:rPr lang="es-MX" smtClean="0"/>
              <a:t>11</a:t>
            </a:fld>
            <a:endParaRPr lang="es-MX"/>
          </a:p>
        </p:txBody>
      </p:sp>
    </p:spTree>
    <p:extLst>
      <p:ext uri="{BB962C8B-B14F-4D97-AF65-F5344CB8AC3E}">
        <p14:creationId xmlns:p14="http://schemas.microsoft.com/office/powerpoint/2010/main" val="1869686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0DF6E8B-FF56-4946-BD61-47E82B0848BF}" type="slidenum">
              <a:rPr lang="es-MX" smtClean="0"/>
              <a:t>12</a:t>
            </a:fld>
            <a:endParaRPr lang="es-MX"/>
          </a:p>
        </p:txBody>
      </p:sp>
    </p:spTree>
    <p:extLst>
      <p:ext uri="{BB962C8B-B14F-4D97-AF65-F5344CB8AC3E}">
        <p14:creationId xmlns:p14="http://schemas.microsoft.com/office/powerpoint/2010/main" val="1367179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0DF6E8B-FF56-4946-BD61-47E82B0848BF}" type="slidenum">
              <a:rPr lang="es-MX" smtClean="0"/>
              <a:t>13</a:t>
            </a:fld>
            <a:endParaRPr lang="es-MX"/>
          </a:p>
        </p:txBody>
      </p:sp>
    </p:spTree>
    <p:extLst>
      <p:ext uri="{BB962C8B-B14F-4D97-AF65-F5344CB8AC3E}">
        <p14:creationId xmlns:p14="http://schemas.microsoft.com/office/powerpoint/2010/main" val="384556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0DF6E8B-FF56-4946-BD61-47E82B0848BF}" type="slidenum">
              <a:rPr lang="es-MX" smtClean="0"/>
              <a:t>14</a:t>
            </a:fld>
            <a:endParaRPr lang="es-MX"/>
          </a:p>
        </p:txBody>
      </p:sp>
    </p:spTree>
    <p:extLst>
      <p:ext uri="{BB962C8B-B14F-4D97-AF65-F5344CB8AC3E}">
        <p14:creationId xmlns:p14="http://schemas.microsoft.com/office/powerpoint/2010/main" val="1233451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0DF6E8B-FF56-4946-BD61-47E82B0848BF}" type="slidenum">
              <a:rPr lang="es-MX" smtClean="0"/>
              <a:t>15</a:t>
            </a:fld>
            <a:endParaRPr lang="es-MX"/>
          </a:p>
        </p:txBody>
      </p:sp>
    </p:spTree>
    <p:extLst>
      <p:ext uri="{BB962C8B-B14F-4D97-AF65-F5344CB8AC3E}">
        <p14:creationId xmlns:p14="http://schemas.microsoft.com/office/powerpoint/2010/main" val="147864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0DF6E8B-FF56-4946-BD61-47E82B0848BF}" type="slidenum">
              <a:rPr lang="es-MX" smtClean="0"/>
              <a:t>17</a:t>
            </a:fld>
            <a:endParaRPr lang="es-MX"/>
          </a:p>
        </p:txBody>
      </p:sp>
    </p:spTree>
    <p:extLst>
      <p:ext uri="{BB962C8B-B14F-4D97-AF65-F5344CB8AC3E}">
        <p14:creationId xmlns:p14="http://schemas.microsoft.com/office/powerpoint/2010/main" val="944222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13BF939-3D8A-4A0F-9ED9-6A2D4C4A31DB}" type="datetimeFigureOut">
              <a:rPr lang="es-MX" smtClean="0"/>
              <a:t>19/09/2020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DF2DAF5-B7D2-4C15-8BCB-65DAF62EDCDA}"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366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13BF939-3D8A-4A0F-9ED9-6A2D4C4A31DB}" type="datetimeFigureOut">
              <a:rPr lang="es-MX" smtClean="0"/>
              <a:t>19/09/2020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DF2DAF5-B7D2-4C15-8BCB-65DAF62EDCDA}" type="slidenum">
              <a:rPr lang="es-MX" smtClean="0"/>
              <a:t>‹Nº›</a:t>
            </a:fld>
            <a:endParaRPr lang="es-MX"/>
          </a:p>
        </p:txBody>
      </p:sp>
    </p:spTree>
    <p:extLst>
      <p:ext uri="{BB962C8B-B14F-4D97-AF65-F5344CB8AC3E}">
        <p14:creationId xmlns:p14="http://schemas.microsoft.com/office/powerpoint/2010/main" val="1571857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13BF939-3D8A-4A0F-9ED9-6A2D4C4A31DB}" type="datetimeFigureOut">
              <a:rPr lang="es-MX" smtClean="0"/>
              <a:t>19/09/2020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DF2DAF5-B7D2-4C15-8BCB-65DAF62EDCDA}" type="slidenum">
              <a:rPr lang="es-MX" smtClean="0"/>
              <a:t>‹Nº›</a:t>
            </a:fld>
            <a:endParaRPr lang="es-MX"/>
          </a:p>
        </p:txBody>
      </p:sp>
    </p:spTree>
    <p:extLst>
      <p:ext uri="{BB962C8B-B14F-4D97-AF65-F5344CB8AC3E}">
        <p14:creationId xmlns:p14="http://schemas.microsoft.com/office/powerpoint/2010/main" val="1449554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13BF939-3D8A-4A0F-9ED9-6A2D4C4A31DB}" type="datetimeFigureOut">
              <a:rPr lang="es-MX" smtClean="0"/>
              <a:t>19/09/2020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DF2DAF5-B7D2-4C15-8BCB-65DAF62EDCDA}" type="slidenum">
              <a:rPr lang="es-MX" smtClean="0"/>
              <a:t>‹Nº›</a:t>
            </a:fld>
            <a:endParaRPr lang="es-MX"/>
          </a:p>
        </p:txBody>
      </p:sp>
    </p:spTree>
    <p:extLst>
      <p:ext uri="{BB962C8B-B14F-4D97-AF65-F5344CB8AC3E}">
        <p14:creationId xmlns:p14="http://schemas.microsoft.com/office/powerpoint/2010/main" val="2013681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13BF939-3D8A-4A0F-9ED9-6A2D4C4A31DB}" type="datetimeFigureOut">
              <a:rPr lang="es-MX" smtClean="0"/>
              <a:t>19/09/2020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DF2DAF5-B7D2-4C15-8BCB-65DAF62EDCDA}"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59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13BF939-3D8A-4A0F-9ED9-6A2D4C4A31DB}" type="datetimeFigureOut">
              <a:rPr lang="es-MX" smtClean="0"/>
              <a:t>19/09/2020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DF2DAF5-B7D2-4C15-8BCB-65DAF62EDCDA}" type="slidenum">
              <a:rPr lang="es-MX" smtClean="0"/>
              <a:t>‹Nº›</a:t>
            </a:fld>
            <a:endParaRPr lang="es-MX"/>
          </a:p>
        </p:txBody>
      </p:sp>
    </p:spTree>
    <p:extLst>
      <p:ext uri="{BB962C8B-B14F-4D97-AF65-F5344CB8AC3E}">
        <p14:creationId xmlns:p14="http://schemas.microsoft.com/office/powerpoint/2010/main" val="2562851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13BF939-3D8A-4A0F-9ED9-6A2D4C4A31DB}" type="datetimeFigureOut">
              <a:rPr lang="es-MX" smtClean="0"/>
              <a:t>19/09/2020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EDF2DAF5-B7D2-4C15-8BCB-65DAF62EDCDA}" type="slidenum">
              <a:rPr lang="es-MX" smtClean="0"/>
              <a:t>‹Nº›</a:t>
            </a:fld>
            <a:endParaRPr lang="es-MX"/>
          </a:p>
        </p:txBody>
      </p:sp>
    </p:spTree>
    <p:extLst>
      <p:ext uri="{BB962C8B-B14F-4D97-AF65-F5344CB8AC3E}">
        <p14:creationId xmlns:p14="http://schemas.microsoft.com/office/powerpoint/2010/main" val="278706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13BF939-3D8A-4A0F-9ED9-6A2D4C4A31DB}" type="datetimeFigureOut">
              <a:rPr lang="es-MX" smtClean="0"/>
              <a:t>19/09/2020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EDF2DAF5-B7D2-4C15-8BCB-65DAF62EDCDA}" type="slidenum">
              <a:rPr lang="es-MX" smtClean="0"/>
              <a:t>‹Nº›</a:t>
            </a:fld>
            <a:endParaRPr lang="es-MX"/>
          </a:p>
        </p:txBody>
      </p:sp>
    </p:spTree>
    <p:extLst>
      <p:ext uri="{BB962C8B-B14F-4D97-AF65-F5344CB8AC3E}">
        <p14:creationId xmlns:p14="http://schemas.microsoft.com/office/powerpoint/2010/main" val="3369975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13BF939-3D8A-4A0F-9ED9-6A2D4C4A31DB}" type="datetimeFigureOut">
              <a:rPr lang="es-MX" smtClean="0"/>
              <a:t>19/09/2020</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EDF2DAF5-B7D2-4C15-8BCB-65DAF62EDCDA}" type="slidenum">
              <a:rPr lang="es-MX" smtClean="0"/>
              <a:t>‹Nº›</a:t>
            </a:fld>
            <a:endParaRPr lang="es-MX"/>
          </a:p>
        </p:txBody>
      </p:sp>
    </p:spTree>
    <p:extLst>
      <p:ext uri="{BB962C8B-B14F-4D97-AF65-F5344CB8AC3E}">
        <p14:creationId xmlns:p14="http://schemas.microsoft.com/office/powerpoint/2010/main" val="48152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13BF939-3D8A-4A0F-9ED9-6A2D4C4A31DB}" type="datetimeFigureOut">
              <a:rPr lang="es-MX" smtClean="0"/>
              <a:t>19/09/2020</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DF2DAF5-B7D2-4C15-8BCB-65DAF62EDCDA}" type="slidenum">
              <a:rPr lang="es-MX" smtClean="0"/>
              <a:t>‹Nº›</a:t>
            </a:fld>
            <a:endParaRPr lang="es-MX"/>
          </a:p>
        </p:txBody>
      </p:sp>
    </p:spTree>
    <p:extLst>
      <p:ext uri="{BB962C8B-B14F-4D97-AF65-F5344CB8AC3E}">
        <p14:creationId xmlns:p14="http://schemas.microsoft.com/office/powerpoint/2010/main" val="3335151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3BF939-3D8A-4A0F-9ED9-6A2D4C4A31DB}" type="datetimeFigureOut">
              <a:rPr lang="es-MX" smtClean="0"/>
              <a:t>19/09/2020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DF2DAF5-B7D2-4C15-8BCB-65DAF62EDCDA}" type="slidenum">
              <a:rPr lang="es-MX" smtClean="0"/>
              <a:t>‹Nº›</a:t>
            </a:fld>
            <a:endParaRPr lang="es-MX"/>
          </a:p>
        </p:txBody>
      </p:sp>
    </p:spTree>
    <p:extLst>
      <p:ext uri="{BB962C8B-B14F-4D97-AF65-F5344CB8AC3E}">
        <p14:creationId xmlns:p14="http://schemas.microsoft.com/office/powerpoint/2010/main" val="2236701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13BF939-3D8A-4A0F-9ED9-6A2D4C4A31DB}" type="datetimeFigureOut">
              <a:rPr lang="es-MX" smtClean="0"/>
              <a:t>19/09/2020</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DF2DAF5-B7D2-4C15-8BCB-65DAF62EDCDA}"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6201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s-es/dotnet/api/microsoft.aspnetcore.components.componentbase.onparameterssetasync"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docs.microsoft.com/es-es/dotnet/api/microsoft.aspnetcore.components.componentbase.oninitializedasync" TargetMode="External"/><Relationship Id="rId5" Type="http://schemas.openxmlformats.org/officeDocument/2006/relationships/hyperlink" Target="https://docs.microsoft.com/es-es/dotnet/api/microsoft.aspnetcore.components.componentbase.oninitialized" TargetMode="External"/><Relationship Id="rId4" Type="http://schemas.openxmlformats.org/officeDocument/2006/relationships/hyperlink" Target="https://docs.microsoft.com/es-es/dotnet/api/microsoft.aspnetcore.components.componentbase.onparametersset"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s-es/dotnet/api/microsoft.aspnetcore.components.componentbase.onafterrenderasync"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ocs.microsoft.com/es-es/dotnet/api/microsoft.aspnetcore.components.componentbase.onafterrender"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s-es/dotnet/api/microsoft.aspnetcore.components.componentbase.statehaschange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ocs.microsoft.com/es-es/dotnet/api/microsoft.aspnetcore.components.eventcallback"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twitter.com/RicardoJosue04" TargetMode="External"/><Relationship Id="rId7" Type="http://schemas.openxmlformats.org/officeDocument/2006/relationships/image" Target="../media/image14.jpg"/><Relationship Id="rId2" Type="http://schemas.openxmlformats.org/officeDocument/2006/relationships/hyperlink" Target="https://www.linkedin.com/in/ricardojosue/" TargetMode="External"/><Relationship Id="rId1" Type="http://schemas.openxmlformats.org/officeDocument/2006/relationships/slideLayout" Target="../slideLayouts/slideLayout2.xml"/><Relationship Id="rId6" Type="http://schemas.openxmlformats.org/officeDocument/2006/relationships/hyperlink" Target="https://docs.microsoft.com/es-es/aspnet/core/blazor/?view=aspnetcore-3.1" TargetMode="External"/><Relationship Id="rId11" Type="http://schemas.openxmlformats.org/officeDocument/2006/relationships/image" Target="../media/image18.png"/><Relationship Id="rId5" Type="http://schemas.openxmlformats.org/officeDocument/2006/relationships/hyperlink" Target="https://www.youtube.com/channel/UC5Rh7fFBjc8_EBEeEXg67aw" TargetMode="External"/><Relationship Id="rId10" Type="http://schemas.openxmlformats.org/officeDocument/2006/relationships/image" Target="../media/image17.png"/><Relationship Id="rId4" Type="http://schemas.openxmlformats.org/officeDocument/2006/relationships/hyperlink" Target="mailto:josue12510@gmail.com" TargetMode="External"/><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s-es/dotnet/api/microsoft.aspnetcore.components.componentbase.setparametersasync"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s-es/dotnet/api/microsoft.aspnetcore.components.componentbase.oninitializedasync"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docs.microsoft.com/es-es/dotnet/api/microsoft.aspnetcore.components.componentbase.setparametersasync" TargetMode="External"/><Relationship Id="rId4" Type="http://schemas.openxmlformats.org/officeDocument/2006/relationships/hyperlink" Target="https://docs.microsoft.com/es-es/dotnet/api/microsoft.aspnetcore.components.componentbase.oninitializ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07F2154-2EB1-4EC1-ADE3-769B8800A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8376B97-AC38-4B83-9275-9AD8FEFABF82}"/>
              </a:ext>
            </a:extLst>
          </p:cNvPr>
          <p:cNvSpPr>
            <a:spLocks noGrp="1"/>
          </p:cNvSpPr>
          <p:nvPr>
            <p:ph type="ctrTitle"/>
          </p:nvPr>
        </p:nvSpPr>
        <p:spPr>
          <a:xfrm>
            <a:off x="6730000" y="639097"/>
            <a:ext cx="4813072" cy="3686015"/>
          </a:xfrm>
        </p:spPr>
        <p:txBody>
          <a:bodyPr>
            <a:normAutofit/>
          </a:bodyPr>
          <a:lstStyle/>
          <a:p>
            <a:r>
              <a:rPr lang="es-MX" sz="6200"/>
              <a:t>Taller </a:t>
            </a:r>
            <a:r>
              <a:rPr lang="es-MX" sz="6200" err="1"/>
              <a:t>Blazor</a:t>
            </a:r>
            <a:r>
              <a:rPr lang="es-MX" sz="6200"/>
              <a:t> </a:t>
            </a:r>
            <a:r>
              <a:rPr lang="es-MX" sz="6200" err="1"/>
              <a:t>WebAssembly</a:t>
            </a:r>
            <a:endParaRPr lang="es-MX" sz="6200"/>
          </a:p>
        </p:txBody>
      </p:sp>
      <p:sp>
        <p:nvSpPr>
          <p:cNvPr id="3" name="Subtítulo 2">
            <a:extLst>
              <a:ext uri="{FF2B5EF4-FFF2-40B4-BE49-F238E27FC236}">
                <a16:creationId xmlns:a16="http://schemas.microsoft.com/office/drawing/2014/main" id="{D0230C28-C7D9-4572-9A34-B5CD27839DA2}"/>
              </a:ext>
            </a:extLst>
          </p:cNvPr>
          <p:cNvSpPr>
            <a:spLocks noGrp="1"/>
          </p:cNvSpPr>
          <p:nvPr>
            <p:ph type="subTitle" idx="1"/>
          </p:nvPr>
        </p:nvSpPr>
        <p:spPr>
          <a:xfrm>
            <a:off x="6729999" y="4455621"/>
            <a:ext cx="4829101" cy="1238616"/>
          </a:xfrm>
        </p:spPr>
        <p:txBody>
          <a:bodyPr>
            <a:normAutofit/>
          </a:bodyPr>
          <a:lstStyle/>
          <a:p>
            <a:r>
              <a:rPr lang="es-MX">
                <a:solidFill>
                  <a:schemeClr val="tx1">
                    <a:lumMod val="85000"/>
                    <a:lumOff val="15000"/>
                  </a:schemeClr>
                </a:solidFill>
              </a:rPr>
              <a:t>Ricardo Josue Perez Altamirano</a:t>
            </a:r>
          </a:p>
        </p:txBody>
      </p:sp>
      <p:sp>
        <p:nvSpPr>
          <p:cNvPr id="19" name="Rectangle 18">
            <a:extLst>
              <a:ext uri="{FF2B5EF4-FFF2-40B4-BE49-F238E27FC236}">
                <a16:creationId xmlns:a16="http://schemas.microsoft.com/office/drawing/2014/main" id="{4B6B0A68-E131-45B8-B380-7004F68725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5E221513-702A-492B-BFC0-900D5BA8AC80}"/>
              </a:ext>
            </a:extLst>
          </p:cNvPr>
          <p:cNvPicPr>
            <a:picLocks noChangeAspect="1"/>
          </p:cNvPicPr>
          <p:nvPr/>
        </p:nvPicPr>
        <p:blipFill rotWithShape="1">
          <a:blip r:embed="rId2"/>
          <a:srcRect l="21362" t="41163" r="24702" b="37469"/>
          <a:stretch/>
        </p:blipFill>
        <p:spPr>
          <a:xfrm>
            <a:off x="458336" y="1687990"/>
            <a:ext cx="2784700" cy="675723"/>
          </a:xfrm>
          <a:prstGeom prst="rect">
            <a:avLst/>
          </a:prstGeom>
        </p:spPr>
      </p:pic>
      <p:sp>
        <p:nvSpPr>
          <p:cNvPr id="21" name="Rectangle 20">
            <a:extLst>
              <a:ext uri="{FF2B5EF4-FFF2-40B4-BE49-F238E27FC236}">
                <a16:creationId xmlns:a16="http://schemas.microsoft.com/office/drawing/2014/main" id="{AB6EF186-B24E-406C-A55D-71710BCAC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061" y="321733"/>
            <a:ext cx="2583939" cy="195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2DBA10D-950B-47C3-A1A9-82B8A436C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97387"/>
            <a:ext cx="3057906" cy="2086392"/>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n 8">
            <a:extLst>
              <a:ext uri="{FF2B5EF4-FFF2-40B4-BE49-F238E27FC236}">
                <a16:creationId xmlns:a16="http://schemas.microsoft.com/office/drawing/2014/main" id="{6187A931-436C-487F-ACFF-88F4572D4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411" y="4421643"/>
            <a:ext cx="2795625" cy="1041370"/>
          </a:xfrm>
          <a:prstGeom prst="rect">
            <a:avLst/>
          </a:prstGeom>
        </p:spPr>
      </p:pic>
      <p:sp>
        <p:nvSpPr>
          <p:cNvPr id="25" name="Rectangle 24">
            <a:extLst>
              <a:ext uri="{FF2B5EF4-FFF2-40B4-BE49-F238E27FC236}">
                <a16:creationId xmlns:a16="http://schemas.microsoft.com/office/drawing/2014/main" id="{CF749521-D346-45DF-82C9-CC8178058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FEACE94C-10AB-446C-A3E6-2C03972BE7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4752" y="3069855"/>
            <a:ext cx="2295082" cy="2295082"/>
          </a:xfrm>
          <a:prstGeom prst="rect">
            <a:avLst/>
          </a:prstGeom>
        </p:spPr>
      </p:pic>
      <p:cxnSp>
        <p:nvCxnSpPr>
          <p:cNvPr id="27" name="Straight Connector 26">
            <a:extLst>
              <a:ext uri="{FF2B5EF4-FFF2-40B4-BE49-F238E27FC236}">
                <a16:creationId xmlns:a16="http://schemas.microsoft.com/office/drawing/2014/main" id="{81E791A0-9B09-4DC2-BE8B-49F6BEE0E4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9F7E734-0734-4CD3-9854-9D73E4243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F0D4B88F-9ED4-46A8-8F5D-FD5E48A64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Imagen 12">
            <a:extLst>
              <a:ext uri="{FF2B5EF4-FFF2-40B4-BE49-F238E27FC236}">
                <a16:creationId xmlns:a16="http://schemas.microsoft.com/office/drawing/2014/main" id="{67618D12-B13B-4D70-9034-D5ACAF18DA48}"/>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backgroundMark x1="42222" y1="11154" x2="42222" y2="11154"/>
                        <a14:backgroundMark x1="41667" y1="12115" x2="26333" y2="30962"/>
                        <a14:backgroundMark x1="26333" y1="30962" x2="26333" y2="63269"/>
                        <a14:backgroundMark x1="26333" y1="63269" x2="37222" y2="89231"/>
                        <a14:backgroundMark x1="37222" y1="89231" x2="56444" y2="86538"/>
                        <a14:backgroundMark x1="56444" y1="86538" x2="72333" y2="71346"/>
                        <a14:backgroundMark x1="72333" y1="71346" x2="75111" y2="41923"/>
                        <a14:backgroundMark x1="75111" y1="41923" x2="65667" y2="17692"/>
                        <a14:backgroundMark x1="65667" y1="17692" x2="41111" y2="9231"/>
                      </a14:backgroundRemoval>
                    </a14:imgEffect>
                  </a14:imgLayer>
                </a14:imgProps>
              </a:ext>
              <a:ext uri="{28A0092B-C50C-407E-A947-70E740481C1C}">
                <a14:useLocalDpi xmlns:a14="http://schemas.microsoft.com/office/drawing/2010/main" val="0"/>
              </a:ext>
            </a:extLst>
          </a:blip>
          <a:stretch>
            <a:fillRect/>
          </a:stretch>
        </p:blipFill>
        <p:spPr>
          <a:xfrm>
            <a:off x="3601366" y="457201"/>
            <a:ext cx="2479705" cy="1432718"/>
          </a:xfrm>
          <a:prstGeom prst="rect">
            <a:avLst/>
          </a:prstGeom>
          <a:ln w="76200">
            <a:solidFill>
              <a:schemeClr val="bg1">
                <a:lumMod val="95000"/>
              </a:schemeClr>
            </a:solidFill>
          </a:ln>
        </p:spPr>
      </p:pic>
    </p:spTree>
    <p:extLst>
      <p:ext uri="{BB962C8B-B14F-4D97-AF65-F5344CB8AC3E}">
        <p14:creationId xmlns:p14="http://schemas.microsoft.com/office/powerpoint/2010/main" val="249320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6137BA-6C9C-4F1B-8B33-9C1D8AE44F10}"/>
              </a:ext>
            </a:extLst>
          </p:cNvPr>
          <p:cNvSpPr>
            <a:spLocks noGrp="1"/>
          </p:cNvSpPr>
          <p:nvPr>
            <p:ph type="title"/>
          </p:nvPr>
        </p:nvSpPr>
        <p:spPr/>
        <p:txBody>
          <a:bodyPr/>
          <a:lstStyle/>
          <a:p>
            <a:r>
              <a:rPr lang="es-MX" dirty="0"/>
              <a:t>2) Componentes - Ciclo de vida</a:t>
            </a:r>
          </a:p>
        </p:txBody>
      </p:sp>
      <p:sp>
        <p:nvSpPr>
          <p:cNvPr id="3" name="Marcador de contenido 2">
            <a:extLst>
              <a:ext uri="{FF2B5EF4-FFF2-40B4-BE49-F238E27FC236}">
                <a16:creationId xmlns:a16="http://schemas.microsoft.com/office/drawing/2014/main" id="{8B7D8EC1-00DD-4D94-B7EE-B2A4C5BA8848}"/>
              </a:ext>
            </a:extLst>
          </p:cNvPr>
          <p:cNvSpPr>
            <a:spLocks noGrp="1"/>
          </p:cNvSpPr>
          <p:nvPr>
            <p:ph idx="1"/>
          </p:nvPr>
        </p:nvSpPr>
        <p:spPr>
          <a:xfrm>
            <a:off x="930166" y="1845734"/>
            <a:ext cx="10225514" cy="4287052"/>
          </a:xfrm>
        </p:spPr>
        <p:txBody>
          <a:bodyPr>
            <a:normAutofit/>
          </a:bodyPr>
          <a:lstStyle/>
          <a:p>
            <a:r>
              <a:rPr lang="es-ES" b="1" dirty="0"/>
              <a:t>Después de establecer los parámetros</a:t>
            </a:r>
          </a:p>
          <a:p>
            <a:r>
              <a:rPr lang="es-ES" dirty="0"/>
              <a:t>Se llama a </a:t>
            </a:r>
            <a:r>
              <a:rPr lang="es-ES" dirty="0" err="1">
                <a:hlinkClick r:id="rId3"/>
              </a:rPr>
              <a:t>OnParametersSetAsync</a:t>
            </a:r>
            <a:r>
              <a:rPr lang="es-ES" dirty="0"/>
              <a:t> o </a:t>
            </a:r>
            <a:r>
              <a:rPr lang="es-ES" dirty="0" err="1">
                <a:hlinkClick r:id="rId4"/>
              </a:rPr>
              <a:t>OnParametersSet</a:t>
            </a:r>
            <a:r>
              <a:rPr lang="es-ES" dirty="0"/>
              <a:t>:</a:t>
            </a:r>
          </a:p>
          <a:p>
            <a:r>
              <a:rPr lang="es-ES" dirty="0"/>
              <a:t>Después de inicializar el componente en </a:t>
            </a:r>
            <a:r>
              <a:rPr lang="es-ES" dirty="0" err="1">
                <a:hlinkClick r:id="rId5"/>
              </a:rPr>
              <a:t>OnInitialized</a:t>
            </a:r>
            <a:r>
              <a:rPr lang="es-ES" dirty="0"/>
              <a:t> o </a:t>
            </a:r>
            <a:r>
              <a:rPr lang="es-ES" dirty="0" err="1">
                <a:hlinkClick r:id="rId6"/>
              </a:rPr>
              <a:t>OnInitializedAsync</a:t>
            </a:r>
            <a:r>
              <a:rPr lang="es-ES" dirty="0"/>
              <a:t>.</a:t>
            </a:r>
          </a:p>
          <a:p>
            <a:r>
              <a:rPr lang="es-ES" dirty="0"/>
              <a:t>Cuando el componente primario vuelve a representarse y proporciona lo siguiente: </a:t>
            </a:r>
          </a:p>
          <a:p>
            <a:pPr lvl="1"/>
            <a:r>
              <a:rPr lang="es-ES" dirty="0"/>
              <a:t>Solo se conocen tipos inmutables primitivos, de los que se ha cambiado por lo menos un parámetro.</a:t>
            </a:r>
          </a:p>
          <a:p>
            <a:pPr lvl="1"/>
            <a:r>
              <a:rPr lang="es-ES" dirty="0"/>
              <a:t>Cualquier parámetro de tipo complejo. El marco no puede saber si los valores de un parámetro de tipo complejo se han transformado internamente, por lo que trata el conjunto de parámetros como modificado.</a:t>
            </a:r>
          </a:p>
          <a:p>
            <a:endParaRPr lang="es-ES" dirty="0"/>
          </a:p>
          <a:p>
            <a:endParaRPr lang="es-ES" dirty="0"/>
          </a:p>
          <a:p>
            <a:endParaRPr lang="es-MX" dirty="0"/>
          </a:p>
        </p:txBody>
      </p:sp>
    </p:spTree>
    <p:extLst>
      <p:ext uri="{BB962C8B-B14F-4D97-AF65-F5344CB8AC3E}">
        <p14:creationId xmlns:p14="http://schemas.microsoft.com/office/powerpoint/2010/main" val="3355685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6137BA-6C9C-4F1B-8B33-9C1D8AE44F10}"/>
              </a:ext>
            </a:extLst>
          </p:cNvPr>
          <p:cNvSpPr>
            <a:spLocks noGrp="1"/>
          </p:cNvSpPr>
          <p:nvPr>
            <p:ph type="title"/>
          </p:nvPr>
        </p:nvSpPr>
        <p:spPr/>
        <p:txBody>
          <a:bodyPr/>
          <a:lstStyle/>
          <a:p>
            <a:r>
              <a:rPr lang="es-MX" dirty="0"/>
              <a:t>2) Componentes - Ciclo de vida</a:t>
            </a:r>
          </a:p>
        </p:txBody>
      </p:sp>
      <p:sp>
        <p:nvSpPr>
          <p:cNvPr id="3" name="Marcador de contenido 2">
            <a:extLst>
              <a:ext uri="{FF2B5EF4-FFF2-40B4-BE49-F238E27FC236}">
                <a16:creationId xmlns:a16="http://schemas.microsoft.com/office/drawing/2014/main" id="{8B7D8EC1-00DD-4D94-B7EE-B2A4C5BA8848}"/>
              </a:ext>
            </a:extLst>
          </p:cNvPr>
          <p:cNvSpPr>
            <a:spLocks noGrp="1"/>
          </p:cNvSpPr>
          <p:nvPr>
            <p:ph idx="1"/>
          </p:nvPr>
        </p:nvSpPr>
        <p:spPr>
          <a:xfrm>
            <a:off x="930166" y="1845734"/>
            <a:ext cx="10225514" cy="4287052"/>
          </a:xfrm>
        </p:spPr>
        <p:txBody>
          <a:bodyPr>
            <a:normAutofit/>
          </a:bodyPr>
          <a:lstStyle/>
          <a:p>
            <a:r>
              <a:rPr lang="es-ES" b="1" dirty="0"/>
              <a:t>Después de representar el componente</a:t>
            </a:r>
            <a:endParaRPr lang="es-ES" dirty="0"/>
          </a:p>
          <a:p>
            <a:r>
              <a:rPr lang="es-ES" dirty="0"/>
              <a:t>Se llama a </a:t>
            </a:r>
            <a:r>
              <a:rPr lang="es-ES" dirty="0" err="1">
                <a:hlinkClick r:id="rId3"/>
              </a:rPr>
              <a:t>OnAfterRenderAsync</a:t>
            </a:r>
            <a:r>
              <a:rPr lang="es-ES" dirty="0"/>
              <a:t> y </a:t>
            </a:r>
            <a:r>
              <a:rPr lang="es-ES" dirty="0" err="1">
                <a:hlinkClick r:id="rId4"/>
              </a:rPr>
              <a:t>OnAfterRender</a:t>
            </a:r>
            <a:r>
              <a:rPr lang="es-ES" dirty="0"/>
              <a:t> una vez que un componente haya terminado la representación. En este momento, se rellenan las referencias a elementos y componentes. Se usa esta fase para realizar pasos de inicialización adicionales mediante el contenido representado, como la activación de bibliotecas de JavaScript de terceros que operan en los elementos DOM representados.</a:t>
            </a:r>
          </a:p>
          <a:p>
            <a:endParaRPr lang="es-ES" dirty="0"/>
          </a:p>
          <a:p>
            <a:endParaRPr lang="es-MX" dirty="0"/>
          </a:p>
        </p:txBody>
      </p:sp>
    </p:spTree>
    <p:extLst>
      <p:ext uri="{BB962C8B-B14F-4D97-AF65-F5344CB8AC3E}">
        <p14:creationId xmlns:p14="http://schemas.microsoft.com/office/powerpoint/2010/main" val="2979065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6137BA-6C9C-4F1B-8B33-9C1D8AE44F10}"/>
              </a:ext>
            </a:extLst>
          </p:cNvPr>
          <p:cNvSpPr>
            <a:spLocks noGrp="1"/>
          </p:cNvSpPr>
          <p:nvPr>
            <p:ph type="title"/>
          </p:nvPr>
        </p:nvSpPr>
        <p:spPr/>
        <p:txBody>
          <a:bodyPr/>
          <a:lstStyle/>
          <a:p>
            <a:r>
              <a:rPr lang="es-MX" dirty="0"/>
              <a:t>2) Componentes - Ciclo de vida</a:t>
            </a:r>
          </a:p>
        </p:txBody>
      </p:sp>
      <p:sp>
        <p:nvSpPr>
          <p:cNvPr id="3" name="Marcador de contenido 2">
            <a:extLst>
              <a:ext uri="{FF2B5EF4-FFF2-40B4-BE49-F238E27FC236}">
                <a16:creationId xmlns:a16="http://schemas.microsoft.com/office/drawing/2014/main" id="{8B7D8EC1-00DD-4D94-B7EE-B2A4C5BA8848}"/>
              </a:ext>
            </a:extLst>
          </p:cNvPr>
          <p:cNvSpPr>
            <a:spLocks noGrp="1"/>
          </p:cNvSpPr>
          <p:nvPr>
            <p:ph idx="1"/>
          </p:nvPr>
        </p:nvSpPr>
        <p:spPr>
          <a:xfrm>
            <a:off x="930166" y="1845734"/>
            <a:ext cx="10225514" cy="4287052"/>
          </a:xfrm>
        </p:spPr>
        <p:txBody>
          <a:bodyPr>
            <a:normAutofit/>
          </a:bodyPr>
          <a:lstStyle/>
          <a:p>
            <a:r>
              <a:rPr lang="es-ES" b="1" dirty="0"/>
              <a:t>Cambios de estado</a:t>
            </a:r>
          </a:p>
          <a:p>
            <a:r>
              <a:rPr lang="es-ES" dirty="0" err="1">
                <a:hlinkClick r:id="rId3"/>
              </a:rPr>
              <a:t>StateHasChanged</a:t>
            </a:r>
            <a:r>
              <a:rPr lang="es-ES" dirty="0"/>
              <a:t> notifica al componente que su estado ha cambiado. Cuando es aplicable, la llamada a </a:t>
            </a:r>
            <a:r>
              <a:rPr lang="es-ES" dirty="0" err="1">
                <a:hlinkClick r:id="rId3"/>
              </a:rPr>
              <a:t>StateHasChanged</a:t>
            </a:r>
            <a:r>
              <a:rPr lang="es-ES" dirty="0"/>
              <a:t> hace que el componente se represente.</a:t>
            </a:r>
          </a:p>
          <a:p>
            <a:r>
              <a:rPr lang="es-ES" dirty="0"/>
              <a:t>A </a:t>
            </a:r>
            <a:r>
              <a:rPr lang="es-ES" dirty="0" err="1">
                <a:hlinkClick r:id="rId3"/>
              </a:rPr>
              <a:t>StateHasChanged</a:t>
            </a:r>
            <a:r>
              <a:rPr lang="es-ES" dirty="0"/>
              <a:t> se le llama automáticamente para métodos </a:t>
            </a:r>
            <a:r>
              <a:rPr lang="es-ES" dirty="0" err="1">
                <a:hlinkClick r:id="rId4"/>
              </a:rPr>
              <a:t>EventCallback</a:t>
            </a:r>
            <a:r>
              <a:rPr lang="es-ES" dirty="0"/>
              <a:t>. </a:t>
            </a:r>
          </a:p>
          <a:p>
            <a:endParaRPr lang="es-ES" dirty="0"/>
          </a:p>
          <a:p>
            <a:endParaRPr lang="es-MX" dirty="0"/>
          </a:p>
        </p:txBody>
      </p:sp>
    </p:spTree>
    <p:extLst>
      <p:ext uri="{BB962C8B-B14F-4D97-AF65-F5344CB8AC3E}">
        <p14:creationId xmlns:p14="http://schemas.microsoft.com/office/powerpoint/2010/main" val="1279094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6137BA-6C9C-4F1B-8B33-9C1D8AE44F10}"/>
              </a:ext>
            </a:extLst>
          </p:cNvPr>
          <p:cNvSpPr>
            <a:spLocks noGrp="1"/>
          </p:cNvSpPr>
          <p:nvPr>
            <p:ph type="title"/>
          </p:nvPr>
        </p:nvSpPr>
        <p:spPr/>
        <p:txBody>
          <a:bodyPr/>
          <a:lstStyle/>
          <a:p>
            <a:r>
              <a:rPr lang="es-MX" dirty="0"/>
              <a:t>2) Componentes - Parámetros</a:t>
            </a:r>
          </a:p>
        </p:txBody>
      </p:sp>
      <p:sp>
        <p:nvSpPr>
          <p:cNvPr id="3" name="Marcador de contenido 2">
            <a:extLst>
              <a:ext uri="{FF2B5EF4-FFF2-40B4-BE49-F238E27FC236}">
                <a16:creationId xmlns:a16="http://schemas.microsoft.com/office/drawing/2014/main" id="{8B7D8EC1-00DD-4D94-B7EE-B2A4C5BA8848}"/>
              </a:ext>
            </a:extLst>
          </p:cNvPr>
          <p:cNvSpPr>
            <a:spLocks noGrp="1"/>
          </p:cNvSpPr>
          <p:nvPr>
            <p:ph idx="1"/>
          </p:nvPr>
        </p:nvSpPr>
        <p:spPr>
          <a:xfrm>
            <a:off x="930166" y="1845734"/>
            <a:ext cx="10225514" cy="4287052"/>
          </a:xfrm>
        </p:spPr>
        <p:txBody>
          <a:bodyPr>
            <a:normAutofit/>
          </a:bodyPr>
          <a:lstStyle/>
          <a:p>
            <a:endParaRPr lang="es-ES" b="1" dirty="0"/>
          </a:p>
          <a:p>
            <a:r>
              <a:rPr lang="es-ES" b="1" dirty="0"/>
              <a:t>Parámetros del componente</a:t>
            </a:r>
          </a:p>
          <a:p>
            <a:r>
              <a:rPr lang="es-ES" dirty="0"/>
              <a:t>Los componentes pueden tener parámetros de componente, que se definen por medio de propiedades públicas en la clase del componente con el atributo [</a:t>
            </a:r>
            <a:r>
              <a:rPr lang="es-ES" dirty="0" err="1"/>
              <a:t>Parameter</a:t>
            </a:r>
            <a:r>
              <a:rPr lang="es-ES" dirty="0"/>
              <a:t>]. Use atributos para especificar argumentos para un componente en el marcado. </a:t>
            </a:r>
          </a:p>
          <a:p>
            <a:endParaRPr lang="es-ES" dirty="0"/>
          </a:p>
          <a:p>
            <a:endParaRPr lang="es-MX" dirty="0"/>
          </a:p>
        </p:txBody>
      </p:sp>
    </p:spTree>
    <p:extLst>
      <p:ext uri="{BB962C8B-B14F-4D97-AF65-F5344CB8AC3E}">
        <p14:creationId xmlns:p14="http://schemas.microsoft.com/office/powerpoint/2010/main" val="3368939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6137BA-6C9C-4F1B-8B33-9C1D8AE44F10}"/>
              </a:ext>
            </a:extLst>
          </p:cNvPr>
          <p:cNvSpPr>
            <a:spLocks noGrp="1"/>
          </p:cNvSpPr>
          <p:nvPr>
            <p:ph type="title"/>
          </p:nvPr>
        </p:nvSpPr>
        <p:spPr/>
        <p:txBody>
          <a:bodyPr/>
          <a:lstStyle/>
          <a:p>
            <a:r>
              <a:rPr lang="es-MX" dirty="0"/>
              <a:t>2) Componentes - Parámetros</a:t>
            </a:r>
          </a:p>
        </p:txBody>
      </p:sp>
      <p:sp>
        <p:nvSpPr>
          <p:cNvPr id="3" name="Marcador de contenido 2">
            <a:extLst>
              <a:ext uri="{FF2B5EF4-FFF2-40B4-BE49-F238E27FC236}">
                <a16:creationId xmlns:a16="http://schemas.microsoft.com/office/drawing/2014/main" id="{8B7D8EC1-00DD-4D94-B7EE-B2A4C5BA8848}"/>
              </a:ext>
            </a:extLst>
          </p:cNvPr>
          <p:cNvSpPr>
            <a:spLocks noGrp="1"/>
          </p:cNvSpPr>
          <p:nvPr>
            <p:ph idx="1"/>
          </p:nvPr>
        </p:nvSpPr>
        <p:spPr>
          <a:xfrm>
            <a:off x="930166" y="1845734"/>
            <a:ext cx="10225514" cy="4287052"/>
          </a:xfrm>
        </p:spPr>
        <p:txBody>
          <a:bodyPr>
            <a:normAutofit/>
          </a:bodyPr>
          <a:lstStyle/>
          <a:p>
            <a:r>
              <a:rPr lang="es-ES" b="1" dirty="0"/>
              <a:t>Contenido secundario</a:t>
            </a:r>
          </a:p>
          <a:p>
            <a:r>
              <a:rPr lang="es-ES" dirty="0"/>
              <a:t>Los componentes pueden definir el contenido de otro componente. El componente que asigna proporciona el contenido entre las etiquetas que especifican el componente receptor.</a:t>
            </a:r>
          </a:p>
          <a:p>
            <a:endParaRPr lang="es-ES" b="1" dirty="0"/>
          </a:p>
          <a:p>
            <a:pPr marL="0" indent="0">
              <a:buNone/>
            </a:pPr>
            <a:endParaRPr lang="es-ES" dirty="0"/>
          </a:p>
          <a:p>
            <a:endParaRPr lang="es-MX" dirty="0"/>
          </a:p>
        </p:txBody>
      </p:sp>
      <p:pic>
        <p:nvPicPr>
          <p:cNvPr id="4" name="Imagen 3">
            <a:extLst>
              <a:ext uri="{FF2B5EF4-FFF2-40B4-BE49-F238E27FC236}">
                <a16:creationId xmlns:a16="http://schemas.microsoft.com/office/drawing/2014/main" id="{CADA62F8-30F1-4115-B7F3-20D92783583B}"/>
              </a:ext>
            </a:extLst>
          </p:cNvPr>
          <p:cNvPicPr>
            <a:picLocks noChangeAspect="1"/>
          </p:cNvPicPr>
          <p:nvPr/>
        </p:nvPicPr>
        <p:blipFill>
          <a:blip r:embed="rId3"/>
          <a:stretch>
            <a:fillRect/>
          </a:stretch>
        </p:blipFill>
        <p:spPr>
          <a:xfrm>
            <a:off x="930166" y="2901621"/>
            <a:ext cx="4669385" cy="3055008"/>
          </a:xfrm>
          <a:prstGeom prst="rect">
            <a:avLst/>
          </a:prstGeom>
        </p:spPr>
      </p:pic>
      <p:pic>
        <p:nvPicPr>
          <p:cNvPr id="5" name="Imagen 4">
            <a:extLst>
              <a:ext uri="{FF2B5EF4-FFF2-40B4-BE49-F238E27FC236}">
                <a16:creationId xmlns:a16="http://schemas.microsoft.com/office/drawing/2014/main" id="{9F5A6B21-D177-41CB-B2E8-EF07A34A8EAD}"/>
              </a:ext>
            </a:extLst>
          </p:cNvPr>
          <p:cNvPicPr>
            <a:picLocks noChangeAspect="1"/>
          </p:cNvPicPr>
          <p:nvPr/>
        </p:nvPicPr>
        <p:blipFill>
          <a:blip r:embed="rId4"/>
          <a:stretch>
            <a:fillRect/>
          </a:stretch>
        </p:blipFill>
        <p:spPr>
          <a:xfrm>
            <a:off x="5599551" y="3429000"/>
            <a:ext cx="5810250" cy="2000250"/>
          </a:xfrm>
          <a:prstGeom prst="rect">
            <a:avLst/>
          </a:prstGeom>
        </p:spPr>
      </p:pic>
      <p:sp>
        <p:nvSpPr>
          <p:cNvPr id="6" name="CuadroTexto 5">
            <a:extLst>
              <a:ext uri="{FF2B5EF4-FFF2-40B4-BE49-F238E27FC236}">
                <a16:creationId xmlns:a16="http://schemas.microsoft.com/office/drawing/2014/main" id="{7D80AAF0-D5B1-4B41-95D5-4FE23946ED7C}"/>
              </a:ext>
            </a:extLst>
          </p:cNvPr>
          <p:cNvSpPr txBox="1"/>
          <p:nvPr/>
        </p:nvSpPr>
        <p:spPr>
          <a:xfrm>
            <a:off x="2222938" y="5956629"/>
            <a:ext cx="2128345" cy="369332"/>
          </a:xfrm>
          <a:prstGeom prst="rect">
            <a:avLst/>
          </a:prstGeom>
          <a:noFill/>
        </p:spPr>
        <p:txBody>
          <a:bodyPr wrap="square" rtlCol="0">
            <a:spAutoFit/>
          </a:bodyPr>
          <a:lstStyle/>
          <a:p>
            <a:r>
              <a:rPr lang="es-MX" dirty="0"/>
              <a:t>Componente hijo</a:t>
            </a:r>
          </a:p>
        </p:txBody>
      </p:sp>
      <p:sp>
        <p:nvSpPr>
          <p:cNvPr id="7" name="CuadroTexto 6">
            <a:extLst>
              <a:ext uri="{FF2B5EF4-FFF2-40B4-BE49-F238E27FC236}">
                <a16:creationId xmlns:a16="http://schemas.microsoft.com/office/drawing/2014/main" id="{DF56DBE4-0380-4B59-98DF-4F270A42CCBC}"/>
              </a:ext>
            </a:extLst>
          </p:cNvPr>
          <p:cNvSpPr txBox="1"/>
          <p:nvPr/>
        </p:nvSpPr>
        <p:spPr>
          <a:xfrm>
            <a:off x="7104994" y="5980168"/>
            <a:ext cx="2128345" cy="369332"/>
          </a:xfrm>
          <a:prstGeom prst="rect">
            <a:avLst/>
          </a:prstGeom>
          <a:noFill/>
        </p:spPr>
        <p:txBody>
          <a:bodyPr wrap="square" rtlCol="0">
            <a:spAutoFit/>
          </a:bodyPr>
          <a:lstStyle/>
          <a:p>
            <a:r>
              <a:rPr lang="es-MX" dirty="0"/>
              <a:t>Componente padre</a:t>
            </a:r>
          </a:p>
        </p:txBody>
      </p:sp>
    </p:spTree>
    <p:extLst>
      <p:ext uri="{BB962C8B-B14F-4D97-AF65-F5344CB8AC3E}">
        <p14:creationId xmlns:p14="http://schemas.microsoft.com/office/powerpoint/2010/main" val="3438007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6137BA-6C9C-4F1B-8B33-9C1D8AE44F10}"/>
              </a:ext>
            </a:extLst>
          </p:cNvPr>
          <p:cNvSpPr>
            <a:spLocks noGrp="1"/>
          </p:cNvSpPr>
          <p:nvPr>
            <p:ph type="title"/>
          </p:nvPr>
        </p:nvSpPr>
        <p:spPr>
          <a:xfrm>
            <a:off x="1097280" y="286603"/>
            <a:ext cx="10058400" cy="1450757"/>
          </a:xfrm>
        </p:spPr>
        <p:txBody>
          <a:bodyPr>
            <a:normAutofit/>
          </a:bodyPr>
          <a:lstStyle/>
          <a:p>
            <a:r>
              <a:rPr lang="es-MX" dirty="0"/>
              <a:t>2) Componentes - Parámetros</a:t>
            </a:r>
          </a:p>
        </p:txBody>
      </p:sp>
      <p:sp>
        <p:nvSpPr>
          <p:cNvPr id="3" name="Marcador de contenido 2">
            <a:extLst>
              <a:ext uri="{FF2B5EF4-FFF2-40B4-BE49-F238E27FC236}">
                <a16:creationId xmlns:a16="http://schemas.microsoft.com/office/drawing/2014/main" id="{8B7D8EC1-00DD-4D94-B7EE-B2A4C5BA8848}"/>
              </a:ext>
            </a:extLst>
          </p:cNvPr>
          <p:cNvSpPr>
            <a:spLocks noGrp="1"/>
          </p:cNvSpPr>
          <p:nvPr>
            <p:ph idx="1"/>
          </p:nvPr>
        </p:nvSpPr>
        <p:spPr>
          <a:xfrm>
            <a:off x="1097280" y="1737360"/>
            <a:ext cx="6454987" cy="4023360"/>
          </a:xfrm>
        </p:spPr>
        <p:txBody>
          <a:bodyPr>
            <a:normAutofit/>
          </a:bodyPr>
          <a:lstStyle/>
          <a:p>
            <a:r>
              <a:rPr lang="es-ES" b="1" dirty="0"/>
              <a:t>Expansión de atributos y parámetros arbitrarios</a:t>
            </a:r>
          </a:p>
          <a:p>
            <a:r>
              <a:rPr lang="es-ES" dirty="0"/>
              <a:t>Los componentes pueden capturar y representar más atributos aparte de los parámetros declarados del componente. Los atributos adicionales se pueden capturar en un diccionario y luego expandirse en un elemento cuando el componente se representa por medio de la directiva de </a:t>
            </a:r>
            <a:r>
              <a:rPr lang="es-ES" dirty="0" err="1"/>
              <a:t>Razor</a:t>
            </a:r>
            <a:r>
              <a:rPr lang="es-ES" dirty="0"/>
              <a:t> @</a:t>
            </a:r>
            <a:r>
              <a:rPr lang="es-ES" dirty="0" err="1"/>
              <a:t>attributes</a:t>
            </a:r>
            <a:r>
              <a:rPr lang="es-ES" dirty="0"/>
              <a:t>. Este escenario es útil cuando se define un componente que genera un elemento de marcado que admite diversas personalizaciones. </a:t>
            </a:r>
            <a:endParaRPr lang="es-MX" dirty="0"/>
          </a:p>
        </p:txBody>
      </p:sp>
      <p:pic>
        <p:nvPicPr>
          <p:cNvPr id="9" name="Imagen 8">
            <a:extLst>
              <a:ext uri="{FF2B5EF4-FFF2-40B4-BE49-F238E27FC236}">
                <a16:creationId xmlns:a16="http://schemas.microsoft.com/office/drawing/2014/main" id="{5A6B0EA2-417C-465A-B0B2-76E1880DB34D}"/>
              </a:ext>
            </a:extLst>
          </p:cNvPr>
          <p:cNvPicPr>
            <a:picLocks noChangeAspect="1"/>
          </p:cNvPicPr>
          <p:nvPr/>
        </p:nvPicPr>
        <p:blipFill rotWithShape="1">
          <a:blip r:embed="rId3"/>
          <a:srcRect l="576" r="24369" b="-3"/>
          <a:stretch/>
        </p:blipFill>
        <p:spPr>
          <a:xfrm>
            <a:off x="7851228" y="1728832"/>
            <a:ext cx="4130565" cy="4573124"/>
          </a:xfrm>
          <a:prstGeom prst="rect">
            <a:avLst/>
          </a:prstGeom>
        </p:spPr>
      </p:pic>
    </p:spTree>
    <p:extLst>
      <p:ext uri="{BB962C8B-B14F-4D97-AF65-F5344CB8AC3E}">
        <p14:creationId xmlns:p14="http://schemas.microsoft.com/office/powerpoint/2010/main" val="3900006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B754E7-EB76-4FB0-92F3-A6618A531114}"/>
              </a:ext>
            </a:extLst>
          </p:cNvPr>
          <p:cNvSpPr>
            <a:spLocks noGrp="1"/>
          </p:cNvSpPr>
          <p:nvPr>
            <p:ph type="title"/>
          </p:nvPr>
        </p:nvSpPr>
        <p:spPr/>
        <p:txBody>
          <a:bodyPr/>
          <a:lstStyle/>
          <a:p>
            <a:r>
              <a:rPr lang="es-MX" dirty="0"/>
              <a:t>Demo 2)</a:t>
            </a:r>
          </a:p>
        </p:txBody>
      </p:sp>
      <p:sp>
        <p:nvSpPr>
          <p:cNvPr id="3" name="Marcador de contenido 2">
            <a:extLst>
              <a:ext uri="{FF2B5EF4-FFF2-40B4-BE49-F238E27FC236}">
                <a16:creationId xmlns:a16="http://schemas.microsoft.com/office/drawing/2014/main" id="{2305938D-1609-41F6-9F1C-40FB2A80CC36}"/>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63014DBC-CD23-438F-A79B-C10518C92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4851" y="2776265"/>
            <a:ext cx="2162297" cy="2162297"/>
          </a:xfrm>
          <a:prstGeom prst="rect">
            <a:avLst/>
          </a:prstGeom>
        </p:spPr>
      </p:pic>
    </p:spTree>
    <p:extLst>
      <p:ext uri="{BB962C8B-B14F-4D97-AF65-F5344CB8AC3E}">
        <p14:creationId xmlns:p14="http://schemas.microsoft.com/office/powerpoint/2010/main" val="294051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6137BA-6C9C-4F1B-8B33-9C1D8AE44F10}"/>
              </a:ext>
            </a:extLst>
          </p:cNvPr>
          <p:cNvSpPr>
            <a:spLocks noGrp="1"/>
          </p:cNvSpPr>
          <p:nvPr>
            <p:ph type="title"/>
          </p:nvPr>
        </p:nvSpPr>
        <p:spPr>
          <a:xfrm>
            <a:off x="1097280" y="286603"/>
            <a:ext cx="10058400" cy="1450757"/>
          </a:xfrm>
        </p:spPr>
        <p:txBody>
          <a:bodyPr>
            <a:normAutofit/>
          </a:bodyPr>
          <a:lstStyle/>
          <a:p>
            <a:r>
              <a:rPr lang="es-MX" dirty="0"/>
              <a:t>3) Eventos</a:t>
            </a:r>
          </a:p>
        </p:txBody>
      </p:sp>
      <p:sp>
        <p:nvSpPr>
          <p:cNvPr id="3" name="Marcador de contenido 2">
            <a:extLst>
              <a:ext uri="{FF2B5EF4-FFF2-40B4-BE49-F238E27FC236}">
                <a16:creationId xmlns:a16="http://schemas.microsoft.com/office/drawing/2014/main" id="{8B7D8EC1-00DD-4D94-B7EE-B2A4C5BA8848}"/>
              </a:ext>
            </a:extLst>
          </p:cNvPr>
          <p:cNvSpPr>
            <a:spLocks noGrp="1"/>
          </p:cNvSpPr>
          <p:nvPr>
            <p:ph idx="1"/>
          </p:nvPr>
        </p:nvSpPr>
        <p:spPr>
          <a:xfrm>
            <a:off x="1097280" y="1737360"/>
            <a:ext cx="10058400" cy="4222006"/>
          </a:xfrm>
        </p:spPr>
        <p:txBody>
          <a:bodyPr>
            <a:normAutofit/>
          </a:bodyPr>
          <a:lstStyle/>
          <a:p>
            <a:r>
              <a:rPr lang="es-ES" dirty="0"/>
              <a:t>Los componentes de </a:t>
            </a:r>
            <a:r>
              <a:rPr lang="es-ES" dirty="0" err="1"/>
              <a:t>Razor</a:t>
            </a:r>
            <a:r>
              <a:rPr lang="es-ES" dirty="0"/>
              <a:t> proporcionan características de control de eventos. Para un atributo de elemento HTML denominado @</a:t>
            </a:r>
            <a:r>
              <a:rPr lang="es-ES" dirty="0" err="1"/>
              <a:t>on</a:t>
            </a:r>
            <a:r>
              <a:rPr lang="es-ES" dirty="0"/>
              <a:t>{EVENT} (por ejemplo, @</a:t>
            </a:r>
            <a:r>
              <a:rPr lang="es-ES" dirty="0" err="1"/>
              <a:t>onclick</a:t>
            </a:r>
            <a:r>
              <a:rPr lang="es-ES" dirty="0"/>
              <a:t>) con un valor de tipo delegado, el componente de </a:t>
            </a:r>
            <a:r>
              <a:rPr lang="es-ES" dirty="0" err="1"/>
              <a:t>Razor</a:t>
            </a:r>
            <a:r>
              <a:rPr lang="es-ES" dirty="0"/>
              <a:t> trata el valor del atributo como un controlador de eventos.</a:t>
            </a:r>
            <a:endParaRPr lang="es-MX" dirty="0"/>
          </a:p>
        </p:txBody>
      </p:sp>
      <p:pic>
        <p:nvPicPr>
          <p:cNvPr id="5" name="Imagen 4">
            <a:extLst>
              <a:ext uri="{FF2B5EF4-FFF2-40B4-BE49-F238E27FC236}">
                <a16:creationId xmlns:a16="http://schemas.microsoft.com/office/drawing/2014/main" id="{50A61C10-5CD6-4185-99DD-4A63F825C13A}"/>
              </a:ext>
            </a:extLst>
          </p:cNvPr>
          <p:cNvPicPr>
            <a:picLocks noChangeAspect="1"/>
          </p:cNvPicPr>
          <p:nvPr/>
        </p:nvPicPr>
        <p:blipFill>
          <a:blip r:embed="rId3"/>
          <a:stretch>
            <a:fillRect/>
          </a:stretch>
        </p:blipFill>
        <p:spPr>
          <a:xfrm>
            <a:off x="1097280" y="3429000"/>
            <a:ext cx="5553075" cy="2124075"/>
          </a:xfrm>
          <a:prstGeom prst="rect">
            <a:avLst/>
          </a:prstGeom>
        </p:spPr>
      </p:pic>
      <p:pic>
        <p:nvPicPr>
          <p:cNvPr id="6" name="Imagen 5">
            <a:extLst>
              <a:ext uri="{FF2B5EF4-FFF2-40B4-BE49-F238E27FC236}">
                <a16:creationId xmlns:a16="http://schemas.microsoft.com/office/drawing/2014/main" id="{0E35DFFA-1766-4ADB-8AE6-14C5D4307F04}"/>
              </a:ext>
            </a:extLst>
          </p:cNvPr>
          <p:cNvPicPr>
            <a:picLocks noChangeAspect="1"/>
          </p:cNvPicPr>
          <p:nvPr/>
        </p:nvPicPr>
        <p:blipFill>
          <a:blip r:embed="rId4"/>
          <a:stretch>
            <a:fillRect/>
          </a:stretch>
        </p:blipFill>
        <p:spPr>
          <a:xfrm>
            <a:off x="6019800" y="3363443"/>
            <a:ext cx="6172200" cy="2124074"/>
          </a:xfrm>
          <a:prstGeom prst="rect">
            <a:avLst/>
          </a:prstGeom>
        </p:spPr>
      </p:pic>
    </p:spTree>
    <p:extLst>
      <p:ext uri="{BB962C8B-B14F-4D97-AF65-F5344CB8AC3E}">
        <p14:creationId xmlns:p14="http://schemas.microsoft.com/office/powerpoint/2010/main" val="2679218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B4E834-375D-49BF-9789-6EE13B13F11A}"/>
              </a:ext>
            </a:extLst>
          </p:cNvPr>
          <p:cNvSpPr>
            <a:spLocks noGrp="1"/>
          </p:cNvSpPr>
          <p:nvPr>
            <p:ph type="title"/>
          </p:nvPr>
        </p:nvSpPr>
        <p:spPr/>
        <p:txBody>
          <a:bodyPr/>
          <a:lstStyle/>
          <a:p>
            <a:r>
              <a:rPr lang="es-MX" dirty="0"/>
              <a:t>Demo 3)</a:t>
            </a:r>
          </a:p>
        </p:txBody>
      </p:sp>
      <p:sp>
        <p:nvSpPr>
          <p:cNvPr id="3" name="Marcador de contenido 2">
            <a:extLst>
              <a:ext uri="{FF2B5EF4-FFF2-40B4-BE49-F238E27FC236}">
                <a16:creationId xmlns:a16="http://schemas.microsoft.com/office/drawing/2014/main" id="{7D40653B-B051-42F8-BA6B-383389163103}"/>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55C9A5C6-3380-4B6A-9E2B-EE9E010F0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4851" y="2776265"/>
            <a:ext cx="2162297" cy="2162297"/>
          </a:xfrm>
          <a:prstGeom prst="rect">
            <a:avLst/>
          </a:prstGeom>
        </p:spPr>
      </p:pic>
    </p:spTree>
    <p:extLst>
      <p:ext uri="{BB962C8B-B14F-4D97-AF65-F5344CB8AC3E}">
        <p14:creationId xmlns:p14="http://schemas.microsoft.com/office/powerpoint/2010/main" val="3508382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6137BA-6C9C-4F1B-8B33-9C1D8AE44F10}"/>
              </a:ext>
            </a:extLst>
          </p:cNvPr>
          <p:cNvSpPr>
            <a:spLocks noGrp="1"/>
          </p:cNvSpPr>
          <p:nvPr>
            <p:ph type="title"/>
          </p:nvPr>
        </p:nvSpPr>
        <p:spPr>
          <a:xfrm>
            <a:off x="1097280" y="286603"/>
            <a:ext cx="10058400" cy="1450757"/>
          </a:xfrm>
        </p:spPr>
        <p:txBody>
          <a:bodyPr>
            <a:normAutofit/>
          </a:bodyPr>
          <a:lstStyle/>
          <a:p>
            <a:r>
              <a:rPr lang="es-MX" dirty="0"/>
              <a:t>4) Enrutamiento</a:t>
            </a:r>
          </a:p>
        </p:txBody>
      </p:sp>
      <p:sp>
        <p:nvSpPr>
          <p:cNvPr id="3" name="Marcador de contenido 2">
            <a:extLst>
              <a:ext uri="{FF2B5EF4-FFF2-40B4-BE49-F238E27FC236}">
                <a16:creationId xmlns:a16="http://schemas.microsoft.com/office/drawing/2014/main" id="{8B7D8EC1-00DD-4D94-B7EE-B2A4C5BA8848}"/>
              </a:ext>
            </a:extLst>
          </p:cNvPr>
          <p:cNvSpPr>
            <a:spLocks noGrp="1"/>
          </p:cNvSpPr>
          <p:nvPr>
            <p:ph idx="1"/>
          </p:nvPr>
        </p:nvSpPr>
        <p:spPr>
          <a:xfrm>
            <a:off x="1097280" y="1737360"/>
            <a:ext cx="10058400" cy="4222006"/>
          </a:xfrm>
        </p:spPr>
        <p:txBody>
          <a:bodyPr>
            <a:normAutofit/>
          </a:bodyPr>
          <a:lstStyle/>
          <a:p>
            <a:r>
              <a:rPr lang="es-ES" b="1" dirty="0"/>
              <a:t>Plantillas de ruta</a:t>
            </a:r>
          </a:p>
          <a:p>
            <a:r>
              <a:rPr lang="es-ES" dirty="0"/>
              <a:t>El componente </a:t>
            </a:r>
            <a:r>
              <a:rPr lang="es-ES" dirty="0" err="1"/>
              <a:t>Router</a:t>
            </a:r>
            <a:r>
              <a:rPr lang="es-ES" dirty="0"/>
              <a:t> permite el enrutamiento a cada componente con una ruta especificada. </a:t>
            </a:r>
          </a:p>
          <a:p>
            <a:r>
              <a:rPr lang="es-ES" dirty="0"/>
              <a:t>Cuando se compila un archivo .</a:t>
            </a:r>
            <a:r>
              <a:rPr lang="es-ES" dirty="0" err="1"/>
              <a:t>razor</a:t>
            </a:r>
            <a:r>
              <a:rPr lang="es-ES" dirty="0"/>
              <a:t> con una directiva @page, la clase generada recibe un elemento </a:t>
            </a:r>
            <a:r>
              <a:rPr lang="es-ES" dirty="0" err="1"/>
              <a:t>RouteAttribute</a:t>
            </a:r>
            <a:r>
              <a:rPr lang="es-ES" dirty="0"/>
              <a:t>, donde se especifica la plantilla de ruta.</a:t>
            </a:r>
          </a:p>
          <a:p>
            <a:endParaRPr lang="es-ES" dirty="0"/>
          </a:p>
          <a:p>
            <a:r>
              <a:rPr lang="es-ES" dirty="0"/>
              <a:t>En tiempo de ejecución, el componente </a:t>
            </a:r>
            <a:r>
              <a:rPr lang="es-ES" dirty="0" err="1"/>
              <a:t>RouteView</a:t>
            </a:r>
            <a:r>
              <a:rPr lang="es-ES" dirty="0"/>
              <a:t>:</a:t>
            </a:r>
          </a:p>
          <a:p>
            <a:endParaRPr lang="es-ES" dirty="0"/>
          </a:p>
          <a:p>
            <a:r>
              <a:rPr lang="es-ES" dirty="0"/>
              <a:t>    Recibe el elemento </a:t>
            </a:r>
            <a:r>
              <a:rPr lang="es-ES" dirty="0" err="1"/>
              <a:t>RouteData</a:t>
            </a:r>
            <a:r>
              <a:rPr lang="es-ES" dirty="0"/>
              <a:t> de </a:t>
            </a:r>
            <a:r>
              <a:rPr lang="es-ES" dirty="0" err="1"/>
              <a:t>Router</a:t>
            </a:r>
            <a:r>
              <a:rPr lang="es-ES" dirty="0"/>
              <a:t> junto con los parámetros deseados.</a:t>
            </a:r>
          </a:p>
          <a:p>
            <a:r>
              <a:rPr lang="es-ES" dirty="0"/>
              <a:t>    Representa el componente especificado con su diseño (o un diseño predeterminado opcional) por medio de los parámetros especificados.</a:t>
            </a:r>
          </a:p>
          <a:p>
            <a:endParaRPr lang="es-ES" dirty="0"/>
          </a:p>
          <a:p>
            <a:endParaRPr lang="es-MX" dirty="0"/>
          </a:p>
        </p:txBody>
      </p:sp>
    </p:spTree>
    <p:extLst>
      <p:ext uri="{BB962C8B-B14F-4D97-AF65-F5344CB8AC3E}">
        <p14:creationId xmlns:p14="http://schemas.microsoft.com/office/powerpoint/2010/main" val="3177969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D08D04-1EB2-4F15-902D-78FAAEB88A06}"/>
              </a:ext>
            </a:extLst>
          </p:cNvPr>
          <p:cNvSpPr>
            <a:spLocks noGrp="1"/>
          </p:cNvSpPr>
          <p:nvPr>
            <p:ph type="title"/>
          </p:nvPr>
        </p:nvSpPr>
        <p:spPr>
          <a:xfrm>
            <a:off x="1097280" y="286603"/>
            <a:ext cx="10058400" cy="1450757"/>
          </a:xfrm>
        </p:spPr>
        <p:txBody>
          <a:bodyPr>
            <a:normAutofit/>
          </a:bodyPr>
          <a:lstStyle/>
          <a:p>
            <a:r>
              <a:rPr lang="es-MX" dirty="0"/>
              <a:t>Agenda</a:t>
            </a:r>
          </a:p>
        </p:txBody>
      </p:sp>
      <p:sp>
        <p:nvSpPr>
          <p:cNvPr id="3" name="Marcador de contenido 2">
            <a:extLst>
              <a:ext uri="{FF2B5EF4-FFF2-40B4-BE49-F238E27FC236}">
                <a16:creationId xmlns:a16="http://schemas.microsoft.com/office/drawing/2014/main" id="{83014640-0D26-41C3-8FF5-4801E30ACB9D}"/>
              </a:ext>
            </a:extLst>
          </p:cNvPr>
          <p:cNvSpPr>
            <a:spLocks noGrp="1"/>
          </p:cNvSpPr>
          <p:nvPr>
            <p:ph idx="1"/>
          </p:nvPr>
        </p:nvSpPr>
        <p:spPr>
          <a:xfrm>
            <a:off x="781878" y="1845733"/>
            <a:ext cx="7702517" cy="4725664"/>
          </a:xfrm>
        </p:spPr>
        <p:txBody>
          <a:bodyPr numCol="2">
            <a:normAutofit/>
          </a:bodyPr>
          <a:lstStyle/>
          <a:p>
            <a:pPr marL="635508" lvl="1" indent="-342900">
              <a:buFont typeface="+mj-lt"/>
              <a:buAutoNum type="arabicPeriod"/>
            </a:pPr>
            <a:r>
              <a:rPr lang="es-MX" sz="1600" dirty="0"/>
              <a:t>Introducción a </a:t>
            </a:r>
            <a:r>
              <a:rPr lang="es-MX" sz="1600" dirty="0" err="1"/>
              <a:t>blazor</a:t>
            </a:r>
            <a:r>
              <a:rPr lang="es-MX" sz="1600" dirty="0"/>
              <a:t> </a:t>
            </a:r>
            <a:r>
              <a:rPr lang="es-MX" sz="1600" dirty="0" err="1"/>
              <a:t>WebAssembly</a:t>
            </a:r>
            <a:endParaRPr lang="es-MX" sz="1600" dirty="0"/>
          </a:p>
          <a:p>
            <a:pPr marL="818388" lvl="2" indent="-342900">
              <a:buFont typeface="+mj-lt"/>
              <a:buAutoNum type="arabicPeriod"/>
            </a:pPr>
            <a:r>
              <a:rPr lang="es-MX" sz="1600" dirty="0"/>
              <a:t>Creación de proyecto </a:t>
            </a:r>
          </a:p>
          <a:p>
            <a:pPr marL="818388" lvl="2" indent="-342900">
              <a:buFont typeface="+mj-lt"/>
              <a:buAutoNum type="arabicPeriod"/>
            </a:pPr>
            <a:r>
              <a:rPr lang="es-MX" sz="1600" dirty="0"/>
              <a:t>Estructura de proyecto</a:t>
            </a:r>
          </a:p>
          <a:p>
            <a:pPr marL="818388" lvl="2" indent="-342900">
              <a:buFont typeface="+mj-lt"/>
              <a:buAutoNum type="arabicPeriod"/>
            </a:pPr>
            <a:r>
              <a:rPr lang="es-MX" sz="1600" dirty="0"/>
              <a:t>Entendiendo el funcionamiento</a:t>
            </a:r>
          </a:p>
          <a:p>
            <a:pPr marL="635508" lvl="1" indent="-342900">
              <a:buFont typeface="+mj-lt"/>
              <a:buAutoNum type="arabicPeriod"/>
            </a:pPr>
            <a:r>
              <a:rPr lang="es-MX" sz="1600" dirty="0"/>
              <a:t>Componentes </a:t>
            </a:r>
          </a:p>
          <a:p>
            <a:pPr marL="818388" lvl="2" indent="-342900">
              <a:buFont typeface="+mj-lt"/>
              <a:buAutoNum type="arabicPeriod"/>
            </a:pPr>
            <a:r>
              <a:rPr lang="es-MX" sz="1600" dirty="0"/>
              <a:t>Ciclo de vida de componentes</a:t>
            </a:r>
          </a:p>
          <a:p>
            <a:pPr marL="818388" lvl="2" indent="-342900">
              <a:buFont typeface="+mj-lt"/>
              <a:buAutoNum type="arabicPeriod"/>
            </a:pPr>
            <a:r>
              <a:rPr lang="es-MX" sz="1600" dirty="0"/>
              <a:t>Creación de componentes </a:t>
            </a:r>
          </a:p>
          <a:p>
            <a:pPr marL="818388" lvl="2" indent="-342900">
              <a:buFont typeface="+mj-lt"/>
              <a:buAutoNum type="arabicPeriod"/>
            </a:pPr>
            <a:r>
              <a:rPr lang="es-MX" sz="1600" dirty="0"/>
              <a:t>Componentes con parámetros</a:t>
            </a:r>
          </a:p>
          <a:p>
            <a:pPr marL="818388" lvl="2" indent="-342900">
              <a:buFont typeface="+mj-lt"/>
              <a:buAutoNum type="arabicPeriod"/>
            </a:pPr>
            <a:r>
              <a:rPr lang="es-MX" sz="1600" dirty="0"/>
              <a:t>Reutilización de componentes</a:t>
            </a:r>
          </a:p>
          <a:p>
            <a:pPr marL="818388" lvl="2" indent="-342900">
              <a:buFont typeface="+mj-lt"/>
              <a:buAutoNum type="arabicPeriod"/>
            </a:pPr>
            <a:r>
              <a:rPr lang="es-MX" sz="1600" dirty="0"/>
              <a:t>Estilos a componentes</a:t>
            </a:r>
          </a:p>
          <a:p>
            <a:pPr marL="635508" lvl="1" indent="-342900">
              <a:buFont typeface="+mj-lt"/>
              <a:buAutoNum type="arabicPeriod"/>
            </a:pPr>
            <a:r>
              <a:rPr lang="es-MX" sz="1600" dirty="0"/>
              <a:t>Eventos</a:t>
            </a:r>
          </a:p>
          <a:p>
            <a:pPr marL="818388" lvl="2" indent="-342900">
              <a:buFont typeface="+mj-lt"/>
              <a:buAutoNum type="arabicPeriod"/>
            </a:pPr>
            <a:r>
              <a:rPr lang="es-MX" sz="1600" dirty="0"/>
              <a:t>Manejo de eventos</a:t>
            </a:r>
          </a:p>
          <a:p>
            <a:pPr marL="635508" lvl="1" indent="-342900">
              <a:buFont typeface="+mj-lt"/>
              <a:buAutoNum type="arabicPeriod"/>
            </a:pPr>
            <a:r>
              <a:rPr lang="es-MX" sz="1600" dirty="0"/>
              <a:t>Enrutamiento</a:t>
            </a:r>
          </a:p>
          <a:p>
            <a:pPr marL="818388" lvl="2" indent="-342900">
              <a:buFont typeface="+mj-lt"/>
              <a:buAutoNum type="arabicPeriod"/>
            </a:pPr>
            <a:r>
              <a:rPr lang="es-MX" sz="1600" dirty="0"/>
              <a:t>Manejando rutas</a:t>
            </a:r>
          </a:p>
          <a:p>
            <a:pPr marL="818388" lvl="2" indent="-342900">
              <a:buFont typeface="+mj-lt"/>
              <a:buAutoNum type="arabicPeriod"/>
            </a:pPr>
            <a:r>
              <a:rPr lang="es-MX" sz="1600" dirty="0"/>
              <a:t>Rutas con parámetros</a:t>
            </a:r>
          </a:p>
          <a:p>
            <a:pPr marL="635508" lvl="1" indent="-342900">
              <a:buFont typeface="+mj-lt"/>
              <a:buAutoNum type="arabicPeriod"/>
            </a:pPr>
            <a:r>
              <a:rPr lang="es-MX" sz="1600" dirty="0"/>
              <a:t>Tópicos de seguridad</a:t>
            </a:r>
          </a:p>
          <a:p>
            <a:pPr marL="818388" lvl="2" indent="-342900">
              <a:buFont typeface="+mj-lt"/>
              <a:buAutoNum type="arabicPeriod"/>
            </a:pPr>
            <a:r>
              <a:rPr lang="es-MX" sz="1600" dirty="0"/>
              <a:t>Autenticación basada en tokens JWT</a:t>
            </a:r>
          </a:p>
          <a:p>
            <a:pPr marL="818388" lvl="2" indent="-342900">
              <a:buFont typeface="+mj-lt"/>
              <a:buAutoNum type="arabicPeriod"/>
            </a:pPr>
            <a:r>
              <a:rPr lang="es-MX" sz="1600" dirty="0"/>
              <a:t>Autorización basada en roles </a:t>
            </a:r>
          </a:p>
          <a:p>
            <a:pPr marL="635508" lvl="1" indent="-342900">
              <a:buFont typeface="+mj-lt"/>
              <a:buAutoNum type="arabicPeriod"/>
            </a:pPr>
            <a:r>
              <a:rPr lang="es-MX" sz="1600" dirty="0"/>
              <a:t>Publicación</a:t>
            </a:r>
          </a:p>
          <a:p>
            <a:pPr marL="818388" lvl="2" indent="-342900">
              <a:buFont typeface="+mj-lt"/>
              <a:buAutoNum type="arabicPeriod"/>
            </a:pPr>
            <a:r>
              <a:rPr lang="es-MX" sz="1600" dirty="0"/>
              <a:t>Creación de </a:t>
            </a:r>
            <a:r>
              <a:rPr lang="es-MX" sz="1600" dirty="0" err="1"/>
              <a:t>WebApp</a:t>
            </a:r>
            <a:r>
              <a:rPr lang="es-MX" sz="1600" dirty="0"/>
              <a:t> en Azure</a:t>
            </a:r>
          </a:p>
          <a:p>
            <a:pPr marL="818388" lvl="2" indent="-342900">
              <a:buFont typeface="+mj-lt"/>
              <a:buAutoNum type="arabicPeriod"/>
            </a:pPr>
            <a:r>
              <a:rPr lang="es-MX" sz="1600" dirty="0"/>
              <a:t>Configuración de publicación</a:t>
            </a:r>
          </a:p>
          <a:p>
            <a:pPr marL="818388" lvl="2" indent="-342900">
              <a:buFont typeface="+mj-lt"/>
              <a:buAutoNum type="arabicPeriod"/>
            </a:pPr>
            <a:r>
              <a:rPr lang="es-MX" sz="1600" dirty="0"/>
              <a:t>Publicación en </a:t>
            </a:r>
            <a:r>
              <a:rPr lang="es-MX" sz="1600" dirty="0" err="1"/>
              <a:t>WebApp</a:t>
            </a:r>
            <a:r>
              <a:rPr lang="es-MX" sz="1600" dirty="0"/>
              <a:t> de Azure</a:t>
            </a:r>
          </a:p>
          <a:p>
            <a:pPr marL="635508" lvl="1" indent="-342900">
              <a:buFont typeface="+mj-lt"/>
              <a:buAutoNum type="arabicPeriod"/>
            </a:pPr>
            <a:endParaRPr lang="es-MX" sz="1600" dirty="0"/>
          </a:p>
          <a:p>
            <a:pPr marL="635508" lvl="1" indent="-342900">
              <a:buFont typeface="+mj-lt"/>
              <a:buAutoNum type="arabicPeriod"/>
            </a:pPr>
            <a:endParaRPr lang="es-MX" sz="1600" dirty="0"/>
          </a:p>
          <a:p>
            <a:pPr marL="1951460" lvl="8" indent="-342900">
              <a:buFont typeface="+mj-lt"/>
              <a:buAutoNum type="arabicPeriod"/>
            </a:pPr>
            <a:endParaRPr lang="es-MX" sz="1600" dirty="0"/>
          </a:p>
          <a:p>
            <a:pPr marL="1608560" lvl="8" indent="0">
              <a:buNone/>
            </a:pPr>
            <a:endParaRPr lang="es-MX" sz="1600" dirty="0"/>
          </a:p>
          <a:p>
            <a:pPr marL="457200" indent="-457200">
              <a:buFont typeface="+mj-lt"/>
              <a:buAutoNum type="arabicPeriod"/>
            </a:pPr>
            <a:endParaRPr lang="es-MX" sz="1600" dirty="0"/>
          </a:p>
        </p:txBody>
      </p:sp>
      <p:pic>
        <p:nvPicPr>
          <p:cNvPr id="4" name="Imagen 3">
            <a:extLst>
              <a:ext uri="{FF2B5EF4-FFF2-40B4-BE49-F238E27FC236}">
                <a16:creationId xmlns:a16="http://schemas.microsoft.com/office/drawing/2014/main" id="{F6D2CD5F-9459-45CE-8921-0A96E9391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4396" y="2110773"/>
            <a:ext cx="3135109" cy="3135109"/>
          </a:xfrm>
          <a:prstGeom prst="rect">
            <a:avLst/>
          </a:prstGeom>
        </p:spPr>
      </p:pic>
    </p:spTree>
    <p:extLst>
      <p:ext uri="{BB962C8B-B14F-4D97-AF65-F5344CB8AC3E}">
        <p14:creationId xmlns:p14="http://schemas.microsoft.com/office/powerpoint/2010/main" val="1924128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6137BA-6C9C-4F1B-8B33-9C1D8AE44F10}"/>
              </a:ext>
            </a:extLst>
          </p:cNvPr>
          <p:cNvSpPr>
            <a:spLocks noGrp="1"/>
          </p:cNvSpPr>
          <p:nvPr>
            <p:ph type="title"/>
          </p:nvPr>
        </p:nvSpPr>
        <p:spPr>
          <a:xfrm>
            <a:off x="1097280" y="286603"/>
            <a:ext cx="10058400" cy="1450757"/>
          </a:xfrm>
        </p:spPr>
        <p:txBody>
          <a:bodyPr>
            <a:normAutofit/>
          </a:bodyPr>
          <a:lstStyle/>
          <a:p>
            <a:r>
              <a:rPr lang="es-MX" dirty="0"/>
              <a:t>4) Enrutamiento</a:t>
            </a:r>
          </a:p>
        </p:txBody>
      </p:sp>
      <p:sp>
        <p:nvSpPr>
          <p:cNvPr id="3" name="Marcador de contenido 2">
            <a:extLst>
              <a:ext uri="{FF2B5EF4-FFF2-40B4-BE49-F238E27FC236}">
                <a16:creationId xmlns:a16="http://schemas.microsoft.com/office/drawing/2014/main" id="{8B7D8EC1-00DD-4D94-B7EE-B2A4C5BA8848}"/>
              </a:ext>
            </a:extLst>
          </p:cNvPr>
          <p:cNvSpPr>
            <a:spLocks noGrp="1"/>
          </p:cNvSpPr>
          <p:nvPr>
            <p:ph idx="1"/>
          </p:nvPr>
        </p:nvSpPr>
        <p:spPr>
          <a:xfrm>
            <a:off x="1097280" y="1737360"/>
            <a:ext cx="10058400" cy="4222006"/>
          </a:xfrm>
        </p:spPr>
        <p:txBody>
          <a:bodyPr>
            <a:normAutofit/>
          </a:bodyPr>
          <a:lstStyle/>
          <a:p>
            <a:endParaRPr lang="es-ES" dirty="0"/>
          </a:p>
          <a:p>
            <a:r>
              <a:rPr lang="es-ES" b="1" dirty="0"/>
              <a:t>Parámetros de ruta</a:t>
            </a:r>
          </a:p>
          <a:p>
            <a:r>
              <a:rPr lang="es-ES" dirty="0"/>
              <a:t>El enrutador usa parámetros de ruta para rellenar los parámetros de componente correspondientes con el mismo nombre (sin distinguir mayúsculas de minúsculas):</a:t>
            </a:r>
          </a:p>
          <a:p>
            <a:endParaRPr lang="es-ES" dirty="0"/>
          </a:p>
          <a:p>
            <a:r>
              <a:rPr lang="es-ES" dirty="0"/>
              <a:t>No se admiten parámetros opcionales. Se aplican dos directivas @page. La primera permite navegar al componente sin un parámetro, mientras que la segunda @page toma el parámetro de ruta {</a:t>
            </a:r>
            <a:r>
              <a:rPr lang="es-ES" dirty="0" err="1"/>
              <a:t>text</a:t>
            </a:r>
            <a:r>
              <a:rPr lang="es-ES" dirty="0"/>
              <a:t>} y asigna el valor a la propiedad Text.</a:t>
            </a:r>
          </a:p>
          <a:p>
            <a:endParaRPr lang="es-MX" dirty="0"/>
          </a:p>
          <a:p>
            <a:endParaRPr lang="es-MX" dirty="0"/>
          </a:p>
        </p:txBody>
      </p:sp>
    </p:spTree>
    <p:extLst>
      <p:ext uri="{BB962C8B-B14F-4D97-AF65-F5344CB8AC3E}">
        <p14:creationId xmlns:p14="http://schemas.microsoft.com/office/powerpoint/2010/main" val="3029744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6137BA-6C9C-4F1B-8B33-9C1D8AE44F10}"/>
              </a:ext>
            </a:extLst>
          </p:cNvPr>
          <p:cNvSpPr>
            <a:spLocks noGrp="1"/>
          </p:cNvSpPr>
          <p:nvPr>
            <p:ph type="title"/>
          </p:nvPr>
        </p:nvSpPr>
        <p:spPr>
          <a:xfrm>
            <a:off x="1097280" y="286603"/>
            <a:ext cx="10058400" cy="1450757"/>
          </a:xfrm>
        </p:spPr>
        <p:txBody>
          <a:bodyPr>
            <a:normAutofit/>
          </a:bodyPr>
          <a:lstStyle/>
          <a:p>
            <a:r>
              <a:rPr lang="es-MX" dirty="0"/>
              <a:t>4) Enrutamiento</a:t>
            </a:r>
          </a:p>
        </p:txBody>
      </p:sp>
      <p:sp>
        <p:nvSpPr>
          <p:cNvPr id="3" name="Marcador de contenido 2">
            <a:extLst>
              <a:ext uri="{FF2B5EF4-FFF2-40B4-BE49-F238E27FC236}">
                <a16:creationId xmlns:a16="http://schemas.microsoft.com/office/drawing/2014/main" id="{8B7D8EC1-00DD-4D94-B7EE-B2A4C5BA8848}"/>
              </a:ext>
            </a:extLst>
          </p:cNvPr>
          <p:cNvSpPr>
            <a:spLocks noGrp="1"/>
          </p:cNvSpPr>
          <p:nvPr>
            <p:ph idx="1"/>
          </p:nvPr>
        </p:nvSpPr>
        <p:spPr>
          <a:xfrm>
            <a:off x="1097280" y="1737360"/>
            <a:ext cx="10058400" cy="4222006"/>
          </a:xfrm>
        </p:spPr>
        <p:txBody>
          <a:bodyPr>
            <a:normAutofit/>
          </a:bodyPr>
          <a:lstStyle/>
          <a:p>
            <a:endParaRPr lang="es-ES" dirty="0"/>
          </a:p>
          <a:p>
            <a:r>
              <a:rPr lang="es-ES" b="1" dirty="0"/>
              <a:t>Restricciones de ruta</a:t>
            </a:r>
          </a:p>
          <a:p>
            <a:r>
              <a:rPr lang="es-ES" dirty="0"/>
              <a:t>Una restricción de ruta fuerza la coincidencia de tipos en un segmento de ruta a un componente.</a:t>
            </a:r>
          </a:p>
          <a:p>
            <a:endParaRPr lang="es-MX" dirty="0"/>
          </a:p>
        </p:txBody>
      </p:sp>
      <p:pic>
        <p:nvPicPr>
          <p:cNvPr id="5" name="Imagen 4">
            <a:extLst>
              <a:ext uri="{FF2B5EF4-FFF2-40B4-BE49-F238E27FC236}">
                <a16:creationId xmlns:a16="http://schemas.microsoft.com/office/drawing/2014/main" id="{0F9E44D1-FBF1-474E-8447-C97F97978D35}"/>
              </a:ext>
            </a:extLst>
          </p:cNvPr>
          <p:cNvPicPr>
            <a:picLocks noChangeAspect="1"/>
          </p:cNvPicPr>
          <p:nvPr/>
        </p:nvPicPr>
        <p:blipFill>
          <a:blip r:embed="rId3"/>
          <a:stretch>
            <a:fillRect/>
          </a:stretch>
        </p:blipFill>
        <p:spPr>
          <a:xfrm>
            <a:off x="4461313" y="3188117"/>
            <a:ext cx="4934936" cy="2796464"/>
          </a:xfrm>
          <a:prstGeom prst="rect">
            <a:avLst/>
          </a:prstGeom>
        </p:spPr>
      </p:pic>
    </p:spTree>
    <p:extLst>
      <p:ext uri="{BB962C8B-B14F-4D97-AF65-F5344CB8AC3E}">
        <p14:creationId xmlns:p14="http://schemas.microsoft.com/office/powerpoint/2010/main" val="2397195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6137BA-6C9C-4F1B-8B33-9C1D8AE44F10}"/>
              </a:ext>
            </a:extLst>
          </p:cNvPr>
          <p:cNvSpPr>
            <a:spLocks noGrp="1"/>
          </p:cNvSpPr>
          <p:nvPr>
            <p:ph type="title"/>
          </p:nvPr>
        </p:nvSpPr>
        <p:spPr>
          <a:xfrm>
            <a:off x="1097280" y="286603"/>
            <a:ext cx="10058400" cy="1450757"/>
          </a:xfrm>
        </p:spPr>
        <p:txBody>
          <a:bodyPr>
            <a:normAutofit/>
          </a:bodyPr>
          <a:lstStyle/>
          <a:p>
            <a:r>
              <a:rPr lang="es-MX" dirty="0"/>
              <a:t>4) Enrutamiento</a:t>
            </a:r>
          </a:p>
        </p:txBody>
      </p:sp>
      <p:sp>
        <p:nvSpPr>
          <p:cNvPr id="6" name="Marcador de contenido 5">
            <a:extLst>
              <a:ext uri="{FF2B5EF4-FFF2-40B4-BE49-F238E27FC236}">
                <a16:creationId xmlns:a16="http://schemas.microsoft.com/office/drawing/2014/main" id="{CDE3A1A4-D666-494A-9A60-90ECFDF5747F}"/>
              </a:ext>
            </a:extLst>
          </p:cNvPr>
          <p:cNvSpPr>
            <a:spLocks noGrp="1"/>
          </p:cNvSpPr>
          <p:nvPr>
            <p:ph idx="1"/>
          </p:nvPr>
        </p:nvSpPr>
        <p:spPr>
          <a:xfrm>
            <a:off x="1097280" y="1845734"/>
            <a:ext cx="10058400" cy="4023360"/>
          </a:xfrm>
        </p:spPr>
        <p:txBody>
          <a:bodyPr/>
          <a:lstStyle/>
          <a:p>
            <a:r>
              <a:rPr lang="es-ES" b="1" dirty="0"/>
              <a:t>Componente </a:t>
            </a:r>
            <a:r>
              <a:rPr lang="es-ES" b="1" dirty="0" err="1"/>
              <a:t>NavLink</a:t>
            </a:r>
            <a:endParaRPr lang="es-ES" dirty="0"/>
          </a:p>
          <a:p>
            <a:r>
              <a:rPr lang="es-ES" dirty="0"/>
              <a:t>El componente </a:t>
            </a:r>
            <a:r>
              <a:rPr lang="es-ES" dirty="0" err="1"/>
              <a:t>NavLink</a:t>
            </a:r>
            <a:r>
              <a:rPr lang="es-ES" dirty="0"/>
              <a:t> en lugar de los elementos de hipervínculo HTML (&lt;a&gt;) cuando cree vínculos de navegación. Un componente </a:t>
            </a:r>
            <a:r>
              <a:rPr lang="es-ES" dirty="0" err="1"/>
              <a:t>NavLink</a:t>
            </a:r>
            <a:r>
              <a:rPr lang="es-ES" dirty="0"/>
              <a:t> se comporta igual que un elemento &lt;a&gt;, salvo que alterna una clase CSS active en función de si su elemento </a:t>
            </a:r>
            <a:r>
              <a:rPr lang="es-ES" dirty="0" err="1"/>
              <a:t>href</a:t>
            </a:r>
            <a:r>
              <a:rPr lang="es-ES" dirty="0"/>
              <a:t> coincide con la dirección URL actual. La clase active ayuda a un usuario a entender qué página es la página activa entre los vínculos de navegación mostrados. </a:t>
            </a:r>
            <a:endParaRPr lang="es-MX" dirty="0"/>
          </a:p>
        </p:txBody>
      </p:sp>
      <p:pic>
        <p:nvPicPr>
          <p:cNvPr id="8" name="Imagen 7">
            <a:extLst>
              <a:ext uri="{FF2B5EF4-FFF2-40B4-BE49-F238E27FC236}">
                <a16:creationId xmlns:a16="http://schemas.microsoft.com/office/drawing/2014/main" id="{BB471041-3FD0-4908-89CE-51A2AB7FE5D6}"/>
              </a:ext>
            </a:extLst>
          </p:cNvPr>
          <p:cNvPicPr>
            <a:picLocks noChangeAspect="1"/>
          </p:cNvPicPr>
          <p:nvPr/>
        </p:nvPicPr>
        <p:blipFill>
          <a:blip r:embed="rId3"/>
          <a:stretch>
            <a:fillRect/>
          </a:stretch>
        </p:blipFill>
        <p:spPr>
          <a:xfrm>
            <a:off x="2761757" y="3790097"/>
            <a:ext cx="6353175" cy="2781300"/>
          </a:xfrm>
          <a:prstGeom prst="rect">
            <a:avLst/>
          </a:prstGeom>
        </p:spPr>
      </p:pic>
    </p:spTree>
    <p:extLst>
      <p:ext uri="{BB962C8B-B14F-4D97-AF65-F5344CB8AC3E}">
        <p14:creationId xmlns:p14="http://schemas.microsoft.com/office/powerpoint/2010/main" val="2317516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4583DA-966B-436E-B2E1-C5BD57116667}"/>
              </a:ext>
            </a:extLst>
          </p:cNvPr>
          <p:cNvSpPr>
            <a:spLocks noGrp="1"/>
          </p:cNvSpPr>
          <p:nvPr>
            <p:ph type="title"/>
          </p:nvPr>
        </p:nvSpPr>
        <p:spPr/>
        <p:txBody>
          <a:bodyPr/>
          <a:lstStyle/>
          <a:p>
            <a:r>
              <a:rPr lang="es-MX" dirty="0"/>
              <a:t>Demo 4)</a:t>
            </a:r>
          </a:p>
        </p:txBody>
      </p:sp>
      <p:sp>
        <p:nvSpPr>
          <p:cNvPr id="3" name="Marcador de contenido 2">
            <a:extLst>
              <a:ext uri="{FF2B5EF4-FFF2-40B4-BE49-F238E27FC236}">
                <a16:creationId xmlns:a16="http://schemas.microsoft.com/office/drawing/2014/main" id="{37D35C6F-285E-4F35-A6B7-1EF9053573B0}"/>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8762F404-7EA0-4D99-BC8E-FF293E9060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5331" y="2776265"/>
            <a:ext cx="2162297" cy="2162297"/>
          </a:xfrm>
          <a:prstGeom prst="rect">
            <a:avLst/>
          </a:prstGeom>
        </p:spPr>
      </p:pic>
    </p:spTree>
    <p:extLst>
      <p:ext uri="{BB962C8B-B14F-4D97-AF65-F5344CB8AC3E}">
        <p14:creationId xmlns:p14="http://schemas.microsoft.com/office/powerpoint/2010/main" val="935869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46F35F-6712-424A-AEF5-5BD1744754D1}"/>
              </a:ext>
            </a:extLst>
          </p:cNvPr>
          <p:cNvSpPr>
            <a:spLocks noGrp="1"/>
          </p:cNvSpPr>
          <p:nvPr>
            <p:ph type="title"/>
          </p:nvPr>
        </p:nvSpPr>
        <p:spPr/>
        <p:txBody>
          <a:bodyPr/>
          <a:lstStyle/>
          <a:p>
            <a:r>
              <a:rPr lang="es-MX" dirty="0"/>
              <a:t>5) Tópicos de seguridad</a:t>
            </a:r>
          </a:p>
        </p:txBody>
      </p:sp>
      <p:sp>
        <p:nvSpPr>
          <p:cNvPr id="3" name="Marcador de contenido 2">
            <a:extLst>
              <a:ext uri="{FF2B5EF4-FFF2-40B4-BE49-F238E27FC236}">
                <a16:creationId xmlns:a16="http://schemas.microsoft.com/office/drawing/2014/main" id="{F012AEE4-E030-43F0-A954-0DD5552CEFED}"/>
              </a:ext>
            </a:extLst>
          </p:cNvPr>
          <p:cNvSpPr>
            <a:spLocks noGrp="1"/>
          </p:cNvSpPr>
          <p:nvPr>
            <p:ph idx="1"/>
          </p:nvPr>
        </p:nvSpPr>
        <p:spPr>
          <a:xfrm>
            <a:off x="1097279" y="1845733"/>
            <a:ext cx="10679561" cy="4586597"/>
          </a:xfrm>
        </p:spPr>
        <p:txBody>
          <a:bodyPr>
            <a:normAutofit/>
          </a:bodyPr>
          <a:lstStyle/>
          <a:p>
            <a:r>
              <a:rPr lang="es-MX" b="1" dirty="0"/>
              <a:t>Autenticación</a:t>
            </a:r>
            <a:endParaRPr lang="es-ES" b="1" dirty="0"/>
          </a:p>
          <a:p>
            <a:r>
              <a:rPr lang="es-ES" dirty="0"/>
              <a:t>Autenticación es el proceso que debe seguir un usuario para tener acceso a los recursos de un sistema o de una red de computadores. Este proceso implica identificación (decirle al sistema quién es) y autenticación (demostrar que el usuario es quien dice ser). La autenticación por sí sola no verifica derechos de acceso del usuario; estos se confirman en el proceso de autorización. </a:t>
            </a:r>
          </a:p>
          <a:p>
            <a:endParaRPr lang="es-MX" dirty="0"/>
          </a:p>
        </p:txBody>
      </p:sp>
    </p:spTree>
    <p:extLst>
      <p:ext uri="{BB962C8B-B14F-4D97-AF65-F5344CB8AC3E}">
        <p14:creationId xmlns:p14="http://schemas.microsoft.com/office/powerpoint/2010/main" val="2394273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46F35F-6712-424A-AEF5-5BD1744754D1}"/>
              </a:ext>
            </a:extLst>
          </p:cNvPr>
          <p:cNvSpPr>
            <a:spLocks noGrp="1"/>
          </p:cNvSpPr>
          <p:nvPr>
            <p:ph type="title"/>
          </p:nvPr>
        </p:nvSpPr>
        <p:spPr/>
        <p:txBody>
          <a:bodyPr/>
          <a:lstStyle/>
          <a:p>
            <a:r>
              <a:rPr lang="es-MX" dirty="0"/>
              <a:t>5) Tópicos de seguridad</a:t>
            </a:r>
          </a:p>
        </p:txBody>
      </p:sp>
      <p:sp>
        <p:nvSpPr>
          <p:cNvPr id="3" name="Marcador de contenido 2">
            <a:extLst>
              <a:ext uri="{FF2B5EF4-FFF2-40B4-BE49-F238E27FC236}">
                <a16:creationId xmlns:a16="http://schemas.microsoft.com/office/drawing/2014/main" id="{F012AEE4-E030-43F0-A954-0DD5552CEFED}"/>
              </a:ext>
            </a:extLst>
          </p:cNvPr>
          <p:cNvSpPr>
            <a:spLocks noGrp="1"/>
          </p:cNvSpPr>
          <p:nvPr>
            <p:ph idx="1"/>
          </p:nvPr>
        </p:nvSpPr>
        <p:spPr>
          <a:xfrm>
            <a:off x="1097279" y="1845733"/>
            <a:ext cx="10679561" cy="4586597"/>
          </a:xfrm>
        </p:spPr>
        <p:txBody>
          <a:bodyPr>
            <a:normAutofit/>
          </a:bodyPr>
          <a:lstStyle/>
          <a:p>
            <a:r>
              <a:rPr lang="es-MX" b="1" dirty="0"/>
              <a:t>Autorización</a:t>
            </a:r>
          </a:p>
          <a:p>
            <a:r>
              <a:rPr lang="es-ES" dirty="0"/>
              <a:t>La autorización verifica derechos de acceso del usuario es decir , define a que recursos del sistema el usuario autenticado podrá acceder.</a:t>
            </a:r>
          </a:p>
          <a:p>
            <a:endParaRPr lang="es-MX" dirty="0"/>
          </a:p>
        </p:txBody>
      </p:sp>
    </p:spTree>
    <p:extLst>
      <p:ext uri="{BB962C8B-B14F-4D97-AF65-F5344CB8AC3E}">
        <p14:creationId xmlns:p14="http://schemas.microsoft.com/office/powerpoint/2010/main" val="4124653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46F35F-6712-424A-AEF5-5BD1744754D1}"/>
              </a:ext>
            </a:extLst>
          </p:cNvPr>
          <p:cNvSpPr>
            <a:spLocks noGrp="1"/>
          </p:cNvSpPr>
          <p:nvPr>
            <p:ph type="title"/>
          </p:nvPr>
        </p:nvSpPr>
        <p:spPr/>
        <p:txBody>
          <a:bodyPr/>
          <a:lstStyle/>
          <a:p>
            <a:r>
              <a:rPr lang="es-MX" dirty="0"/>
              <a:t>5) Tópicos de seguridad</a:t>
            </a:r>
          </a:p>
        </p:txBody>
      </p:sp>
      <p:sp>
        <p:nvSpPr>
          <p:cNvPr id="3" name="Marcador de contenido 2">
            <a:extLst>
              <a:ext uri="{FF2B5EF4-FFF2-40B4-BE49-F238E27FC236}">
                <a16:creationId xmlns:a16="http://schemas.microsoft.com/office/drawing/2014/main" id="{F012AEE4-E030-43F0-A954-0DD5552CEFED}"/>
              </a:ext>
            </a:extLst>
          </p:cNvPr>
          <p:cNvSpPr>
            <a:spLocks noGrp="1"/>
          </p:cNvSpPr>
          <p:nvPr>
            <p:ph idx="1"/>
          </p:nvPr>
        </p:nvSpPr>
        <p:spPr>
          <a:xfrm>
            <a:off x="1097279" y="1845733"/>
            <a:ext cx="10679561" cy="4586597"/>
          </a:xfrm>
        </p:spPr>
        <p:txBody>
          <a:bodyPr>
            <a:normAutofit/>
          </a:bodyPr>
          <a:lstStyle/>
          <a:p>
            <a:r>
              <a:rPr lang="es-MX" b="1" dirty="0"/>
              <a:t>JSON Web Token (JWT)</a:t>
            </a:r>
          </a:p>
          <a:p>
            <a:r>
              <a:rPr lang="es-MX" dirty="0"/>
              <a:t>Es un estándar abierto (RFC 7519) que define una forma compacta y autónoma de transmitir información de forma segura como un objecto JSON. Se puede confiar y verificar esta información por que va firmada digitalmente ya sea usando un secreto o un par se llaves publicas y privadas usando RSA.</a:t>
            </a:r>
          </a:p>
          <a:p>
            <a:endParaRPr lang="es-MX" dirty="0"/>
          </a:p>
        </p:txBody>
      </p:sp>
      <p:pic>
        <p:nvPicPr>
          <p:cNvPr id="4" name="Imagen 3">
            <a:extLst>
              <a:ext uri="{FF2B5EF4-FFF2-40B4-BE49-F238E27FC236}">
                <a16:creationId xmlns:a16="http://schemas.microsoft.com/office/drawing/2014/main" id="{119092EA-C58F-495E-8AAD-848E7E3A098C}"/>
              </a:ext>
            </a:extLst>
          </p:cNvPr>
          <p:cNvPicPr>
            <a:picLocks noChangeAspect="1"/>
          </p:cNvPicPr>
          <p:nvPr/>
        </p:nvPicPr>
        <p:blipFill>
          <a:blip r:embed="rId2"/>
          <a:stretch>
            <a:fillRect/>
          </a:stretch>
        </p:blipFill>
        <p:spPr>
          <a:xfrm>
            <a:off x="2531188" y="3148763"/>
            <a:ext cx="6439392" cy="3107627"/>
          </a:xfrm>
          <a:prstGeom prst="rect">
            <a:avLst/>
          </a:prstGeom>
        </p:spPr>
      </p:pic>
    </p:spTree>
    <p:extLst>
      <p:ext uri="{BB962C8B-B14F-4D97-AF65-F5344CB8AC3E}">
        <p14:creationId xmlns:p14="http://schemas.microsoft.com/office/powerpoint/2010/main" val="1607083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46F35F-6712-424A-AEF5-5BD1744754D1}"/>
              </a:ext>
            </a:extLst>
          </p:cNvPr>
          <p:cNvSpPr>
            <a:spLocks noGrp="1"/>
          </p:cNvSpPr>
          <p:nvPr>
            <p:ph type="title"/>
          </p:nvPr>
        </p:nvSpPr>
        <p:spPr/>
        <p:txBody>
          <a:bodyPr/>
          <a:lstStyle/>
          <a:p>
            <a:r>
              <a:rPr lang="es-MX" dirty="0"/>
              <a:t>5) Tópicos de seguridad</a:t>
            </a:r>
          </a:p>
        </p:txBody>
      </p:sp>
      <p:sp>
        <p:nvSpPr>
          <p:cNvPr id="3" name="Marcador de contenido 2">
            <a:extLst>
              <a:ext uri="{FF2B5EF4-FFF2-40B4-BE49-F238E27FC236}">
                <a16:creationId xmlns:a16="http://schemas.microsoft.com/office/drawing/2014/main" id="{F012AEE4-E030-43F0-A954-0DD5552CEFED}"/>
              </a:ext>
            </a:extLst>
          </p:cNvPr>
          <p:cNvSpPr>
            <a:spLocks noGrp="1"/>
          </p:cNvSpPr>
          <p:nvPr>
            <p:ph idx="1"/>
          </p:nvPr>
        </p:nvSpPr>
        <p:spPr>
          <a:xfrm>
            <a:off x="1097279" y="1845733"/>
            <a:ext cx="10679561" cy="4586597"/>
          </a:xfrm>
        </p:spPr>
        <p:txBody>
          <a:bodyPr>
            <a:normAutofit/>
          </a:bodyPr>
          <a:lstStyle/>
          <a:p>
            <a:r>
              <a:rPr lang="es-ES" b="1" dirty="0"/>
              <a:t>Como usarlos:</a:t>
            </a:r>
          </a:p>
          <a:p>
            <a:endParaRPr lang="es-ES" dirty="0"/>
          </a:p>
          <a:p>
            <a:r>
              <a:rPr lang="es-ES" dirty="0"/>
              <a:t>Siempre que el usuario desee acceder a una ruta o recurso protegido, el agente de usuario debe enviar el JWT, normalmente en el encabezado de autorización utilizando el esquema de </a:t>
            </a:r>
            <a:r>
              <a:rPr lang="es-ES" b="1" dirty="0"/>
              <a:t>portador (</a:t>
            </a:r>
            <a:r>
              <a:rPr lang="es-ES" b="1" dirty="0" err="1"/>
              <a:t>Bearer</a:t>
            </a:r>
            <a:r>
              <a:rPr lang="es-ES" b="1" dirty="0"/>
              <a:t>). </a:t>
            </a:r>
            <a:r>
              <a:rPr lang="es-ES" dirty="0"/>
              <a:t> El contenido del encabezado debe tener el siguiente aspecto:</a:t>
            </a:r>
          </a:p>
          <a:p>
            <a:endParaRPr lang="es-MX" dirty="0"/>
          </a:p>
        </p:txBody>
      </p:sp>
      <p:sp>
        <p:nvSpPr>
          <p:cNvPr id="5" name="Rectángulo 4">
            <a:extLst>
              <a:ext uri="{FF2B5EF4-FFF2-40B4-BE49-F238E27FC236}">
                <a16:creationId xmlns:a16="http://schemas.microsoft.com/office/drawing/2014/main" id="{3515EF61-3751-4AD3-9D04-9D84C8559FE7}"/>
              </a:ext>
            </a:extLst>
          </p:cNvPr>
          <p:cNvSpPr/>
          <p:nvPr/>
        </p:nvSpPr>
        <p:spPr>
          <a:xfrm>
            <a:off x="2873828" y="3993501"/>
            <a:ext cx="6830009" cy="951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err="1"/>
              <a:t>Authorization</a:t>
            </a:r>
            <a:r>
              <a:rPr lang="es-MX" b="1" dirty="0"/>
              <a:t>: </a:t>
            </a:r>
            <a:r>
              <a:rPr lang="es-MX" b="1" dirty="0" err="1"/>
              <a:t>Bearer</a:t>
            </a:r>
            <a:r>
              <a:rPr lang="es-MX" b="1" dirty="0"/>
              <a:t> &lt;token&gt;</a:t>
            </a:r>
          </a:p>
        </p:txBody>
      </p:sp>
    </p:spTree>
    <p:extLst>
      <p:ext uri="{BB962C8B-B14F-4D97-AF65-F5344CB8AC3E}">
        <p14:creationId xmlns:p14="http://schemas.microsoft.com/office/powerpoint/2010/main" val="1039762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46F35F-6712-424A-AEF5-5BD1744754D1}"/>
              </a:ext>
            </a:extLst>
          </p:cNvPr>
          <p:cNvSpPr>
            <a:spLocks noGrp="1"/>
          </p:cNvSpPr>
          <p:nvPr>
            <p:ph type="title"/>
          </p:nvPr>
        </p:nvSpPr>
        <p:spPr/>
        <p:txBody>
          <a:bodyPr/>
          <a:lstStyle/>
          <a:p>
            <a:r>
              <a:rPr lang="es-MX" dirty="0"/>
              <a:t>5) Tópicos de seguridad</a:t>
            </a:r>
          </a:p>
        </p:txBody>
      </p:sp>
      <p:sp>
        <p:nvSpPr>
          <p:cNvPr id="3" name="Marcador de contenido 2">
            <a:extLst>
              <a:ext uri="{FF2B5EF4-FFF2-40B4-BE49-F238E27FC236}">
                <a16:creationId xmlns:a16="http://schemas.microsoft.com/office/drawing/2014/main" id="{F012AEE4-E030-43F0-A954-0DD5552CEFED}"/>
              </a:ext>
            </a:extLst>
          </p:cNvPr>
          <p:cNvSpPr>
            <a:spLocks noGrp="1"/>
          </p:cNvSpPr>
          <p:nvPr>
            <p:ph idx="1"/>
          </p:nvPr>
        </p:nvSpPr>
        <p:spPr>
          <a:xfrm>
            <a:off x="1097279" y="1845733"/>
            <a:ext cx="10679561" cy="4586597"/>
          </a:xfrm>
        </p:spPr>
        <p:txBody>
          <a:bodyPr>
            <a:normAutofit/>
          </a:bodyPr>
          <a:lstStyle/>
          <a:p>
            <a:r>
              <a:rPr lang="es-ES" b="1" dirty="0" err="1"/>
              <a:t>CascadingAuthenticationState</a:t>
            </a:r>
            <a:endParaRPr lang="es-ES" b="1" dirty="0"/>
          </a:p>
          <a:p>
            <a:r>
              <a:rPr lang="es-ES" dirty="0"/>
              <a:t>El componente </a:t>
            </a:r>
            <a:r>
              <a:rPr lang="es-ES" dirty="0" err="1"/>
              <a:t>CascadingAuthenticationState</a:t>
            </a:r>
            <a:r>
              <a:rPr lang="es-ES" dirty="0"/>
              <a:t> administra la exposición de </a:t>
            </a:r>
            <a:r>
              <a:rPr lang="es-ES" dirty="0" err="1"/>
              <a:t>AuthenticationState</a:t>
            </a:r>
            <a:r>
              <a:rPr lang="es-ES" dirty="0"/>
              <a:t> al resto de la aplicación.</a:t>
            </a:r>
          </a:p>
          <a:p>
            <a:endParaRPr lang="es-ES" dirty="0"/>
          </a:p>
          <a:p>
            <a:r>
              <a:rPr lang="es-MX" b="1" dirty="0" err="1"/>
              <a:t>AuthenticationStateProvider</a:t>
            </a:r>
            <a:endParaRPr lang="es-MX" b="1" dirty="0"/>
          </a:p>
          <a:p>
            <a:r>
              <a:rPr lang="es-ES" dirty="0" err="1"/>
              <a:t>Blazor</a:t>
            </a:r>
            <a:r>
              <a:rPr lang="es-ES" dirty="0"/>
              <a:t> tiene este servicio incorporado que se conecta a las características de autenticación del lado del servidor para poder saber que usuario esta autenticado</a:t>
            </a:r>
            <a:endParaRPr lang="es-MX" dirty="0"/>
          </a:p>
          <a:p>
            <a:endParaRPr lang="es-MX" dirty="0"/>
          </a:p>
        </p:txBody>
      </p:sp>
    </p:spTree>
    <p:extLst>
      <p:ext uri="{BB962C8B-B14F-4D97-AF65-F5344CB8AC3E}">
        <p14:creationId xmlns:p14="http://schemas.microsoft.com/office/powerpoint/2010/main" val="1358986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0EE297-E02E-41CE-864A-F3B6B67A4FD3}"/>
              </a:ext>
            </a:extLst>
          </p:cNvPr>
          <p:cNvSpPr>
            <a:spLocks noGrp="1"/>
          </p:cNvSpPr>
          <p:nvPr>
            <p:ph type="title"/>
          </p:nvPr>
        </p:nvSpPr>
        <p:spPr/>
        <p:txBody>
          <a:bodyPr/>
          <a:lstStyle/>
          <a:p>
            <a:r>
              <a:rPr lang="es-MX" dirty="0"/>
              <a:t>Demo 5)</a:t>
            </a:r>
          </a:p>
        </p:txBody>
      </p:sp>
      <p:sp>
        <p:nvSpPr>
          <p:cNvPr id="3" name="Marcador de contenido 2">
            <a:extLst>
              <a:ext uri="{FF2B5EF4-FFF2-40B4-BE49-F238E27FC236}">
                <a16:creationId xmlns:a16="http://schemas.microsoft.com/office/drawing/2014/main" id="{0E5AAD07-3750-4124-AE25-7B67B4D1431D}"/>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67A76C49-9A9F-41DF-95D5-9D8A2B314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5331" y="2776265"/>
            <a:ext cx="2162297" cy="2162297"/>
          </a:xfrm>
          <a:prstGeom prst="rect">
            <a:avLst/>
          </a:prstGeom>
        </p:spPr>
      </p:pic>
    </p:spTree>
    <p:extLst>
      <p:ext uri="{BB962C8B-B14F-4D97-AF65-F5344CB8AC3E}">
        <p14:creationId xmlns:p14="http://schemas.microsoft.com/office/powerpoint/2010/main" val="4022230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EE8F73-6B5A-4DBF-8D4F-7A23E10417D3}"/>
              </a:ext>
            </a:extLst>
          </p:cNvPr>
          <p:cNvSpPr>
            <a:spLocks noGrp="1"/>
          </p:cNvSpPr>
          <p:nvPr>
            <p:ph type="title"/>
          </p:nvPr>
        </p:nvSpPr>
        <p:spPr>
          <a:xfrm>
            <a:off x="1097280" y="286603"/>
            <a:ext cx="10058400" cy="1450757"/>
          </a:xfrm>
        </p:spPr>
        <p:txBody>
          <a:bodyPr>
            <a:normAutofit/>
          </a:bodyPr>
          <a:lstStyle/>
          <a:p>
            <a:r>
              <a:rPr lang="es-MX" dirty="0"/>
              <a:t>1) Introducción a </a:t>
            </a:r>
            <a:r>
              <a:rPr lang="es-MX" dirty="0" err="1"/>
              <a:t>blazor</a:t>
            </a:r>
            <a:r>
              <a:rPr lang="es-MX" dirty="0"/>
              <a:t> </a:t>
            </a:r>
            <a:r>
              <a:rPr lang="es-MX" dirty="0" err="1"/>
              <a:t>WebAssembly</a:t>
            </a:r>
            <a:endParaRPr lang="es-MX" dirty="0"/>
          </a:p>
        </p:txBody>
      </p:sp>
      <p:sp>
        <p:nvSpPr>
          <p:cNvPr id="3" name="Marcador de contenido 2">
            <a:extLst>
              <a:ext uri="{FF2B5EF4-FFF2-40B4-BE49-F238E27FC236}">
                <a16:creationId xmlns:a16="http://schemas.microsoft.com/office/drawing/2014/main" id="{B45F3905-C8B7-4A43-8B4B-E6DAA78A68C8}"/>
              </a:ext>
            </a:extLst>
          </p:cNvPr>
          <p:cNvSpPr>
            <a:spLocks noGrp="1"/>
          </p:cNvSpPr>
          <p:nvPr>
            <p:ph idx="1"/>
          </p:nvPr>
        </p:nvSpPr>
        <p:spPr>
          <a:xfrm>
            <a:off x="1097280" y="1737360"/>
            <a:ext cx="6454987" cy="4023360"/>
          </a:xfrm>
        </p:spPr>
        <p:txBody>
          <a:bodyPr>
            <a:normAutofit/>
          </a:bodyPr>
          <a:lstStyle/>
          <a:p>
            <a:r>
              <a:rPr lang="es-ES" dirty="0" err="1"/>
              <a:t>Blazor</a:t>
            </a:r>
            <a:r>
              <a:rPr lang="es-ES" dirty="0"/>
              <a:t> </a:t>
            </a:r>
            <a:r>
              <a:rPr lang="es-ES" dirty="0" err="1"/>
              <a:t>WebAssembly</a:t>
            </a:r>
            <a:r>
              <a:rPr lang="es-ES" dirty="0"/>
              <a:t> es un </a:t>
            </a:r>
            <a:r>
              <a:rPr lang="es-ES" dirty="0" err="1"/>
              <a:t>framework</a:t>
            </a:r>
            <a:r>
              <a:rPr lang="es-ES" dirty="0"/>
              <a:t> Single Page </a:t>
            </a:r>
            <a:r>
              <a:rPr lang="es-ES" dirty="0" err="1"/>
              <a:t>Application</a:t>
            </a:r>
            <a:r>
              <a:rPr lang="es-ES" dirty="0"/>
              <a:t> (SPA) para crear aplicaciones web</a:t>
            </a:r>
          </a:p>
          <a:p>
            <a:r>
              <a:rPr lang="es-ES" dirty="0"/>
              <a:t>interactivas del lado del cliente utilizando .NET y </a:t>
            </a:r>
            <a:r>
              <a:rPr lang="es-ES" dirty="0" err="1"/>
              <a:t>WebAssembly</a:t>
            </a:r>
            <a:r>
              <a:rPr lang="es-ES" dirty="0"/>
              <a:t>.</a:t>
            </a:r>
          </a:p>
          <a:p>
            <a:r>
              <a:rPr lang="es-MX" dirty="0"/>
              <a:t>VS </a:t>
            </a:r>
            <a:r>
              <a:rPr lang="es-MX" dirty="0" err="1"/>
              <a:t>apartir</a:t>
            </a:r>
            <a:r>
              <a:rPr lang="es-MX" dirty="0"/>
              <a:t> de la versión </a:t>
            </a:r>
            <a:r>
              <a:rPr lang="es-ES" dirty="0">
                <a:solidFill>
                  <a:schemeClr val="tx1"/>
                </a:solidFill>
              </a:rPr>
              <a:t>Versión 16.6.0</a:t>
            </a:r>
          </a:p>
          <a:p>
            <a:endParaRPr lang="es-MX" dirty="0"/>
          </a:p>
        </p:txBody>
      </p:sp>
      <p:pic>
        <p:nvPicPr>
          <p:cNvPr id="4" name="Imagen 3">
            <a:extLst>
              <a:ext uri="{FF2B5EF4-FFF2-40B4-BE49-F238E27FC236}">
                <a16:creationId xmlns:a16="http://schemas.microsoft.com/office/drawing/2014/main" id="{A4AEC1A0-18CD-4507-947A-CBE21CDCEDC8}"/>
              </a:ext>
            </a:extLst>
          </p:cNvPr>
          <p:cNvPicPr>
            <a:picLocks noChangeAspect="1"/>
          </p:cNvPicPr>
          <p:nvPr/>
        </p:nvPicPr>
        <p:blipFill rotWithShape="1">
          <a:blip r:embed="rId2">
            <a:extLst>
              <a:ext uri="{28A0092B-C50C-407E-A947-70E740481C1C}">
                <a14:useLocalDpi xmlns:a14="http://schemas.microsoft.com/office/drawing/2010/main" val="0"/>
              </a:ext>
            </a:extLst>
          </a:blip>
          <a:srcRect r="9677"/>
          <a:stretch/>
        </p:blipFill>
        <p:spPr>
          <a:xfrm>
            <a:off x="8020570" y="1916318"/>
            <a:ext cx="3135109" cy="3471012"/>
          </a:xfrm>
          <a:prstGeom prst="rect">
            <a:avLst/>
          </a:prstGeom>
        </p:spPr>
      </p:pic>
    </p:spTree>
    <p:extLst>
      <p:ext uri="{BB962C8B-B14F-4D97-AF65-F5344CB8AC3E}">
        <p14:creationId xmlns:p14="http://schemas.microsoft.com/office/powerpoint/2010/main" val="32494474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1B556B-C90F-4B3E-AF98-2CC177EE34B7}"/>
              </a:ext>
            </a:extLst>
          </p:cNvPr>
          <p:cNvSpPr>
            <a:spLocks noGrp="1"/>
          </p:cNvSpPr>
          <p:nvPr>
            <p:ph type="title"/>
          </p:nvPr>
        </p:nvSpPr>
        <p:spPr>
          <a:xfrm>
            <a:off x="1097280" y="286603"/>
            <a:ext cx="10058400" cy="1450757"/>
          </a:xfrm>
        </p:spPr>
        <p:txBody>
          <a:bodyPr>
            <a:normAutofit/>
          </a:bodyPr>
          <a:lstStyle/>
          <a:p>
            <a:r>
              <a:rPr lang="es-MX" dirty="0"/>
              <a:t>Gracias</a:t>
            </a:r>
          </a:p>
        </p:txBody>
      </p:sp>
      <p:sp>
        <p:nvSpPr>
          <p:cNvPr id="3" name="Marcador de contenido 2">
            <a:extLst>
              <a:ext uri="{FF2B5EF4-FFF2-40B4-BE49-F238E27FC236}">
                <a16:creationId xmlns:a16="http://schemas.microsoft.com/office/drawing/2014/main" id="{D0DF9AFF-EBFC-4D25-A5CB-3D2440E79207}"/>
              </a:ext>
            </a:extLst>
          </p:cNvPr>
          <p:cNvSpPr>
            <a:spLocks noGrp="1"/>
          </p:cNvSpPr>
          <p:nvPr>
            <p:ph idx="1"/>
          </p:nvPr>
        </p:nvSpPr>
        <p:spPr>
          <a:xfrm>
            <a:off x="1097279" y="1845734"/>
            <a:ext cx="6454987" cy="4023360"/>
          </a:xfrm>
        </p:spPr>
        <p:txBody>
          <a:bodyPr>
            <a:normAutofit fontScale="77500" lnSpcReduction="20000"/>
          </a:bodyPr>
          <a:lstStyle/>
          <a:p>
            <a:r>
              <a:rPr lang="es-MX" dirty="0" err="1"/>
              <a:t>Linkedin</a:t>
            </a:r>
            <a:r>
              <a:rPr lang="es-MX" dirty="0"/>
              <a:t>: </a:t>
            </a:r>
            <a:r>
              <a:rPr lang="es-MX" dirty="0">
                <a:hlinkClick r:id="rId2"/>
              </a:rPr>
              <a:t>https://www.linkedin.com/in/ricardojosue/</a:t>
            </a:r>
            <a:endParaRPr lang="es-MX" dirty="0"/>
          </a:p>
          <a:p>
            <a:endParaRPr lang="es-MX" dirty="0"/>
          </a:p>
          <a:p>
            <a:r>
              <a:rPr lang="es-MX" dirty="0"/>
              <a:t>Twitter:  </a:t>
            </a:r>
            <a:r>
              <a:rPr lang="es-MX" dirty="0">
                <a:hlinkClick r:id="rId3"/>
              </a:rPr>
              <a:t>https://twitter.com/RicardoJosue04</a:t>
            </a:r>
            <a:endParaRPr lang="es-MX" dirty="0"/>
          </a:p>
          <a:p>
            <a:endParaRPr lang="es-MX" dirty="0"/>
          </a:p>
          <a:p>
            <a:r>
              <a:rPr lang="es-MX" dirty="0"/>
              <a:t>Correo: </a:t>
            </a:r>
            <a:r>
              <a:rPr lang="es-MX" dirty="0">
                <a:hlinkClick r:id="rId4"/>
              </a:rPr>
              <a:t>josue12510@gmail.com</a:t>
            </a:r>
            <a:endParaRPr lang="es-MX" dirty="0"/>
          </a:p>
          <a:p>
            <a:endParaRPr lang="es-MX" dirty="0"/>
          </a:p>
          <a:p>
            <a:r>
              <a:rPr lang="es-MX" dirty="0" err="1"/>
              <a:t>Youtube</a:t>
            </a:r>
            <a:r>
              <a:rPr lang="es-MX" dirty="0"/>
              <a:t>: </a:t>
            </a:r>
            <a:r>
              <a:rPr lang="es-MX" dirty="0">
                <a:hlinkClick r:id="rId5"/>
              </a:rPr>
              <a:t>https://www.youtube.com/channel/UC5Rh7fFBjc8_EBEeEXg67aw</a:t>
            </a:r>
            <a:endParaRPr lang="es-MX" dirty="0"/>
          </a:p>
          <a:p>
            <a:endParaRPr lang="es-MX" dirty="0"/>
          </a:p>
          <a:p>
            <a:r>
              <a:rPr lang="es-MX" dirty="0"/>
              <a:t>Referencias:</a:t>
            </a:r>
          </a:p>
          <a:p>
            <a:r>
              <a:rPr lang="es-MX" dirty="0">
                <a:hlinkClick r:id="rId6"/>
              </a:rPr>
              <a:t>https://docs.microsoft.com/es-es/aspnet/core/blazor/?view=aspnetcore-3.1</a:t>
            </a:r>
            <a:endParaRPr lang="es-MX" dirty="0"/>
          </a:p>
          <a:p>
            <a:r>
              <a:rPr lang="es-MX" dirty="0"/>
              <a:t>https://ticapacitacion.com</a:t>
            </a:r>
          </a:p>
          <a:p>
            <a:endParaRPr lang="es-MX" dirty="0"/>
          </a:p>
        </p:txBody>
      </p:sp>
      <p:pic>
        <p:nvPicPr>
          <p:cNvPr id="4" name="Imagen 3">
            <a:extLst>
              <a:ext uri="{FF2B5EF4-FFF2-40B4-BE49-F238E27FC236}">
                <a16:creationId xmlns:a16="http://schemas.microsoft.com/office/drawing/2014/main" id="{B23653DA-2F5F-4850-B60D-2E388CB20D52}"/>
              </a:ext>
            </a:extLst>
          </p:cNvPr>
          <p:cNvPicPr>
            <a:picLocks noChangeAspect="1"/>
          </p:cNvPicPr>
          <p:nvPr/>
        </p:nvPicPr>
        <p:blipFill rotWithShape="1">
          <a:blip r:embed="rId7">
            <a:extLst>
              <a:ext uri="{28A0092B-C50C-407E-A947-70E740481C1C}">
                <a14:useLocalDpi xmlns:a14="http://schemas.microsoft.com/office/drawing/2010/main" val="0"/>
              </a:ext>
            </a:extLst>
          </a:blip>
          <a:srcRect l="6089" r="3588"/>
          <a:stretch/>
        </p:blipFill>
        <p:spPr>
          <a:xfrm>
            <a:off x="8020570" y="1916318"/>
            <a:ext cx="3135109" cy="3471012"/>
          </a:xfrm>
          <a:prstGeom prst="rect">
            <a:avLst/>
          </a:prstGeom>
        </p:spPr>
      </p:pic>
      <p:pic>
        <p:nvPicPr>
          <p:cNvPr id="6" name="Imagen 5">
            <a:extLst>
              <a:ext uri="{FF2B5EF4-FFF2-40B4-BE49-F238E27FC236}">
                <a16:creationId xmlns:a16="http://schemas.microsoft.com/office/drawing/2014/main" id="{9B330BAC-5DA6-40EE-A0A2-CD38D1C5286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9854" y="1737360"/>
            <a:ext cx="501987" cy="501987"/>
          </a:xfrm>
          <a:prstGeom prst="rect">
            <a:avLst/>
          </a:prstGeom>
        </p:spPr>
      </p:pic>
      <p:pic>
        <p:nvPicPr>
          <p:cNvPr id="5122" name="Picture 2" descr="Introducción a Twitter | Asociación de Telespectadores Radioyentes y  Consumidores de Medios de la Comunidad Valenciana">
            <a:extLst>
              <a:ext uri="{FF2B5EF4-FFF2-40B4-BE49-F238E27FC236}">
                <a16:creationId xmlns:a16="http://schemas.microsoft.com/office/drawing/2014/main" id="{1556CAFA-0833-401C-B042-04E032E8B3C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4904" y="2363700"/>
            <a:ext cx="648574" cy="648574"/>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4C04D5C3-591A-4AD4-9321-CBEE9B49A0B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4351" y="3047918"/>
            <a:ext cx="709127" cy="709127"/>
          </a:xfrm>
          <a:prstGeom prst="rect">
            <a:avLst/>
          </a:prstGeom>
        </p:spPr>
      </p:pic>
      <p:pic>
        <p:nvPicPr>
          <p:cNvPr id="12" name="Imagen 11">
            <a:extLst>
              <a:ext uri="{FF2B5EF4-FFF2-40B4-BE49-F238E27FC236}">
                <a16:creationId xmlns:a16="http://schemas.microsoft.com/office/drawing/2014/main" id="{583E5182-4AF8-49F6-B7DA-C79ED197501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4351" y="3792689"/>
            <a:ext cx="709127" cy="709127"/>
          </a:xfrm>
          <a:prstGeom prst="rect">
            <a:avLst/>
          </a:prstGeom>
        </p:spPr>
      </p:pic>
    </p:spTree>
    <p:extLst>
      <p:ext uri="{BB962C8B-B14F-4D97-AF65-F5344CB8AC3E}">
        <p14:creationId xmlns:p14="http://schemas.microsoft.com/office/powerpoint/2010/main" val="2719527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EE8F73-6B5A-4DBF-8D4F-7A23E10417D3}"/>
              </a:ext>
            </a:extLst>
          </p:cNvPr>
          <p:cNvSpPr>
            <a:spLocks noGrp="1"/>
          </p:cNvSpPr>
          <p:nvPr>
            <p:ph type="title"/>
          </p:nvPr>
        </p:nvSpPr>
        <p:spPr>
          <a:xfrm>
            <a:off x="1097280" y="286603"/>
            <a:ext cx="10058400" cy="1450757"/>
          </a:xfrm>
        </p:spPr>
        <p:txBody>
          <a:bodyPr>
            <a:normAutofit/>
          </a:bodyPr>
          <a:lstStyle/>
          <a:p>
            <a:r>
              <a:rPr lang="es-MX" dirty="0"/>
              <a:t>1) Introducción a </a:t>
            </a:r>
            <a:r>
              <a:rPr lang="es-MX" dirty="0" err="1"/>
              <a:t>blazor</a:t>
            </a:r>
            <a:r>
              <a:rPr lang="es-MX" dirty="0"/>
              <a:t> </a:t>
            </a:r>
            <a:r>
              <a:rPr lang="es-MX" dirty="0" err="1"/>
              <a:t>WebAssembly</a:t>
            </a:r>
            <a:endParaRPr lang="es-MX" dirty="0"/>
          </a:p>
        </p:txBody>
      </p:sp>
      <p:sp>
        <p:nvSpPr>
          <p:cNvPr id="3" name="Marcador de contenido 2">
            <a:extLst>
              <a:ext uri="{FF2B5EF4-FFF2-40B4-BE49-F238E27FC236}">
                <a16:creationId xmlns:a16="http://schemas.microsoft.com/office/drawing/2014/main" id="{B45F3905-C8B7-4A43-8B4B-E6DAA78A68C8}"/>
              </a:ext>
            </a:extLst>
          </p:cNvPr>
          <p:cNvSpPr>
            <a:spLocks noGrp="1"/>
          </p:cNvSpPr>
          <p:nvPr>
            <p:ph idx="1"/>
          </p:nvPr>
        </p:nvSpPr>
        <p:spPr>
          <a:xfrm>
            <a:off x="1097279" y="1845734"/>
            <a:ext cx="6454987" cy="4023360"/>
          </a:xfrm>
        </p:spPr>
        <p:txBody>
          <a:bodyPr>
            <a:normAutofit/>
          </a:bodyPr>
          <a:lstStyle/>
          <a:p>
            <a:r>
              <a:rPr lang="es-ES" dirty="0" err="1"/>
              <a:t>blazor</a:t>
            </a:r>
            <a:r>
              <a:rPr lang="es-ES" dirty="0"/>
              <a:t> server app: todos los componentes corren en el servidor y el cliente se comunica con </a:t>
            </a:r>
            <a:r>
              <a:rPr lang="es-ES" dirty="0" err="1"/>
              <a:t>SingalR</a:t>
            </a:r>
            <a:endParaRPr lang="es-ES" dirty="0"/>
          </a:p>
          <a:p>
            <a:endParaRPr lang="es-ES" dirty="0"/>
          </a:p>
          <a:p>
            <a:r>
              <a:rPr lang="es-ES" dirty="0" err="1"/>
              <a:t>blazor</a:t>
            </a:r>
            <a:r>
              <a:rPr lang="es-ES" dirty="0"/>
              <a:t> web </a:t>
            </a:r>
            <a:r>
              <a:rPr lang="es-ES" dirty="0" err="1"/>
              <a:t>assembly</a:t>
            </a:r>
            <a:r>
              <a:rPr lang="es-ES" dirty="0"/>
              <a:t>: la app se carga al navegador y en el navegador se ejecuta en tiempo real y se hacen llamadas a la web api</a:t>
            </a:r>
            <a:endParaRPr lang="es-MX" dirty="0"/>
          </a:p>
        </p:txBody>
      </p:sp>
      <p:pic>
        <p:nvPicPr>
          <p:cNvPr id="4" name="Imagen 3">
            <a:extLst>
              <a:ext uri="{FF2B5EF4-FFF2-40B4-BE49-F238E27FC236}">
                <a16:creationId xmlns:a16="http://schemas.microsoft.com/office/drawing/2014/main" id="{A4AEC1A0-18CD-4507-947A-CBE21CDCEDC8}"/>
              </a:ext>
            </a:extLst>
          </p:cNvPr>
          <p:cNvPicPr>
            <a:picLocks noChangeAspect="1"/>
          </p:cNvPicPr>
          <p:nvPr/>
        </p:nvPicPr>
        <p:blipFill rotWithShape="1">
          <a:blip r:embed="rId2">
            <a:extLst>
              <a:ext uri="{28A0092B-C50C-407E-A947-70E740481C1C}">
                <a14:useLocalDpi xmlns:a14="http://schemas.microsoft.com/office/drawing/2010/main" val="0"/>
              </a:ext>
            </a:extLst>
          </a:blip>
          <a:srcRect r="9677"/>
          <a:stretch/>
        </p:blipFill>
        <p:spPr>
          <a:xfrm>
            <a:off x="8020570" y="1916318"/>
            <a:ext cx="3135109" cy="3471012"/>
          </a:xfrm>
          <a:prstGeom prst="rect">
            <a:avLst/>
          </a:prstGeom>
        </p:spPr>
      </p:pic>
    </p:spTree>
    <p:extLst>
      <p:ext uri="{BB962C8B-B14F-4D97-AF65-F5344CB8AC3E}">
        <p14:creationId xmlns:p14="http://schemas.microsoft.com/office/powerpoint/2010/main" val="541517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8F1FC22-0642-4135-B54A-32F8378D70D0}"/>
              </a:ext>
            </a:extLst>
          </p:cNvPr>
          <p:cNvSpPr>
            <a:spLocks noGrp="1"/>
          </p:cNvSpPr>
          <p:nvPr>
            <p:ph idx="1"/>
          </p:nvPr>
        </p:nvSpPr>
        <p:spPr/>
        <p:txBody>
          <a:bodyPr/>
          <a:lstStyle/>
          <a:p>
            <a:r>
              <a:rPr lang="es-ES" dirty="0" err="1"/>
              <a:t>Proyecto.Client</a:t>
            </a:r>
            <a:r>
              <a:rPr lang="es-ES" dirty="0"/>
              <a:t>. Este es el proyecto </a:t>
            </a:r>
            <a:r>
              <a:rPr lang="es-ES" dirty="0" err="1"/>
              <a:t>Blazor</a:t>
            </a:r>
            <a:r>
              <a:rPr lang="es-ES" dirty="0"/>
              <a:t> que contiene los componentes de la</a:t>
            </a:r>
          </a:p>
          <a:p>
            <a:r>
              <a:rPr lang="es-ES" dirty="0"/>
              <a:t>interfaz de usuario de la aplicación.</a:t>
            </a:r>
          </a:p>
          <a:p>
            <a:r>
              <a:rPr lang="es-ES" dirty="0" err="1"/>
              <a:t>Proyecto.Server</a:t>
            </a:r>
            <a:r>
              <a:rPr lang="es-ES" dirty="0"/>
              <a:t>. Este es el proyecto ASP.NET Core que hospeda la aplicación</a:t>
            </a:r>
          </a:p>
          <a:p>
            <a:r>
              <a:rPr lang="es-ES" dirty="0" err="1"/>
              <a:t>Blazor</a:t>
            </a:r>
            <a:r>
              <a:rPr lang="es-ES" dirty="0"/>
              <a:t> y también los servicios </a:t>
            </a:r>
            <a:r>
              <a:rPr lang="es-ES" dirty="0" err="1"/>
              <a:t>backend</a:t>
            </a:r>
            <a:r>
              <a:rPr lang="es-ES" dirty="0"/>
              <a:t> de la aplicación. Este proyecto es establecido</a:t>
            </a:r>
          </a:p>
          <a:p>
            <a:r>
              <a:rPr lang="es-ES" dirty="0"/>
              <a:t>como proyecto de inicio.</a:t>
            </a:r>
          </a:p>
          <a:p>
            <a:r>
              <a:rPr lang="es-ES" dirty="0" err="1"/>
              <a:t>Proyecto.Shared</a:t>
            </a:r>
            <a:r>
              <a:rPr lang="es-ES" dirty="0"/>
              <a:t>. El propósito de este proyecto es el de contener los tipos modelo</a:t>
            </a:r>
          </a:p>
          <a:p>
            <a:r>
              <a:rPr lang="es-ES" dirty="0"/>
              <a:t>compartidos de la aplicación</a:t>
            </a:r>
            <a:endParaRPr lang="es-MX" dirty="0"/>
          </a:p>
        </p:txBody>
      </p:sp>
      <p:sp>
        <p:nvSpPr>
          <p:cNvPr id="4" name="Título 1">
            <a:extLst>
              <a:ext uri="{FF2B5EF4-FFF2-40B4-BE49-F238E27FC236}">
                <a16:creationId xmlns:a16="http://schemas.microsoft.com/office/drawing/2014/main" id="{98F1D15E-8A16-465B-959E-D4AEE05BA6B4}"/>
              </a:ext>
            </a:extLst>
          </p:cNvPr>
          <p:cNvSpPr>
            <a:spLocks noGrp="1"/>
          </p:cNvSpPr>
          <p:nvPr>
            <p:ph type="title"/>
          </p:nvPr>
        </p:nvSpPr>
        <p:spPr>
          <a:xfrm>
            <a:off x="1096963" y="287338"/>
            <a:ext cx="10058400" cy="1449387"/>
          </a:xfrm>
        </p:spPr>
        <p:txBody>
          <a:bodyPr>
            <a:normAutofit/>
          </a:bodyPr>
          <a:lstStyle/>
          <a:p>
            <a:r>
              <a:rPr lang="es-MX" dirty="0"/>
              <a:t>1) Introducción a </a:t>
            </a:r>
            <a:r>
              <a:rPr lang="es-MX" dirty="0" err="1"/>
              <a:t>blazor</a:t>
            </a:r>
            <a:r>
              <a:rPr lang="es-MX" dirty="0"/>
              <a:t> </a:t>
            </a:r>
            <a:r>
              <a:rPr lang="es-MX" dirty="0" err="1"/>
              <a:t>WebAssembly</a:t>
            </a:r>
            <a:endParaRPr lang="es-MX" dirty="0"/>
          </a:p>
        </p:txBody>
      </p:sp>
    </p:spTree>
    <p:extLst>
      <p:ext uri="{BB962C8B-B14F-4D97-AF65-F5344CB8AC3E}">
        <p14:creationId xmlns:p14="http://schemas.microsoft.com/office/powerpoint/2010/main" val="4067022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734E86-9193-457C-99B0-4F6993450B57}"/>
              </a:ext>
            </a:extLst>
          </p:cNvPr>
          <p:cNvSpPr>
            <a:spLocks noGrp="1"/>
          </p:cNvSpPr>
          <p:nvPr>
            <p:ph type="title"/>
          </p:nvPr>
        </p:nvSpPr>
        <p:spPr/>
        <p:txBody>
          <a:bodyPr/>
          <a:lstStyle/>
          <a:p>
            <a:r>
              <a:rPr lang="es-MX" dirty="0"/>
              <a:t>Demo 1)</a:t>
            </a:r>
          </a:p>
        </p:txBody>
      </p:sp>
      <p:sp>
        <p:nvSpPr>
          <p:cNvPr id="3" name="Marcador de contenido 2">
            <a:extLst>
              <a:ext uri="{FF2B5EF4-FFF2-40B4-BE49-F238E27FC236}">
                <a16:creationId xmlns:a16="http://schemas.microsoft.com/office/drawing/2014/main" id="{4A0D5F6D-FF91-44F2-BA10-1652FF5EEE58}"/>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9B4F7F2D-7BD1-4CC1-B2C5-EFDE6AEBA9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9154" y="2551885"/>
            <a:ext cx="2162297" cy="2162297"/>
          </a:xfrm>
          <a:prstGeom prst="rect">
            <a:avLst/>
          </a:prstGeom>
        </p:spPr>
      </p:pic>
    </p:spTree>
    <p:extLst>
      <p:ext uri="{BB962C8B-B14F-4D97-AF65-F5344CB8AC3E}">
        <p14:creationId xmlns:p14="http://schemas.microsoft.com/office/powerpoint/2010/main" val="465439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6137BA-6C9C-4F1B-8B33-9C1D8AE44F10}"/>
              </a:ext>
            </a:extLst>
          </p:cNvPr>
          <p:cNvSpPr>
            <a:spLocks noGrp="1"/>
          </p:cNvSpPr>
          <p:nvPr>
            <p:ph type="title"/>
          </p:nvPr>
        </p:nvSpPr>
        <p:spPr/>
        <p:txBody>
          <a:bodyPr/>
          <a:lstStyle/>
          <a:p>
            <a:r>
              <a:rPr lang="es-MX" dirty="0"/>
              <a:t>2) Componentes</a:t>
            </a:r>
          </a:p>
        </p:txBody>
      </p:sp>
      <p:sp>
        <p:nvSpPr>
          <p:cNvPr id="3" name="Marcador de contenido 2">
            <a:extLst>
              <a:ext uri="{FF2B5EF4-FFF2-40B4-BE49-F238E27FC236}">
                <a16:creationId xmlns:a16="http://schemas.microsoft.com/office/drawing/2014/main" id="{8B7D8EC1-00DD-4D94-B7EE-B2A4C5BA8848}"/>
              </a:ext>
            </a:extLst>
          </p:cNvPr>
          <p:cNvSpPr>
            <a:spLocks noGrp="1"/>
          </p:cNvSpPr>
          <p:nvPr>
            <p:ph idx="1"/>
          </p:nvPr>
        </p:nvSpPr>
        <p:spPr/>
        <p:txBody>
          <a:bodyPr/>
          <a:lstStyle/>
          <a:p>
            <a:r>
              <a:rPr lang="es-ES" dirty="0"/>
              <a:t>Un componente es un fragmento independiente de la interfaz de usuario, como una página, un cuadro de diálogo o un formulario. Los componentes incluyen el marcado HTML y la lógica de procesamiento necesarios para insertar datos o responder a eventos de la interfaz de usuario. Además, son flexibles y ligeros, y se pueden anidar, reutilizar y compartir entre proyectos.</a:t>
            </a:r>
            <a:endParaRPr lang="es-MX" dirty="0"/>
          </a:p>
        </p:txBody>
      </p:sp>
    </p:spTree>
    <p:extLst>
      <p:ext uri="{BB962C8B-B14F-4D97-AF65-F5344CB8AC3E}">
        <p14:creationId xmlns:p14="http://schemas.microsoft.com/office/powerpoint/2010/main" val="437262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6137BA-6C9C-4F1B-8B33-9C1D8AE44F10}"/>
              </a:ext>
            </a:extLst>
          </p:cNvPr>
          <p:cNvSpPr>
            <a:spLocks noGrp="1"/>
          </p:cNvSpPr>
          <p:nvPr>
            <p:ph type="title"/>
          </p:nvPr>
        </p:nvSpPr>
        <p:spPr/>
        <p:txBody>
          <a:bodyPr/>
          <a:lstStyle/>
          <a:p>
            <a:r>
              <a:rPr lang="es-MX" dirty="0"/>
              <a:t>2) Componentes - Ciclo de vida</a:t>
            </a:r>
          </a:p>
        </p:txBody>
      </p:sp>
      <p:sp>
        <p:nvSpPr>
          <p:cNvPr id="3" name="Marcador de contenido 2">
            <a:extLst>
              <a:ext uri="{FF2B5EF4-FFF2-40B4-BE49-F238E27FC236}">
                <a16:creationId xmlns:a16="http://schemas.microsoft.com/office/drawing/2014/main" id="{8B7D8EC1-00DD-4D94-B7EE-B2A4C5BA8848}"/>
              </a:ext>
            </a:extLst>
          </p:cNvPr>
          <p:cNvSpPr>
            <a:spLocks noGrp="1"/>
          </p:cNvSpPr>
          <p:nvPr>
            <p:ph idx="1"/>
          </p:nvPr>
        </p:nvSpPr>
        <p:spPr/>
        <p:txBody>
          <a:bodyPr/>
          <a:lstStyle/>
          <a:p>
            <a:r>
              <a:rPr lang="es-ES" dirty="0"/>
              <a:t>El marco de </a:t>
            </a:r>
            <a:r>
              <a:rPr lang="es-ES" dirty="0" err="1"/>
              <a:t>Blazor</a:t>
            </a:r>
            <a:r>
              <a:rPr lang="es-ES" dirty="0"/>
              <a:t> incluye métodos de ciclo de vida sincrónicos y asincrónicos.</a:t>
            </a:r>
          </a:p>
          <a:p>
            <a:endParaRPr lang="es-ES" dirty="0"/>
          </a:p>
          <a:p>
            <a:r>
              <a:rPr lang="es-ES" b="1" dirty="0"/>
              <a:t>Antes de establecer los parámetros</a:t>
            </a:r>
          </a:p>
          <a:p>
            <a:r>
              <a:rPr lang="es-ES" dirty="0" err="1">
                <a:hlinkClick r:id="rId3"/>
              </a:rPr>
              <a:t>SetParametersAsync</a:t>
            </a:r>
            <a:r>
              <a:rPr lang="es-ES" dirty="0"/>
              <a:t> establece los parámetros que proporciona el elemento primario del componente en el árbol de representación</a:t>
            </a:r>
          </a:p>
          <a:p>
            <a:endParaRPr lang="es-MX" dirty="0"/>
          </a:p>
        </p:txBody>
      </p:sp>
    </p:spTree>
    <p:extLst>
      <p:ext uri="{BB962C8B-B14F-4D97-AF65-F5344CB8AC3E}">
        <p14:creationId xmlns:p14="http://schemas.microsoft.com/office/powerpoint/2010/main" val="3750244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6137BA-6C9C-4F1B-8B33-9C1D8AE44F10}"/>
              </a:ext>
            </a:extLst>
          </p:cNvPr>
          <p:cNvSpPr>
            <a:spLocks noGrp="1"/>
          </p:cNvSpPr>
          <p:nvPr>
            <p:ph type="title"/>
          </p:nvPr>
        </p:nvSpPr>
        <p:spPr/>
        <p:txBody>
          <a:bodyPr/>
          <a:lstStyle/>
          <a:p>
            <a:r>
              <a:rPr lang="es-MX" dirty="0"/>
              <a:t>2) Componentes - Ciclo de vida</a:t>
            </a:r>
          </a:p>
        </p:txBody>
      </p:sp>
      <p:sp>
        <p:nvSpPr>
          <p:cNvPr id="3" name="Marcador de contenido 2">
            <a:extLst>
              <a:ext uri="{FF2B5EF4-FFF2-40B4-BE49-F238E27FC236}">
                <a16:creationId xmlns:a16="http://schemas.microsoft.com/office/drawing/2014/main" id="{8B7D8EC1-00DD-4D94-B7EE-B2A4C5BA8848}"/>
              </a:ext>
            </a:extLst>
          </p:cNvPr>
          <p:cNvSpPr>
            <a:spLocks noGrp="1"/>
          </p:cNvSpPr>
          <p:nvPr>
            <p:ph idx="1"/>
          </p:nvPr>
        </p:nvSpPr>
        <p:spPr>
          <a:xfrm>
            <a:off x="930166" y="1845734"/>
            <a:ext cx="10225514" cy="4287052"/>
          </a:xfrm>
        </p:spPr>
        <p:txBody>
          <a:bodyPr>
            <a:normAutofit/>
          </a:bodyPr>
          <a:lstStyle/>
          <a:p>
            <a:r>
              <a:rPr lang="es-ES" b="1" dirty="0"/>
              <a:t>Métodos de inicialización de componentes</a:t>
            </a:r>
          </a:p>
          <a:p>
            <a:r>
              <a:rPr lang="es-ES" dirty="0" err="1">
                <a:hlinkClick r:id="rId3"/>
              </a:rPr>
              <a:t>OnInitializedAsync</a:t>
            </a:r>
            <a:r>
              <a:rPr lang="es-ES" dirty="0"/>
              <a:t> y </a:t>
            </a:r>
            <a:r>
              <a:rPr lang="es-ES" dirty="0" err="1">
                <a:hlinkClick r:id="rId4"/>
              </a:rPr>
              <a:t>OnInitialized</a:t>
            </a:r>
            <a:r>
              <a:rPr lang="es-ES" dirty="0"/>
              <a:t> se invocan cuando se inicializa el componente después de haber recibido los parámetros iniciales de su componente primario en </a:t>
            </a:r>
            <a:r>
              <a:rPr lang="es-ES" dirty="0" err="1">
                <a:hlinkClick r:id="rId5"/>
              </a:rPr>
              <a:t>SetParametersAsync</a:t>
            </a:r>
            <a:r>
              <a:rPr lang="es-ES" dirty="0"/>
              <a:t>.</a:t>
            </a:r>
          </a:p>
          <a:p>
            <a:r>
              <a:rPr lang="es-ES" dirty="0"/>
              <a:t>Se usa </a:t>
            </a:r>
            <a:r>
              <a:rPr lang="es-ES" dirty="0" err="1">
                <a:hlinkClick r:id="rId3"/>
              </a:rPr>
              <a:t>OnInitializedAsync</a:t>
            </a:r>
            <a:r>
              <a:rPr lang="es-ES" dirty="0"/>
              <a:t> cuando el componente realice una operación asincrónica y deba actualizarse al completarse la operación</a:t>
            </a:r>
          </a:p>
          <a:p>
            <a:endParaRPr lang="es-ES" dirty="0"/>
          </a:p>
          <a:p>
            <a:endParaRPr lang="es-ES" dirty="0"/>
          </a:p>
          <a:p>
            <a:endParaRPr lang="es-MX" dirty="0"/>
          </a:p>
        </p:txBody>
      </p:sp>
    </p:spTree>
    <p:extLst>
      <p:ext uri="{BB962C8B-B14F-4D97-AF65-F5344CB8AC3E}">
        <p14:creationId xmlns:p14="http://schemas.microsoft.com/office/powerpoint/2010/main" val="2594185902"/>
      </p:ext>
    </p:extLst>
  </p:cSld>
  <p:clrMapOvr>
    <a:masterClrMapping/>
  </p:clrMapOvr>
</p:sld>
</file>

<file path=ppt/theme/theme1.xml><?xml version="1.0" encoding="utf-8"?>
<a:theme xmlns:a="http://schemas.openxmlformats.org/drawingml/2006/main" name="Retrospección">
  <a:themeElements>
    <a:clrScheme name="Violeta">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1135</TotalTime>
  <Words>1673</Words>
  <Application>Microsoft Office PowerPoint</Application>
  <PresentationFormat>Panorámica</PresentationFormat>
  <Paragraphs>176</Paragraphs>
  <Slides>30</Slides>
  <Notes>14</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30</vt:i4>
      </vt:variant>
    </vt:vector>
  </HeadingPairs>
  <TitlesOfParts>
    <vt:vector size="33" baseType="lpstr">
      <vt:lpstr>Calibri</vt:lpstr>
      <vt:lpstr>Calibri Light</vt:lpstr>
      <vt:lpstr>Retrospección</vt:lpstr>
      <vt:lpstr>Taller Blazor WebAssembly</vt:lpstr>
      <vt:lpstr>Agenda</vt:lpstr>
      <vt:lpstr>1) Introducción a blazor WebAssembly</vt:lpstr>
      <vt:lpstr>1) Introducción a blazor WebAssembly</vt:lpstr>
      <vt:lpstr>1) Introducción a blazor WebAssembly</vt:lpstr>
      <vt:lpstr>Demo 1)</vt:lpstr>
      <vt:lpstr>2) Componentes</vt:lpstr>
      <vt:lpstr>2) Componentes - Ciclo de vida</vt:lpstr>
      <vt:lpstr>2) Componentes - Ciclo de vida</vt:lpstr>
      <vt:lpstr>2) Componentes - Ciclo de vida</vt:lpstr>
      <vt:lpstr>2) Componentes - Ciclo de vida</vt:lpstr>
      <vt:lpstr>2) Componentes - Ciclo de vida</vt:lpstr>
      <vt:lpstr>2) Componentes - Parámetros</vt:lpstr>
      <vt:lpstr>2) Componentes - Parámetros</vt:lpstr>
      <vt:lpstr>2) Componentes - Parámetros</vt:lpstr>
      <vt:lpstr>Demo 2)</vt:lpstr>
      <vt:lpstr>3) Eventos</vt:lpstr>
      <vt:lpstr>Demo 3)</vt:lpstr>
      <vt:lpstr>4) Enrutamiento</vt:lpstr>
      <vt:lpstr>4) Enrutamiento</vt:lpstr>
      <vt:lpstr>4) Enrutamiento</vt:lpstr>
      <vt:lpstr>4) Enrutamiento</vt:lpstr>
      <vt:lpstr>Demo 4)</vt:lpstr>
      <vt:lpstr>5) Tópicos de seguridad</vt:lpstr>
      <vt:lpstr>5) Tópicos de seguridad</vt:lpstr>
      <vt:lpstr>5) Tópicos de seguridad</vt:lpstr>
      <vt:lpstr>5) Tópicos de seguridad</vt:lpstr>
      <vt:lpstr>5) Tópicos de seguridad</vt:lpstr>
      <vt:lpstr>Demo 5)</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Taller Blazor WebAssembly</dc:title>
  <dc:creator>Ricardo Josue Perez Altamirano</dc:creator>
  <cp:lastModifiedBy>Ricardo Josue Perez Altamirano</cp:lastModifiedBy>
  <cp:revision>6</cp:revision>
  <dcterms:created xsi:type="dcterms:W3CDTF">2020-09-18T15:37:13Z</dcterms:created>
  <dcterms:modified xsi:type="dcterms:W3CDTF">2020-09-19T19:36:26Z</dcterms:modified>
</cp:coreProperties>
</file>