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5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8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516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6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54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17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417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9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5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4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D53BA-C958-446D-A38F-C6CC27CFC285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CEA997-8A20-4254-8048-1BD129272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38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Placa de sinalização de trânsito em poste&#10;&#10;Descrição gerada automaticamente">
            <a:extLst>
              <a:ext uri="{FF2B5EF4-FFF2-40B4-BE49-F238E27FC236}">
                <a16:creationId xmlns:a16="http://schemas.microsoft.com/office/drawing/2014/main" id="{B7F29A73-CE9C-4C45-AACA-DA34B26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72D61E-9E6F-4C7A-97E0-7990AFA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168" y="2397642"/>
            <a:ext cx="4451314" cy="1031358"/>
          </a:xfrm>
        </p:spPr>
        <p:txBody>
          <a:bodyPr>
            <a:normAutofit/>
          </a:bodyPr>
          <a:lstStyle/>
          <a:p>
            <a:r>
              <a:rPr lang="pt-BR" dirty="0">
                <a:latin typeface="Algerian" panose="04020705040A02060702" pitchFamily="82" charset="0"/>
              </a:rPr>
              <a:t>BURGUER KING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DF8E78-8F12-49E2-9CBA-CCC5F9070D98}"/>
              </a:ext>
            </a:extLst>
          </p:cNvPr>
          <p:cNvSpPr txBox="1"/>
          <p:nvPr/>
        </p:nvSpPr>
        <p:spPr>
          <a:xfrm>
            <a:off x="8569843" y="6010193"/>
            <a:ext cx="37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Gustavo Ribeiro Borges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F56E4AA-0C4F-4A50-BFB5-735EC19C93F8}"/>
              </a:ext>
            </a:extLst>
          </p:cNvPr>
          <p:cNvSpPr txBox="1"/>
          <p:nvPr/>
        </p:nvSpPr>
        <p:spPr>
          <a:xfrm>
            <a:off x="8569843" y="6430174"/>
            <a:ext cx="40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Curso: Técnico em Informática</a:t>
            </a:r>
          </a:p>
        </p:txBody>
      </p:sp>
    </p:spTree>
    <p:extLst>
      <p:ext uri="{BB962C8B-B14F-4D97-AF65-F5344CB8AC3E}">
        <p14:creationId xmlns:p14="http://schemas.microsoft.com/office/powerpoint/2010/main" val="15498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Sanduíche de carne e queijo&#10;&#10;Descrição gerada automaticamente">
            <a:extLst>
              <a:ext uri="{FF2B5EF4-FFF2-40B4-BE49-F238E27FC236}">
                <a16:creationId xmlns:a16="http://schemas.microsoft.com/office/drawing/2014/main" id="{58388086-8B37-4249-B267-57BC0D93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>
          <a:xfrm>
            <a:off x="12170" y="-8457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6C20EA-1E86-4053-AF8C-E81C13F6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93" y="1074915"/>
            <a:ext cx="8001000" cy="2794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</a:rPr>
              <a:t>    </a:t>
            </a:r>
            <a:r>
              <a:rPr lang="en-US" sz="2400" dirty="0" err="1">
                <a:latin typeface="Agency FB" panose="020B0503020202020204" pitchFamily="34" charset="0"/>
              </a:rPr>
              <a:t>Deu</a:t>
            </a:r>
            <a:r>
              <a:rPr lang="en-US" sz="2400" dirty="0">
                <a:latin typeface="Agency FB" panose="020B0503020202020204" pitchFamily="34" charset="0"/>
              </a:rPr>
              <a:t>-se </a:t>
            </a:r>
            <a:r>
              <a:rPr lang="en-US" sz="2400" dirty="0" err="1">
                <a:latin typeface="Agency FB" panose="020B0503020202020204" pitchFamily="34" charset="0"/>
              </a:rPr>
              <a:t>início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em</a:t>
            </a:r>
            <a:r>
              <a:rPr lang="en-US" sz="2400" b="0" i="0" dirty="0">
                <a:latin typeface="Agency FB" panose="020B0503020202020204" pitchFamily="34" charset="0"/>
              </a:rPr>
              <a:t> 28 de </a:t>
            </a:r>
            <a:r>
              <a:rPr lang="en-US" sz="2400" b="0" i="0" dirty="0" err="1">
                <a:latin typeface="Agency FB" panose="020B0503020202020204" pitchFamily="34" charset="0"/>
              </a:rPr>
              <a:t>julho</a:t>
            </a:r>
            <a:r>
              <a:rPr lang="en-US" sz="2400" b="0" i="0" dirty="0">
                <a:latin typeface="Agency FB" panose="020B0503020202020204" pitchFamily="34" charset="0"/>
              </a:rPr>
              <a:t> de 1953 </a:t>
            </a:r>
            <a:r>
              <a:rPr lang="en-US" sz="2400" b="0" i="0" dirty="0" err="1">
                <a:latin typeface="Agency FB" panose="020B0503020202020204" pitchFamily="34" charset="0"/>
              </a:rPr>
              <a:t>quando</a:t>
            </a:r>
            <a:r>
              <a:rPr lang="en-US" sz="2400" b="0" i="0" dirty="0">
                <a:latin typeface="Agency FB" panose="020B0503020202020204" pitchFamily="34" charset="0"/>
              </a:rPr>
              <a:t> Keith J. Kramer </a:t>
            </a:r>
            <a:r>
              <a:rPr lang="en-US" sz="2400" b="0" i="0" dirty="0" err="1">
                <a:latin typeface="Agency FB" panose="020B0503020202020204" pitchFamily="34" charset="0"/>
              </a:rPr>
              <a:t>juntou</a:t>
            </a:r>
            <a:r>
              <a:rPr lang="en-US" sz="2400" b="0" i="0" dirty="0">
                <a:latin typeface="Agency FB" panose="020B0503020202020204" pitchFamily="34" charset="0"/>
              </a:rPr>
              <a:t>-se a Matthew Burns para </a:t>
            </a:r>
            <a:r>
              <a:rPr lang="en-US" sz="2400" b="0" i="0" dirty="0" err="1">
                <a:latin typeface="Agency FB" panose="020B0503020202020204" pitchFamily="34" charset="0"/>
              </a:rPr>
              <a:t>inaugurar</a:t>
            </a:r>
            <a:r>
              <a:rPr lang="en-US" sz="2400" b="0" i="0" dirty="0">
                <a:latin typeface="Agency FB" panose="020B0503020202020204" pitchFamily="34" charset="0"/>
              </a:rPr>
              <a:t> o </a:t>
            </a:r>
            <a:r>
              <a:rPr lang="en-US" sz="2400" b="0" i="0" dirty="0" err="1">
                <a:latin typeface="Agency FB" panose="020B0503020202020204" pitchFamily="34" charset="0"/>
              </a:rPr>
              <a:t>chamado</a:t>
            </a:r>
            <a:r>
              <a:rPr lang="en-US" sz="2400" b="0" i="0" dirty="0">
                <a:latin typeface="Agency FB" panose="020B0503020202020204" pitchFamily="34" charset="0"/>
              </a:rPr>
              <a:t> Insta-</a:t>
            </a:r>
            <a:r>
              <a:rPr lang="en-US" sz="2400" b="1" i="0" dirty="0">
                <a:latin typeface="Agency FB" panose="020B0503020202020204" pitchFamily="34" charset="0"/>
              </a:rPr>
              <a:t>Burger King</a:t>
            </a:r>
            <a:r>
              <a:rPr lang="en-US" sz="2400" b="0" i="0" dirty="0">
                <a:latin typeface="Agency FB" panose="020B0503020202020204" pitchFamily="34" charset="0"/>
              </a:rPr>
              <a:t>, um local </a:t>
            </a:r>
            <a:r>
              <a:rPr lang="en-US" sz="2400" b="0" i="0" dirty="0" err="1">
                <a:latin typeface="Agency FB" panose="020B0503020202020204" pitchFamily="34" charset="0"/>
              </a:rPr>
              <a:t>onde</a:t>
            </a:r>
            <a:r>
              <a:rPr lang="en-US" sz="2400" b="0" i="0" dirty="0">
                <a:latin typeface="Agency FB" panose="020B0503020202020204" pitchFamily="34" charset="0"/>
              </a:rPr>
              <a:t> as </a:t>
            </a:r>
            <a:r>
              <a:rPr lang="en-US" sz="2400" b="0" i="0" dirty="0" err="1">
                <a:latin typeface="Agency FB" panose="020B0503020202020204" pitchFamily="34" charset="0"/>
              </a:rPr>
              <a:t>pessoas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poderiam</a:t>
            </a:r>
            <a:r>
              <a:rPr lang="en-US" sz="2400" b="0" i="0" dirty="0">
                <a:latin typeface="Agency FB" panose="020B0503020202020204" pitchFamily="34" charset="0"/>
              </a:rPr>
              <a:t> se </a:t>
            </a:r>
            <a:r>
              <a:rPr lang="en-US" sz="2400" b="0" i="0" dirty="0" err="1">
                <a:latin typeface="Agency FB" panose="020B0503020202020204" pitchFamily="34" charset="0"/>
              </a:rPr>
              <a:t>alimentar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rapidamente</a:t>
            </a:r>
            <a:r>
              <a:rPr lang="en-US" sz="2400" b="0" i="0" dirty="0">
                <a:latin typeface="Agency FB" panose="020B0503020202020204" pitchFamily="34" charset="0"/>
              </a:rPr>
              <a:t>. </a:t>
            </a:r>
            <a:r>
              <a:rPr lang="en-US" sz="2400" b="0" i="0" dirty="0" err="1">
                <a:latin typeface="Agency FB" panose="020B0503020202020204" pitchFamily="34" charset="0"/>
              </a:rPr>
              <a:t>Esta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sede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ficava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em</a:t>
            </a:r>
            <a:r>
              <a:rPr lang="en-US" sz="2400" b="0" i="0" dirty="0">
                <a:latin typeface="Agency FB" panose="020B0503020202020204" pitchFamily="34" charset="0"/>
              </a:rPr>
              <a:t> Jacksonville, </a:t>
            </a:r>
            <a:r>
              <a:rPr lang="en-US" sz="2400" b="0" i="0" dirty="0" err="1">
                <a:latin typeface="Agency FB" panose="020B0503020202020204" pitchFamily="34" charset="0"/>
              </a:rPr>
              <a:t>Flórida</a:t>
            </a:r>
            <a:r>
              <a:rPr lang="en-US" sz="2400" b="0" i="0" dirty="0">
                <a:latin typeface="Agency FB" panose="020B0503020202020204" pitchFamily="34" charset="0"/>
              </a:rPr>
              <a:t>. </a:t>
            </a:r>
            <a:r>
              <a:rPr lang="en-US" sz="2400" b="0" i="0" dirty="0" err="1">
                <a:latin typeface="Agency FB" panose="020B0503020202020204" pitchFamily="34" charset="0"/>
              </a:rPr>
              <a:t>Esta</a:t>
            </a:r>
            <a:r>
              <a:rPr lang="en-US" sz="2400" b="0" i="0" dirty="0">
                <a:latin typeface="Agency FB" panose="020B0503020202020204" pitchFamily="34" charset="0"/>
              </a:rPr>
              <a:t> era </a:t>
            </a:r>
            <a:r>
              <a:rPr lang="en-US" sz="2400" b="0" i="0" dirty="0" err="1">
                <a:latin typeface="Agency FB" panose="020B0503020202020204" pitchFamily="34" charset="0"/>
              </a:rPr>
              <a:t>uma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época</a:t>
            </a:r>
            <a:r>
              <a:rPr lang="en-US" sz="2400" b="0" i="0" dirty="0">
                <a:latin typeface="Agency FB" panose="020B0503020202020204" pitchFamily="34" charset="0"/>
              </a:rPr>
              <a:t> de </a:t>
            </a:r>
            <a:r>
              <a:rPr lang="en-US" sz="2400" b="0" i="0" dirty="0" err="1">
                <a:latin typeface="Agency FB" panose="020B0503020202020204" pitchFamily="34" charset="0"/>
              </a:rPr>
              <a:t>grande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dificuldade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financeira</a:t>
            </a:r>
            <a:r>
              <a:rPr lang="en-US" sz="2400" b="0" i="0" dirty="0">
                <a:latin typeface="Agency FB" panose="020B0503020202020204" pitchFamily="34" charset="0"/>
              </a:rPr>
              <a:t> e </a:t>
            </a:r>
            <a:r>
              <a:rPr lang="en-US" sz="2400" b="0" i="0" dirty="0" err="1">
                <a:latin typeface="Agency FB" panose="020B0503020202020204" pitchFamily="34" charset="0"/>
              </a:rPr>
              <a:t>os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sócios</a:t>
            </a:r>
            <a:r>
              <a:rPr lang="en-US" sz="2400" b="0" i="0" dirty="0">
                <a:latin typeface="Agency FB" panose="020B0503020202020204" pitchFamily="34" charset="0"/>
              </a:rPr>
              <a:t> Kramer e Burns </a:t>
            </a:r>
            <a:r>
              <a:rPr lang="en-US" sz="2400" b="0" i="0" dirty="0" err="1">
                <a:latin typeface="Agency FB" panose="020B0503020202020204" pitchFamily="34" charset="0"/>
              </a:rPr>
              <a:t>precisavam</a:t>
            </a:r>
            <a:r>
              <a:rPr lang="en-US" sz="2400" b="0" i="0" dirty="0">
                <a:latin typeface="Agency FB" panose="020B0503020202020204" pitchFamily="34" charset="0"/>
              </a:rPr>
              <a:t> vender o </a:t>
            </a:r>
            <a:r>
              <a:rPr lang="en-US" sz="2400" b="0" i="0" dirty="0" err="1">
                <a:latin typeface="Agency FB" panose="020B0503020202020204" pitchFamily="34" charset="0"/>
              </a:rPr>
              <a:t>restaurante</a:t>
            </a:r>
            <a:r>
              <a:rPr lang="en-US" sz="2400" b="0" i="0" dirty="0">
                <a:latin typeface="Agency FB" panose="020B0503020202020204" pitchFamily="34" charset="0"/>
              </a:rPr>
              <a:t> para James W. </a:t>
            </a:r>
            <a:r>
              <a:rPr lang="en-US" sz="2400" b="0" i="0" dirty="0" err="1">
                <a:latin typeface="Agency FB" panose="020B0503020202020204" pitchFamily="34" charset="0"/>
              </a:rPr>
              <a:t>McLamore</a:t>
            </a:r>
            <a:r>
              <a:rPr lang="en-US" sz="2400" b="0" i="0" dirty="0">
                <a:latin typeface="Agency FB" panose="020B0503020202020204" pitchFamily="34" charset="0"/>
              </a:rPr>
              <a:t> e David Edgerton que </a:t>
            </a:r>
            <a:r>
              <a:rPr lang="en-US" sz="2400" b="0" i="0" dirty="0" err="1">
                <a:latin typeface="Agency FB" panose="020B0503020202020204" pitchFamily="34" charset="0"/>
              </a:rPr>
              <a:t>acreditaram</a:t>
            </a:r>
            <a:r>
              <a:rPr lang="en-US" sz="2400" b="0" i="0" dirty="0">
                <a:latin typeface="Agency FB" panose="020B0503020202020204" pitchFamily="34" charset="0"/>
              </a:rPr>
              <a:t> no </a:t>
            </a:r>
            <a:r>
              <a:rPr lang="en-US" sz="2400" b="0" i="0" dirty="0" err="1">
                <a:latin typeface="Agency FB" panose="020B0503020202020204" pitchFamily="34" charset="0"/>
              </a:rPr>
              <a:t>potencial</a:t>
            </a:r>
            <a:r>
              <a:rPr lang="en-US" sz="2400" b="0" i="0" dirty="0">
                <a:latin typeface="Agency FB" panose="020B0503020202020204" pitchFamily="34" charset="0"/>
              </a:rPr>
              <a:t> do </a:t>
            </a:r>
            <a:r>
              <a:rPr lang="en-US" sz="2400" b="0" i="0" dirty="0" err="1">
                <a:latin typeface="Agency FB" panose="020B0503020202020204" pitchFamily="34" charset="0"/>
              </a:rPr>
              <a:t>negócio</a:t>
            </a:r>
            <a:r>
              <a:rPr lang="en-US" sz="2400" b="0" i="0" dirty="0">
                <a:latin typeface="Agency FB" panose="020B0503020202020204" pitchFamily="34" charset="0"/>
              </a:rPr>
              <a:t>. </a:t>
            </a:r>
            <a:r>
              <a:rPr lang="en-US" sz="2400" b="0" i="0" dirty="0" err="1">
                <a:latin typeface="Agency FB" panose="020B0503020202020204" pitchFamily="34" charset="0"/>
              </a:rPr>
              <a:t>Após</a:t>
            </a:r>
            <a:r>
              <a:rPr lang="en-US" sz="2400" b="0" i="0" dirty="0">
                <a:latin typeface="Agency FB" panose="020B0503020202020204" pitchFamily="34" charset="0"/>
              </a:rPr>
              <a:t> a </a:t>
            </a:r>
            <a:r>
              <a:rPr lang="en-US" sz="2400" b="0" i="0" dirty="0" err="1">
                <a:latin typeface="Agency FB" panose="020B0503020202020204" pitchFamily="34" charset="0"/>
              </a:rPr>
              <a:t>compra</a:t>
            </a:r>
            <a:r>
              <a:rPr lang="en-US" sz="2400" b="0" i="0" dirty="0">
                <a:latin typeface="Agency FB" panose="020B0503020202020204" pitchFamily="34" charset="0"/>
              </a:rPr>
              <a:t>, o </a:t>
            </a:r>
            <a:r>
              <a:rPr lang="en-US" sz="2400" b="0" i="0" dirty="0" err="1">
                <a:latin typeface="Agency FB" panose="020B0503020202020204" pitchFamily="34" charset="0"/>
              </a:rPr>
              <a:t>restaurante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foi</a:t>
            </a:r>
            <a:r>
              <a:rPr lang="en-US" sz="2400" b="0" i="0" dirty="0">
                <a:latin typeface="Agency FB" panose="020B0503020202020204" pitchFamily="34" charset="0"/>
              </a:rPr>
              <a:t> </a:t>
            </a:r>
            <a:r>
              <a:rPr lang="en-US" sz="2400" b="0" i="0" dirty="0" err="1">
                <a:latin typeface="Agency FB" panose="020B0503020202020204" pitchFamily="34" charset="0"/>
              </a:rPr>
              <a:t>batizado</a:t>
            </a:r>
            <a:r>
              <a:rPr lang="en-US" sz="2400" b="0" i="0" dirty="0">
                <a:latin typeface="Agency FB" panose="020B0503020202020204" pitchFamily="34" charset="0"/>
              </a:rPr>
              <a:t> de Burger King.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0A009-3986-404B-85F6-A43947CE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292" y="-8467"/>
            <a:ext cx="6912167" cy="6005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UM BREVE RESUMO DO INÍCIO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167980E9-D29F-4A30-A337-AEC797684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01" y="3766308"/>
            <a:ext cx="5941410" cy="29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Sanduíche de carne e queijo&#10;&#10;Descrição gerada automaticamente">
            <a:extLst>
              <a:ext uri="{FF2B5EF4-FFF2-40B4-BE49-F238E27FC236}">
                <a16:creationId xmlns:a16="http://schemas.microsoft.com/office/drawing/2014/main" id="{B98A2B66-17DD-426F-A978-2D0876837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>
          <a:xfrm>
            <a:off x="12169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73599-E776-44F5-A652-B4BF83A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98" y="1140365"/>
            <a:ext cx="8830543" cy="230751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    </a:t>
            </a:r>
            <a:r>
              <a:rPr lang="en-US" sz="2800" dirty="0">
                <a:latin typeface="Agency FB" panose="020B0503020202020204" pitchFamily="34" charset="0"/>
              </a:rPr>
              <a:t>É do </a:t>
            </a:r>
            <a:r>
              <a:rPr lang="en-US" sz="2800" dirty="0" err="1">
                <a:latin typeface="Agency FB" panose="020B0503020202020204" pitchFamily="34" charset="0"/>
              </a:rPr>
              <a:t>conhecimento</a:t>
            </a:r>
            <a:r>
              <a:rPr lang="en-US" sz="2800" dirty="0">
                <a:latin typeface="Agency FB" panose="020B0503020202020204" pitchFamily="34" charset="0"/>
              </a:rPr>
              <a:t> de </a:t>
            </a:r>
            <a:r>
              <a:rPr lang="en-US" sz="2800" dirty="0" err="1">
                <a:latin typeface="Agency FB" panose="020B0503020202020204" pitchFamily="34" charset="0"/>
              </a:rPr>
              <a:t>muitos</a:t>
            </a:r>
            <a:r>
              <a:rPr lang="en-US" sz="2800" dirty="0">
                <a:latin typeface="Agency FB" panose="020B0503020202020204" pitchFamily="34" charset="0"/>
              </a:rPr>
              <a:t>, que a </a:t>
            </a:r>
            <a:r>
              <a:rPr lang="en-US" sz="2800" dirty="0" err="1">
                <a:latin typeface="Agency FB" panose="020B0503020202020204" pitchFamily="34" charset="0"/>
              </a:rPr>
              <a:t>maior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concorrente</a:t>
            </a:r>
            <a:r>
              <a:rPr lang="en-US" sz="2800" dirty="0">
                <a:latin typeface="Agency FB" panose="020B0503020202020204" pitchFamily="34" charset="0"/>
              </a:rPr>
              <a:t> do Burger King é a </a:t>
            </a:r>
            <a:r>
              <a:rPr lang="en-US" sz="2800" dirty="0" err="1">
                <a:latin typeface="Agency FB" panose="020B0503020202020204" pitchFamily="34" charset="0"/>
              </a:rPr>
              <a:t>grande</a:t>
            </a:r>
            <a:r>
              <a:rPr lang="en-US" sz="2800" dirty="0">
                <a:latin typeface="Agency FB" panose="020B0503020202020204" pitchFamily="34" charset="0"/>
              </a:rPr>
              <a:t> rede de fast foods do </a:t>
            </a:r>
            <a:r>
              <a:rPr lang="en-US" sz="2800" dirty="0" err="1">
                <a:latin typeface="Agency FB" panose="020B0503020202020204" pitchFamily="34" charset="0"/>
              </a:rPr>
              <a:t>mundo</a:t>
            </a:r>
            <a:r>
              <a:rPr lang="en-US" sz="2800" dirty="0">
                <a:latin typeface="Agency FB" panose="020B0503020202020204" pitchFamily="34" charset="0"/>
              </a:rPr>
              <a:t>, o mc </a:t>
            </a:r>
            <a:r>
              <a:rPr lang="en-US" sz="2800" dirty="0" err="1">
                <a:latin typeface="Agency FB" panose="020B0503020202020204" pitchFamily="34" charset="0"/>
              </a:rPr>
              <a:t>donald’s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Contudo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os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representantes</a:t>
            </a:r>
            <a:r>
              <a:rPr lang="en-US" sz="2800" dirty="0">
                <a:latin typeface="Agency FB" panose="020B0503020202020204" pitchFamily="34" charset="0"/>
              </a:rPr>
              <a:t> do </a:t>
            </a:r>
            <a:r>
              <a:rPr lang="en-US" sz="2800" dirty="0" err="1">
                <a:latin typeface="Agency FB" panose="020B0503020202020204" pitchFamily="34" charset="0"/>
              </a:rPr>
              <a:t>burguer</a:t>
            </a:r>
            <a:r>
              <a:rPr lang="en-US" sz="2800" dirty="0">
                <a:latin typeface="Agency FB" panose="020B0503020202020204" pitchFamily="34" charset="0"/>
              </a:rPr>
              <a:t> king </a:t>
            </a:r>
            <a:r>
              <a:rPr lang="en-US" sz="2800" dirty="0" err="1">
                <a:latin typeface="Agency FB" panose="020B0503020202020204" pitchFamily="34" charset="0"/>
              </a:rPr>
              <a:t>não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abaixam</a:t>
            </a:r>
            <a:r>
              <a:rPr lang="en-US" sz="2800" dirty="0">
                <a:latin typeface="Agency FB" panose="020B0503020202020204" pitchFamily="34" charset="0"/>
              </a:rPr>
              <a:t> a </a:t>
            </a:r>
            <a:r>
              <a:rPr lang="en-US" sz="2800" dirty="0" err="1">
                <a:latin typeface="Agency FB" panose="020B0503020202020204" pitchFamily="34" charset="0"/>
              </a:rPr>
              <a:t>guarda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estão</a:t>
            </a:r>
            <a:r>
              <a:rPr lang="en-US" sz="2800" dirty="0">
                <a:latin typeface="Agency FB" panose="020B0503020202020204" pitchFamily="34" charset="0"/>
              </a:rPr>
              <a:t> sempre </a:t>
            </a:r>
            <a:r>
              <a:rPr lang="en-US" sz="2800" dirty="0" err="1">
                <a:latin typeface="Agency FB" panose="020B0503020202020204" pitchFamily="34" charset="0"/>
              </a:rPr>
              <a:t>diversificando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seus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comerciais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inovando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nos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seus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produtos</a:t>
            </a:r>
            <a:r>
              <a:rPr lang="en-US" sz="2800" dirty="0">
                <a:latin typeface="Agency FB" panose="020B0503020202020204" pitchFamily="34" charset="0"/>
              </a:rPr>
              <a:t> e </a:t>
            </a:r>
            <a:r>
              <a:rPr lang="en-US" sz="2800" dirty="0" err="1">
                <a:latin typeface="Agency FB" panose="020B0503020202020204" pitchFamily="34" charset="0"/>
              </a:rPr>
              <a:t>trazendo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uma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diversidade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maior</a:t>
            </a:r>
            <a:r>
              <a:rPr lang="en-US" sz="2800" dirty="0">
                <a:latin typeface="Agency FB" panose="020B0503020202020204" pitchFamily="34" charset="0"/>
              </a:rPr>
              <a:t> no </a:t>
            </a:r>
            <a:r>
              <a:rPr lang="en-US" sz="2800" dirty="0" err="1">
                <a:latin typeface="Agency FB" panose="020B0503020202020204" pitchFamily="34" charset="0"/>
              </a:rPr>
              <a:t>cardápio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34161-0FC4-483E-B448-1B728E04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72" y="-14781"/>
            <a:ext cx="11324811" cy="609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Estratégias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usadas</a:t>
            </a:r>
            <a:r>
              <a:rPr lang="en-US" sz="2800" dirty="0">
                <a:solidFill>
                  <a:schemeClr val="tx1"/>
                </a:solidFill>
              </a:rPr>
              <a:t> pela </a:t>
            </a:r>
            <a:r>
              <a:rPr lang="en-US" sz="2800" dirty="0" err="1">
                <a:solidFill>
                  <a:schemeClr val="tx1"/>
                </a:solidFill>
              </a:rPr>
              <a:t>empresa</a:t>
            </a:r>
            <a:r>
              <a:rPr lang="en-US" sz="2800" dirty="0">
                <a:solidFill>
                  <a:schemeClr val="tx1"/>
                </a:solidFill>
              </a:rPr>
              <a:t> para se </a:t>
            </a:r>
            <a:r>
              <a:rPr lang="en-US" sz="2800" dirty="0" err="1">
                <a:solidFill>
                  <a:schemeClr val="tx1"/>
                </a:solidFill>
              </a:rPr>
              <a:t>manter</a:t>
            </a:r>
            <a:r>
              <a:rPr lang="en-US" sz="2800" dirty="0">
                <a:solidFill>
                  <a:schemeClr val="tx1"/>
                </a:solidFill>
              </a:rPr>
              <a:t> no mercado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B40A770C-B829-4B76-B7AF-FC4F14EC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29" y="4438478"/>
            <a:ext cx="5061098" cy="20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Sanduíche de carne e queijo&#10;&#10;Descrição gerada automaticamente">
            <a:extLst>
              <a:ext uri="{FF2B5EF4-FFF2-40B4-BE49-F238E27FC236}">
                <a16:creationId xmlns:a16="http://schemas.microsoft.com/office/drawing/2014/main" id="{68C7717D-935C-405A-BD45-AB5F3B44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>
          <a:xfrm>
            <a:off x="-50837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328F64-D3E9-4155-A6FA-ADB3A84B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" y="0"/>
            <a:ext cx="12096676" cy="808075"/>
          </a:xfrm>
        </p:spPr>
        <p:txBody>
          <a:bodyPr>
            <a:noAutofit/>
          </a:bodyPr>
          <a:lstStyle/>
          <a:p>
            <a:r>
              <a:rPr lang="pt-BR" sz="2800" dirty="0">
                <a:latin typeface="+mn-lt"/>
              </a:rPr>
              <a:t>ESTRATÉGIAS USADAS PELA EMPRESA PARA SE MANTER NO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8EE2D-0506-463D-9FCB-A7BAF8A1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7" y="1974998"/>
            <a:ext cx="11202988" cy="1068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pt-BR" sz="23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  Ao citar os comerciais, podemos falar também do impacto que os mesmos podem causar naquele que os assistem. Como é o exemplo do comercial que foi feito no ano de 2018, voltado para o voto em branco, o que causou uma série de reflexões naqueles que assistiam ao mesmo.</a:t>
            </a:r>
            <a:endParaRPr lang="pt-BR" sz="2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7096E8-4640-4A0E-B524-EA6BE875576E}"/>
              </a:ext>
            </a:extLst>
          </p:cNvPr>
          <p:cNvSpPr txBox="1"/>
          <p:nvPr/>
        </p:nvSpPr>
        <p:spPr>
          <a:xfrm>
            <a:off x="44487" y="2900464"/>
            <a:ext cx="686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gency FB" panose="020B0503020202020204" pitchFamily="34" charset="0"/>
              </a:rPr>
              <a:t>Uma das frases que impactavam no final do comercial era:</a:t>
            </a:r>
          </a:p>
        </p:txBody>
      </p:sp>
      <p:pic>
        <p:nvPicPr>
          <p:cNvPr id="9" name="Imagem 8" descr="Texto, Carta&#10;&#10;Descrição gerada automaticamente">
            <a:extLst>
              <a:ext uri="{FF2B5EF4-FFF2-40B4-BE49-F238E27FC236}">
                <a16:creationId xmlns:a16="http://schemas.microsoft.com/office/drawing/2014/main" id="{AE25AA6E-86E1-48D7-AE81-F818A0981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3" y="3657042"/>
            <a:ext cx="4612648" cy="25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Sanduíche de carne e queijo&#10;&#10;Descrição gerada automaticamente">
            <a:extLst>
              <a:ext uri="{FF2B5EF4-FFF2-40B4-BE49-F238E27FC236}">
                <a16:creationId xmlns:a16="http://schemas.microsoft.com/office/drawing/2014/main" id="{E4968163-1D08-4861-ACDD-0FD6E72B8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>
          <a:xfrm>
            <a:off x="-37836" y="32278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3DC852-FDC3-4912-B135-317BF21D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85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 err="1"/>
              <a:t>Estratégias</a:t>
            </a:r>
            <a:r>
              <a:rPr lang="en-US" sz="2800" dirty="0"/>
              <a:t> </a:t>
            </a:r>
            <a:r>
              <a:rPr lang="en-US" sz="2800" dirty="0" err="1"/>
              <a:t>usadas</a:t>
            </a:r>
            <a:r>
              <a:rPr lang="en-US" sz="2800" dirty="0"/>
              <a:t> pela </a:t>
            </a:r>
            <a:r>
              <a:rPr lang="en-US" sz="2800" dirty="0" err="1"/>
              <a:t>empresa</a:t>
            </a:r>
            <a:r>
              <a:rPr lang="en-US" sz="2800" dirty="0"/>
              <a:t> para se </a:t>
            </a:r>
            <a:r>
              <a:rPr lang="en-US" sz="2800" dirty="0" err="1"/>
              <a:t>manter</a:t>
            </a:r>
            <a:r>
              <a:rPr lang="en-US" sz="2800" dirty="0"/>
              <a:t> no mercado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74341F-B0D9-409E-B051-7B5EC40FE4C3}"/>
              </a:ext>
            </a:extLst>
          </p:cNvPr>
          <p:cNvSpPr txBox="1"/>
          <p:nvPr/>
        </p:nvSpPr>
        <p:spPr>
          <a:xfrm>
            <a:off x="195067" y="976101"/>
            <a:ext cx="6080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gency FB" panose="020B0503020202020204" pitchFamily="34" charset="0"/>
              </a:rPr>
              <a:t>    Recentemente, o Burguer King teve uma atualização no logo da empresa, migrando para um logo minimalista, algo que está totalmente presente nos dias atuais, e que tem uma forte tendência de ser adotado por outras grandes empresas.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F730307-1631-4B45-8930-395E6EE2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23" y="1023721"/>
            <a:ext cx="4750787" cy="28029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07DC602-04E1-48E1-9E6C-8A755079974A}"/>
              </a:ext>
            </a:extLst>
          </p:cNvPr>
          <p:cNvSpPr txBox="1"/>
          <p:nvPr/>
        </p:nvSpPr>
        <p:spPr>
          <a:xfrm>
            <a:off x="112915" y="3019578"/>
            <a:ext cx="4139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</a:t>
            </a:r>
            <a:r>
              <a:rPr lang="pt-BR" sz="2400" dirty="0">
                <a:latin typeface="Agency FB" panose="020B0503020202020204" pitchFamily="34" charset="0"/>
              </a:rPr>
              <a:t>Abaixo, algumas empresas que adotaram o minimalismo em seus logos:</a:t>
            </a:r>
          </a:p>
        </p:txBody>
      </p:sp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D27092B7-4254-42A1-897A-AD9DEDAD2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" y="4266115"/>
            <a:ext cx="1967023" cy="1044779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08ADA3C0-A79F-4AC3-9E31-E70E6B965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18" y="4266115"/>
            <a:ext cx="1880451" cy="1044779"/>
          </a:xfrm>
          <a:prstGeom prst="rect">
            <a:avLst/>
          </a:prstGeom>
        </p:spPr>
      </p:pic>
      <p:pic>
        <p:nvPicPr>
          <p:cNvPr id="21" name="Imagem 2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3FD1C408-FB58-4E26-B7F9-2E6CBE3F3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" y="5558924"/>
            <a:ext cx="1880452" cy="10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Espaço Reservado para Conteúdo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9227B395-68B9-4248-A659-8E315D6C5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7" b="35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73C6F8-E852-4F07-A5D3-F487C6E869DF}"/>
              </a:ext>
            </a:extLst>
          </p:cNvPr>
          <p:cNvSpPr txBox="1"/>
          <p:nvPr/>
        </p:nvSpPr>
        <p:spPr>
          <a:xfrm>
            <a:off x="759419" y="1605517"/>
            <a:ext cx="8091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 </a:t>
            </a:r>
            <a:r>
              <a:rPr lang="pt-BR" sz="2400" dirty="0">
                <a:latin typeface="Agency FB" panose="020B0503020202020204" pitchFamily="34" charset="0"/>
              </a:rPr>
              <a:t>Apesar dos bons detalhes na parte do marketing, e nas divulgações, muitos clientes reclamam da empresa, principalmente em algumas redes, onde a montagem de algum sanduíche sai mal feita, ou onde o atendimento é mal procedido.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2BF242-B704-49CA-B2B9-5833C964EFC8}"/>
              </a:ext>
            </a:extLst>
          </p:cNvPr>
          <p:cNvSpPr txBox="1"/>
          <p:nvPr/>
        </p:nvSpPr>
        <p:spPr>
          <a:xfrm>
            <a:off x="914400" y="4136065"/>
            <a:ext cx="7936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   </a:t>
            </a:r>
            <a:r>
              <a:rPr lang="pt-BR" sz="2400" dirty="0">
                <a:latin typeface="Agency FB" panose="020B0503020202020204" pitchFamily="34" charset="0"/>
              </a:rPr>
              <a:t>Contudo, a empresa ainda consegue se destacar com os seus produtos e com os seus comerciais tentadores, onde, em alguns, ocorre uma certa provocação com o concorrente.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B2267F-C642-4651-AB21-E0BA4895C999}"/>
              </a:ext>
            </a:extLst>
          </p:cNvPr>
          <p:cNvSpPr txBox="1"/>
          <p:nvPr/>
        </p:nvSpPr>
        <p:spPr>
          <a:xfrm>
            <a:off x="5075274" y="0"/>
            <a:ext cx="204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DESFECHO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34999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390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Agency FB</vt:lpstr>
      <vt:lpstr>Algerian</vt:lpstr>
      <vt:lpstr>Century Gothic</vt:lpstr>
      <vt:lpstr>Wingdings 3</vt:lpstr>
      <vt:lpstr>Fatia</vt:lpstr>
      <vt:lpstr>BURGUER KING</vt:lpstr>
      <vt:lpstr>    Deu-se início em 28 de julho de 1953 quando Keith J. Kramer juntou-se a Matthew Burns para inaugurar o chamado Insta-Burger King, um local onde as pessoas poderiam se alimentar rapidamente. Esta sede ficava em Jacksonville, Flórida. Esta era uma época de grande dificuldade financeira e os sócios Kramer e Burns precisavam vender o restaurante para James W. McLamore e David Edgerton que acreditaram no potencial do negócio. Após a compra, o restaurante foi batizado de Burger King.</vt:lpstr>
      <vt:lpstr>    É do conhecimento de muitos, que a maior concorrente do Burger King é a grande rede de fast foods do mundo, o mc donald’s. Contudo, os representantes do burguer king não abaixam a guarda, estão sempre diversificando em seus comerciais, inovando nos seus produtos e trazendo uma diversidade maior no cardápio.</vt:lpstr>
      <vt:lpstr>ESTRATÉGIAS USADAS PELA EMPRESA PARA SE MANTER NO MERCADO</vt:lpstr>
      <vt:lpstr>Estratégias usadas pela empresa para se manter no mercado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BURGUER KING</dc:title>
  <dc:creator>GUSTAVO RIBEIRO BORGES</dc:creator>
  <cp:lastModifiedBy>GUSTAVO RIBEIRO BORGES</cp:lastModifiedBy>
  <cp:revision>7</cp:revision>
  <dcterms:created xsi:type="dcterms:W3CDTF">2021-05-27T23:10:49Z</dcterms:created>
  <dcterms:modified xsi:type="dcterms:W3CDTF">2021-05-28T00:44:20Z</dcterms:modified>
</cp:coreProperties>
</file>