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12192000"/>
  <p:notesSz cx="6858000" cy="9144000"/>
  <p:embeddedFontLst>
    <p:embeddedFont>
      <p:font typeface="Noto Sans Symbol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0" roundtripDataSignature="AMtx7mgVRN4Imr3CwTMT+vPe3XyHRDU4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C96DAE-5764-4231-952B-F9EB79DB95BD}">
  <a:tblStyle styleId="{C9C96DAE-5764-4231-952B-F9EB79DB95BD}" styleName="Table_0">
    <a:wholeTb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dk1"/>
      </a:tcTxStyle>
      <a:tcStyle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otoSansSymbols-bold.fntdata"/><Relationship Id="rId16" Type="http://schemas.openxmlformats.org/officeDocument/2006/relationships/slide" Target="slides/slide10.xml"/><Relationship Id="rId38" Type="http://schemas.openxmlformats.org/officeDocument/2006/relationships/font" Target="fonts/NotoSansSymbol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3"/>
          <p:cNvSpPr/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19" name="Google Shape;19;p33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22" name="Google Shape;22;p3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2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2"/>
          <p:cNvSpPr txBox="1"/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2"/>
          <p:cNvSpPr txBox="1"/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3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3"/>
          <p:cNvSpPr txBox="1"/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3"/>
          <p:cNvSpPr txBox="1"/>
          <p:nvPr>
            <p:ph idx="1" type="body"/>
          </p:nvPr>
        </p:nvSpPr>
        <p:spPr>
          <a:xfrm rot="5400000">
            <a:off x="3302436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4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" name="Google Shape;34;p34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5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" name="Google Shape;43;p35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6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6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3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8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8"/>
          <p:cNvSpPr txBox="1"/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64" name="Google Shape;64;p3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7" name="Google Shape;67;p38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2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9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9"/>
          <p:cNvSpPr txBox="1"/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74" name="Google Shape;74;p39"/>
          <p:cNvSpPr txBox="1"/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76" name="Google Shape;76;p39"/>
          <p:cNvSpPr txBox="1"/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0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7" name="Google Shape;87;p40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1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1"/>
          <p:cNvSpPr txBox="1"/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95" name="Google Shape;95;p4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2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32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32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" name="Google Shape;14;p3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Colegio San Patricio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1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s-ES">
                <a:latin typeface="Trebuchet MS"/>
                <a:ea typeface="Trebuchet MS"/>
                <a:cs typeface="Trebuchet MS"/>
                <a:sym typeface="Trebuchet MS"/>
              </a:rPr>
              <a:t>Propuesta de Sistema</a:t>
            </a:r>
            <a:endParaRPr b="1"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1185568"/>
            <a:ext cx="3057959" cy="390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Proceso 2</a:t>
            </a:r>
            <a:br>
              <a:rPr lang="es-ES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-ES" sz="2800">
                <a:latin typeface="Trebuchet MS"/>
                <a:ea typeface="Trebuchet MS"/>
                <a:cs typeface="Trebuchet MS"/>
                <a:sym typeface="Trebuchet MS"/>
              </a:rPr>
              <a:t>Inscripción de alumnos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Los tutores dispondrán de un formulario en línea.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Ingresarán información tanto de los alumnos como de los tutores para su corroboración y almacenamiento. 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El Personal Administrativo podrá acceder a estos datos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Los tutores deberán entregar presencialmente los documentos requeridos.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Esta documentación será asociada en la base de datos del sistema.</a:t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>
            <a:off x="1621865" y="1341539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1621864" y="2223781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1621863" y="3106023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1621862" y="3988265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1621861" y="4870507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Proceso 2</a:t>
            </a:r>
            <a:br>
              <a:rPr lang="es-ES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-ES" sz="2800">
                <a:latin typeface="Trebuchet MS"/>
                <a:ea typeface="Trebuchet MS"/>
                <a:cs typeface="Trebuchet MS"/>
                <a:sym typeface="Trebuchet MS"/>
              </a:rPr>
              <a:t>Inscripción de alumnos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Salidas Tácticas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Legajos de alumnos digitalizados.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Salidas Estratégicas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Planillas de aspirantes e ingresantes por año y sección.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Planillas por género, edad.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Proceso 3</a:t>
            </a:r>
            <a:br>
              <a:rPr lang="es-ES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-ES" sz="2800">
                <a:latin typeface="Trebuchet MS"/>
                <a:ea typeface="Trebuchet MS"/>
                <a:cs typeface="Trebuchet MS"/>
                <a:sym typeface="Trebuchet MS"/>
              </a:rPr>
              <a:t>Registro y Control de Calificaciones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El Plantel Docente podrá cargar las calificaciones de cada alumno. 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Permite diferenciar múltiples categorías a su discreción.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El sistema generará planillas de notas, promedios y el estado de los alumnos.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El Personal Administrativo y Directivo tendrá acceso a los registros.</a:t>
            </a:r>
            <a:endParaRPr/>
          </a:p>
        </p:txBody>
      </p:sp>
      <p:sp>
        <p:nvSpPr>
          <p:cNvPr id="199" name="Google Shape;199;p12"/>
          <p:cNvSpPr/>
          <p:nvPr/>
        </p:nvSpPr>
        <p:spPr>
          <a:xfrm>
            <a:off x="1621865" y="1341539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1621864" y="2223781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1621863" y="3106023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1621862" y="3988265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1621861" y="4870507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Proceso 3</a:t>
            </a:r>
            <a:br>
              <a:rPr lang="es-ES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-ES" sz="2800">
                <a:latin typeface="Trebuchet MS"/>
                <a:ea typeface="Trebuchet MS"/>
                <a:cs typeface="Trebuchet MS"/>
                <a:sym typeface="Trebuchet MS"/>
              </a:rPr>
              <a:t>Registro y Control de Calificaciones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13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Salidas Tácticas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Registros de calificaciones digitalizados por año y sección, materia y docente.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Salidas Estratégicas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Planillas de promedios, percentiles, comparación entre secciones.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Planillas de calificaciones anuales o trimestrales.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Planillas de calificaciones concatenadas con planillas de asistencias.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Informes por rangos de materias, alumnos y año.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Representación gráfica.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Proceso 4</a:t>
            </a:r>
            <a:br>
              <a:rPr lang="es-ES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-ES" sz="2200">
                <a:latin typeface="Trebuchet MS"/>
                <a:ea typeface="Trebuchet MS"/>
                <a:cs typeface="Trebuchet MS"/>
                <a:sym typeface="Trebuchet MS"/>
              </a:rPr>
              <a:t>Gestión del préstamo y devolución de material bibliográfico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14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El material bibliográfico será previamente catalogado digitalmente.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El Personal de Biblioteca cargará en el sistema los datos de los préstamos.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El sistema será capaz de alertar al Personal de Biblioteca cuando el préstamo esté por vencer o haya vencido.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Se podrá acceder a información del material bibliográfico.</a:t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>
            <a:off x="1621865" y="1341539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1621864" y="2223781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1621863" y="3106023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1621862" y="3988265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1621861" y="4870507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Proceso 4</a:t>
            </a:r>
            <a:br>
              <a:rPr lang="es-ES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-ES" sz="2200">
                <a:latin typeface="Trebuchet MS"/>
                <a:ea typeface="Trebuchet MS"/>
                <a:cs typeface="Trebuchet MS"/>
                <a:sym typeface="Trebuchet MS"/>
              </a:rPr>
              <a:t>Gestión del préstamo y devolución de material bibliográfico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Salidas Tácticas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Catálogo de material bibliográfico digitalizado.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Catálogo de consulta disponible para solicitantes.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Salidas Estratégicas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Informes automatizados sobre préstamos y devoluciones.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Informes sobre solicitantes de material.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Informes del uso del material bibliográfico por categorías, autores, año.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Alternativa 2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b="1" lang="es-ES"/>
              <a:t>Alternativa 2</a:t>
            </a:r>
            <a:br>
              <a:rPr b="1" lang="es-ES"/>
            </a:br>
            <a:r>
              <a:rPr b="1" lang="es-ES"/>
              <a:t>Hardware requerido</a:t>
            </a:r>
            <a:endParaRPr b="1"/>
          </a:p>
        </p:txBody>
      </p:sp>
      <p:sp>
        <p:nvSpPr>
          <p:cNvPr id="237" name="Google Shape;237;p17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Computadora de escritorio 🡪 </a:t>
            </a: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Administración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Computadora de escritorio 🡪 </a:t>
            </a: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Preceptoría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Computadora de escritorio 🡪 </a:t>
            </a: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Sala de Profesores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Computadora de escritorio 🡪 </a:t>
            </a: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Biblioteca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b="1" lang="es-ES"/>
              <a:t>Alternativa 2</a:t>
            </a:r>
            <a:br>
              <a:rPr b="1" lang="es-ES"/>
            </a:br>
            <a:r>
              <a:rPr b="1" lang="es-ES"/>
              <a:t>Software requerido</a:t>
            </a:r>
            <a:endParaRPr b="1"/>
          </a:p>
        </p:txBody>
      </p:sp>
      <p:sp>
        <p:nvSpPr>
          <p:cNvPr id="243" name="Google Shape;243;p18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Navegador Web instalado.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b="1" lang="es-ES"/>
              <a:t>Alternativa 2</a:t>
            </a:r>
            <a:br>
              <a:rPr b="1" lang="es-ES"/>
            </a:br>
            <a:r>
              <a:rPr b="1" lang="es-ES"/>
              <a:t>Servicios requeridos</a:t>
            </a:r>
            <a:endParaRPr b="1"/>
          </a:p>
        </p:txBody>
      </p:sp>
      <p:sp>
        <p:nvSpPr>
          <p:cNvPr id="249" name="Google Shape;249;p19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Web Hosting 🡪 (donweb.com)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Servicio de Dominio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Servicio de Internet Banda Ancha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Lista de Procesos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2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Inscripción de los alumnos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Control de asistencia de los profesores.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Control de asistencia de los alumnos.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Seguimiento de calificaciones de alumnos.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Pago de impuestos y servicios.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Liquidación de sueldos.</a:t>
            </a:r>
            <a:endParaRPr/>
          </a:p>
        </p:txBody>
      </p:sp>
      <p:sp>
        <p:nvSpPr>
          <p:cNvPr id="129" name="Google Shape;129;p2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Apertura de Caja.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Cierre de caja.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Gestión de Compras.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Gestión del préstamo y devolución del material bibliográfico escolar.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Planificación de actividades educativas.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Ejecución de las actividades educativas.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Comunicación con los padres o tutores.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Proceso 1</a:t>
            </a:r>
            <a:br>
              <a:rPr lang="es-ES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-ES" sz="2800">
                <a:latin typeface="Trebuchet MS"/>
                <a:ea typeface="Trebuchet MS"/>
                <a:cs typeface="Trebuchet MS"/>
                <a:sym typeface="Trebuchet MS"/>
              </a:rPr>
              <a:t>Registro y Control de asistencia de alumnos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Los Preceptores cargarán manualmente las asistencias.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La base de datos podrá ser accedida por Preceptores y Personal Administrativo.</a:t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1621865" y="1341539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1621864" y="2223781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1621863" y="3106023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1621862" y="3988265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1621861" y="4870507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Proceso 1</a:t>
            </a:r>
            <a:br>
              <a:rPr lang="es-ES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-ES" sz="2800">
                <a:latin typeface="Trebuchet MS"/>
                <a:ea typeface="Trebuchet MS"/>
                <a:cs typeface="Trebuchet MS"/>
                <a:sym typeface="Trebuchet MS"/>
              </a:rPr>
              <a:t>Registro y Control de asistencia de alumnos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Salidas Tácticas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Registros digitalizados de asistencia.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Salidas Estratégicas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Planillas de asistencia por año y sección.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Proceso 2</a:t>
            </a:r>
            <a:br>
              <a:rPr lang="es-ES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-ES" sz="2800">
                <a:latin typeface="Trebuchet MS"/>
                <a:ea typeface="Trebuchet MS"/>
                <a:cs typeface="Trebuchet MS"/>
                <a:sym typeface="Trebuchet MS"/>
              </a:rPr>
              <a:t>Inscripción de alumnos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Los tutores presentarán la documentación solicitada. 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El Personal Administrativo archivará la documentación recibida en un legajo.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El legajo será asociado en el sistema con el documento del alumno.</a:t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1621865" y="1341539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2"/>
          <p:cNvSpPr/>
          <p:nvPr/>
        </p:nvSpPr>
        <p:spPr>
          <a:xfrm>
            <a:off x="1621864" y="2223781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/>
          <p:nvPr/>
        </p:nvSpPr>
        <p:spPr>
          <a:xfrm>
            <a:off x="1621863" y="3106023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1621862" y="3988265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2"/>
          <p:cNvSpPr/>
          <p:nvPr/>
        </p:nvSpPr>
        <p:spPr>
          <a:xfrm>
            <a:off x="1621861" y="4870507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Proceso 2</a:t>
            </a:r>
            <a:br>
              <a:rPr lang="es-ES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-ES" sz="2800">
                <a:latin typeface="Trebuchet MS"/>
                <a:ea typeface="Trebuchet MS"/>
                <a:cs typeface="Trebuchet MS"/>
                <a:sym typeface="Trebuchet MS"/>
              </a:rPr>
              <a:t>Inscripción de alumnos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Salidas Tácticas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Legajos de alumnos digitalizados.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Salidas Estratégicas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Planillas de aspirantes e ingresantes por año y sección.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Proceso 3</a:t>
            </a:r>
            <a:br>
              <a:rPr lang="es-ES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-ES" sz="2800">
                <a:latin typeface="Trebuchet MS"/>
                <a:ea typeface="Trebuchet MS"/>
                <a:cs typeface="Trebuchet MS"/>
                <a:sym typeface="Trebuchet MS"/>
              </a:rPr>
              <a:t>Registro y Control de Calificaciones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24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El Plantel Docente cargará en el sistema las calificaciones finales de cada alumno.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El Personal Administrativo y Directivo tendrá acceso a los registros.</a:t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1621865" y="1341539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4"/>
          <p:cNvSpPr/>
          <p:nvPr/>
        </p:nvSpPr>
        <p:spPr>
          <a:xfrm>
            <a:off x="1621864" y="2223781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1621863" y="3106023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4"/>
          <p:cNvSpPr/>
          <p:nvPr/>
        </p:nvSpPr>
        <p:spPr>
          <a:xfrm>
            <a:off x="1621862" y="3988265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1621861" y="4870507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Proceso 3</a:t>
            </a:r>
            <a:br>
              <a:rPr lang="es-ES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-ES" sz="2800">
                <a:latin typeface="Trebuchet MS"/>
                <a:ea typeface="Trebuchet MS"/>
                <a:cs typeface="Trebuchet MS"/>
                <a:sym typeface="Trebuchet MS"/>
              </a:rPr>
              <a:t>Registro y Control de Calificaciones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25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Salidas Tácticas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Registros de calificaciones digitalizados.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Salidas Estratégicas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Planillas de calificaciones por año, sección, materia y docente.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Planillas de calificaciones anuales o trimestrales.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Proceso 4</a:t>
            </a:r>
            <a:br>
              <a:rPr lang="es-ES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-ES" sz="2200">
                <a:latin typeface="Trebuchet MS"/>
                <a:ea typeface="Trebuchet MS"/>
                <a:cs typeface="Trebuchet MS"/>
                <a:sym typeface="Trebuchet MS"/>
              </a:rPr>
              <a:t>Gestión del préstamo y devolución de material bibliográfico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26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El material bibliográfico será previamente catalogado digitalmente. 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El Personal de Biblioteca cargará en el sistema los datos de los préstamos.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El sistema asociará irregularidades en la devolución mediante el número de documento.</a:t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1621865" y="1341539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1621864" y="2223781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6"/>
          <p:cNvSpPr/>
          <p:nvPr/>
        </p:nvSpPr>
        <p:spPr>
          <a:xfrm>
            <a:off x="1621863" y="3106023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6"/>
          <p:cNvSpPr/>
          <p:nvPr/>
        </p:nvSpPr>
        <p:spPr>
          <a:xfrm>
            <a:off x="1621862" y="3988265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6"/>
          <p:cNvSpPr/>
          <p:nvPr/>
        </p:nvSpPr>
        <p:spPr>
          <a:xfrm>
            <a:off x="1621861" y="4870507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Proceso 4</a:t>
            </a:r>
            <a:br>
              <a:rPr lang="es-ES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-ES" sz="2200">
                <a:latin typeface="Trebuchet MS"/>
                <a:ea typeface="Trebuchet MS"/>
                <a:cs typeface="Trebuchet MS"/>
                <a:sym typeface="Trebuchet MS"/>
              </a:rPr>
              <a:t>Gestión del préstamo y devolución de material bibliográfico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p27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Salidas Tácticas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Catálogo de material bibliográfico digitalizado.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Catálogo de consulta disponible para solicitantes.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Salidas Estratégicas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Informes sobre préstamos y devoluciones de material.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Comparación de Alternativas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9"/>
          <p:cNvPicPr preferRelativeResize="0"/>
          <p:nvPr/>
        </p:nvPicPr>
        <p:blipFill rotWithShape="1">
          <a:blip r:embed="rId3">
            <a:alphaModFix/>
          </a:blip>
          <a:srcRect b="14984" l="0" r="0" t="11160"/>
          <a:stretch/>
        </p:blipFill>
        <p:spPr>
          <a:xfrm>
            <a:off x="1128319" y="677322"/>
            <a:ext cx="9935361" cy="550335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9"/>
          <p:cNvSpPr txBox="1"/>
          <p:nvPr/>
        </p:nvSpPr>
        <p:spPr>
          <a:xfrm>
            <a:off x="2822312" y="1272108"/>
            <a:ext cx="16190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Registro digital de asistencias en tiempo real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Informes completos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29"/>
          <p:cNvSpPr txBox="1"/>
          <p:nvPr/>
        </p:nvSpPr>
        <p:spPr>
          <a:xfrm>
            <a:off x="7750613" y="1272108"/>
            <a:ext cx="16190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Registro digital con carga manual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Informes predeterminados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29"/>
          <p:cNvSpPr txBox="1"/>
          <p:nvPr/>
        </p:nvSpPr>
        <p:spPr>
          <a:xfrm>
            <a:off x="2822312" y="2548458"/>
            <a:ext cx="16190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Registro digital con carga automática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Generación de planillas adicionales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7750612" y="2548457"/>
            <a:ext cx="16190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Registro digital con carga manual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Generación de planillas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2822309" y="3883144"/>
            <a:ext cx="16190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Registro completo de calificaciones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Informes versátiles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7677151" y="3793986"/>
            <a:ext cx="169253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Registro de calificaciones finales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Informes predeterminados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2822310" y="5054844"/>
            <a:ext cx="16190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Catálogo y registro digitalizado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Informes automáticos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7750612" y="5039515"/>
            <a:ext cx="16190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Catálogo y registro digitalizado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Información no automatizada</a:t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4819973" y="1377538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4819973" y="1968088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5236865" y="1377538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9"/>
          <p:cNvSpPr/>
          <p:nvPr/>
        </p:nvSpPr>
        <p:spPr>
          <a:xfrm>
            <a:off x="5236865" y="1968088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9"/>
          <p:cNvSpPr/>
          <p:nvPr/>
        </p:nvSpPr>
        <p:spPr>
          <a:xfrm>
            <a:off x="5028419" y="1672813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9"/>
          <p:cNvSpPr/>
          <p:nvPr/>
        </p:nvSpPr>
        <p:spPr>
          <a:xfrm>
            <a:off x="6746689" y="1377538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9"/>
          <p:cNvSpPr/>
          <p:nvPr/>
        </p:nvSpPr>
        <p:spPr>
          <a:xfrm>
            <a:off x="6746689" y="1968088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/>
          <p:nvPr/>
        </p:nvSpPr>
        <p:spPr>
          <a:xfrm>
            <a:off x="7163581" y="1377538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7163581" y="1968088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9"/>
          <p:cNvSpPr/>
          <p:nvPr/>
        </p:nvSpPr>
        <p:spPr>
          <a:xfrm>
            <a:off x="6955135" y="1672813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4819973" y="2641981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9"/>
          <p:cNvSpPr/>
          <p:nvPr/>
        </p:nvSpPr>
        <p:spPr>
          <a:xfrm>
            <a:off x="4819973" y="3232531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9"/>
          <p:cNvSpPr/>
          <p:nvPr/>
        </p:nvSpPr>
        <p:spPr>
          <a:xfrm>
            <a:off x="5236865" y="2641981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9"/>
          <p:cNvSpPr/>
          <p:nvPr/>
        </p:nvSpPr>
        <p:spPr>
          <a:xfrm>
            <a:off x="5236865" y="3232531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9"/>
          <p:cNvSpPr/>
          <p:nvPr/>
        </p:nvSpPr>
        <p:spPr>
          <a:xfrm>
            <a:off x="5028419" y="2937256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9"/>
          <p:cNvSpPr/>
          <p:nvPr/>
        </p:nvSpPr>
        <p:spPr>
          <a:xfrm>
            <a:off x="6746689" y="2641422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9"/>
          <p:cNvSpPr/>
          <p:nvPr/>
        </p:nvSpPr>
        <p:spPr>
          <a:xfrm>
            <a:off x="6746689" y="3231972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9"/>
          <p:cNvSpPr/>
          <p:nvPr/>
        </p:nvSpPr>
        <p:spPr>
          <a:xfrm>
            <a:off x="7163581" y="2641422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9"/>
          <p:cNvSpPr/>
          <p:nvPr/>
        </p:nvSpPr>
        <p:spPr>
          <a:xfrm>
            <a:off x="7163581" y="3231972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9"/>
          <p:cNvSpPr/>
          <p:nvPr/>
        </p:nvSpPr>
        <p:spPr>
          <a:xfrm>
            <a:off x="6955135" y="2936697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9"/>
          <p:cNvSpPr/>
          <p:nvPr/>
        </p:nvSpPr>
        <p:spPr>
          <a:xfrm>
            <a:off x="6746689" y="3870677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9"/>
          <p:cNvSpPr/>
          <p:nvPr/>
        </p:nvSpPr>
        <p:spPr>
          <a:xfrm>
            <a:off x="6746689" y="4461227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9"/>
          <p:cNvSpPr/>
          <p:nvPr/>
        </p:nvSpPr>
        <p:spPr>
          <a:xfrm>
            <a:off x="7163581" y="3870677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7163581" y="4461227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9"/>
          <p:cNvSpPr/>
          <p:nvPr/>
        </p:nvSpPr>
        <p:spPr>
          <a:xfrm>
            <a:off x="6955135" y="4165952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9"/>
          <p:cNvSpPr/>
          <p:nvPr/>
        </p:nvSpPr>
        <p:spPr>
          <a:xfrm>
            <a:off x="6746689" y="5145908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6746689" y="5736458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9"/>
          <p:cNvSpPr/>
          <p:nvPr/>
        </p:nvSpPr>
        <p:spPr>
          <a:xfrm>
            <a:off x="7163581" y="5145908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9"/>
          <p:cNvSpPr/>
          <p:nvPr/>
        </p:nvSpPr>
        <p:spPr>
          <a:xfrm>
            <a:off x="7163581" y="5736458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9"/>
          <p:cNvSpPr/>
          <p:nvPr/>
        </p:nvSpPr>
        <p:spPr>
          <a:xfrm>
            <a:off x="6955135" y="5441183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9"/>
          <p:cNvSpPr/>
          <p:nvPr/>
        </p:nvSpPr>
        <p:spPr>
          <a:xfrm>
            <a:off x="4816137" y="3870677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9"/>
          <p:cNvSpPr/>
          <p:nvPr/>
        </p:nvSpPr>
        <p:spPr>
          <a:xfrm>
            <a:off x="4816137" y="4461227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5233029" y="3870677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5233029" y="4461227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9"/>
          <p:cNvSpPr/>
          <p:nvPr/>
        </p:nvSpPr>
        <p:spPr>
          <a:xfrm>
            <a:off x="5024583" y="4165952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9"/>
          <p:cNvSpPr/>
          <p:nvPr/>
        </p:nvSpPr>
        <p:spPr>
          <a:xfrm>
            <a:off x="4816137" y="5145908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9"/>
          <p:cNvSpPr/>
          <p:nvPr/>
        </p:nvSpPr>
        <p:spPr>
          <a:xfrm>
            <a:off x="4816137" y="5736458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9"/>
          <p:cNvSpPr/>
          <p:nvPr/>
        </p:nvSpPr>
        <p:spPr>
          <a:xfrm>
            <a:off x="5233029" y="5145908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9"/>
          <p:cNvSpPr/>
          <p:nvPr/>
        </p:nvSpPr>
        <p:spPr>
          <a:xfrm>
            <a:off x="5233029" y="5736458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9"/>
          <p:cNvSpPr/>
          <p:nvPr/>
        </p:nvSpPr>
        <p:spPr>
          <a:xfrm>
            <a:off x="5024583" y="5441183"/>
            <a:ext cx="208446" cy="2084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Alcances del Proyecto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Registro y control de asistencia de los alumnos.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Inscripción de los alumnos.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Registro y control de calificaciones de alumnos.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Gestión del préstamo y devolución del material bibliográfico escolar.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/>
          <p:nvPr/>
        </p:nvSpPr>
        <p:spPr>
          <a:xfrm>
            <a:off x="4080394" y="1546870"/>
            <a:ext cx="208500" cy="208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4492771" y="1546870"/>
            <a:ext cx="208500" cy="208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0"/>
          <p:cNvSpPr/>
          <p:nvPr/>
        </p:nvSpPr>
        <p:spPr>
          <a:xfrm>
            <a:off x="4905148" y="1546870"/>
            <a:ext cx="208500" cy="208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0"/>
          <p:cNvSpPr/>
          <p:nvPr/>
        </p:nvSpPr>
        <p:spPr>
          <a:xfrm>
            <a:off x="5316745" y="1546870"/>
            <a:ext cx="208500" cy="208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5728342" y="1546870"/>
            <a:ext cx="208500" cy="208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7627902" y="1546870"/>
            <a:ext cx="208500" cy="208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8040279" y="1546870"/>
            <a:ext cx="208500" cy="208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0"/>
          <p:cNvSpPr/>
          <p:nvPr/>
        </p:nvSpPr>
        <p:spPr>
          <a:xfrm>
            <a:off x="8452656" y="1546870"/>
            <a:ext cx="208500" cy="208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8864253" y="1546870"/>
            <a:ext cx="208500" cy="208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0"/>
          <p:cNvSpPr/>
          <p:nvPr/>
        </p:nvSpPr>
        <p:spPr>
          <a:xfrm>
            <a:off x="9275850" y="1546870"/>
            <a:ext cx="208500" cy="208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0" name="Google Shape;390;p30"/>
          <p:cNvGraphicFramePr/>
          <p:nvPr/>
        </p:nvGraphicFramePr>
        <p:xfrm>
          <a:off x="1737672" y="10033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{C9C96DAE-5764-4231-952B-F9EB79DB95BD}</a:tableStyleId>
              </a:tblPr>
              <a:tblGrid>
                <a:gridCol w="1639550"/>
                <a:gridCol w="3388550"/>
                <a:gridCol w="3688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Alternativa 1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Alternativa 2</a:t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lt1"/>
                          </a:solidFill>
                        </a:rPr>
                        <a:t>Eficiencia</a:t>
                      </a:r>
                      <a:endParaRPr b="1" sz="18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lt1"/>
                          </a:solidFill>
                        </a:rPr>
                        <a:t>Costo de Hardware</a:t>
                      </a:r>
                      <a:endParaRPr b="1" sz="18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/>
                        <a:t>USD </a:t>
                      </a:r>
                      <a:r>
                        <a:rPr b="1" lang="es-ES" sz="1800" u="none" strike="noStrike">
                          <a:solidFill>
                            <a:schemeClr val="lt1"/>
                          </a:solidFill>
                        </a:rPr>
                        <a:t>3.920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ES" sz="1800"/>
                        <a:t>USD </a:t>
                      </a:r>
                      <a:r>
                        <a:rPr b="1" lang="es-ES" sz="1800" u="none" strike="noStrike">
                          <a:solidFill>
                            <a:schemeClr val="lt1"/>
                          </a:solidFill>
                        </a:rPr>
                        <a:t>3.000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lt1"/>
                          </a:solidFill>
                        </a:rPr>
                        <a:t>Costo de Servicios</a:t>
                      </a:r>
                      <a:endParaRPr b="1" sz="18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ES" sz="1800"/>
                        <a:t>USD </a:t>
                      </a:r>
                      <a:r>
                        <a:rPr b="1" lang="es-ES" sz="1800" u="none" strike="noStrike">
                          <a:solidFill>
                            <a:schemeClr val="lt1"/>
                          </a:solidFill>
                        </a:rPr>
                        <a:t>240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ES" sz="1800"/>
                        <a:t>USD </a:t>
                      </a:r>
                      <a:r>
                        <a:rPr b="1" lang="es-ES" sz="1800" u="none" strike="noStrike">
                          <a:solidFill>
                            <a:schemeClr val="lt1"/>
                          </a:solidFill>
                        </a:rPr>
                        <a:t>240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lt1"/>
                          </a:solidFill>
                        </a:rPr>
                        <a:t>Capacitación</a:t>
                      </a:r>
                      <a:endParaRPr b="1" sz="18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ES" sz="1800"/>
                        <a:t>USD </a:t>
                      </a:r>
                      <a:r>
                        <a:rPr b="1" lang="es-ES" sz="1800" u="none" strike="noStrike">
                          <a:solidFill>
                            <a:schemeClr val="lt1"/>
                          </a:solidFill>
                        </a:rPr>
                        <a:t>500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ES" sz="1800"/>
                        <a:t>USD </a:t>
                      </a:r>
                      <a:r>
                        <a:rPr b="1" lang="es-ES" sz="1800"/>
                        <a:t>3</a:t>
                      </a:r>
                      <a:r>
                        <a:rPr b="1" lang="es-ES" sz="1800" u="none" strike="noStrike">
                          <a:solidFill>
                            <a:schemeClr val="lt1"/>
                          </a:solidFill>
                        </a:rPr>
                        <a:t>00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lt1"/>
                          </a:solidFill>
                        </a:rPr>
                        <a:t>Costo Operativo</a:t>
                      </a:r>
                      <a:endParaRPr b="1" sz="18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ES" sz="1800"/>
                        <a:t>USD </a:t>
                      </a:r>
                      <a:r>
                        <a:rPr b="1" lang="es-ES" sz="1800" u="none" strike="noStrike">
                          <a:solidFill>
                            <a:schemeClr val="lt1"/>
                          </a:solidFill>
                        </a:rPr>
                        <a:t>5.000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ES" sz="1800"/>
                        <a:t>USD </a:t>
                      </a:r>
                      <a:r>
                        <a:rPr b="1" lang="es-ES" sz="1800" u="none" strike="noStrike">
                          <a:solidFill>
                            <a:schemeClr val="lt1"/>
                          </a:solidFill>
                        </a:rPr>
                        <a:t>3.000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lt1"/>
                          </a:solidFill>
                        </a:rPr>
                        <a:t>Tiempo de ejecución</a:t>
                      </a:r>
                      <a:endParaRPr b="1" sz="18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ES" sz="1800"/>
                        <a:t>5</a:t>
                      </a:r>
                      <a:r>
                        <a:rPr b="0" lang="es-ES" sz="1800"/>
                        <a:t> Meses</a:t>
                      </a:r>
                      <a:endParaRPr b="0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ES" sz="1800"/>
                        <a:t>3</a:t>
                      </a:r>
                      <a:r>
                        <a:rPr b="0" lang="es-ES" sz="1800"/>
                        <a:t> Meses</a:t>
                      </a:r>
                      <a:endParaRPr b="0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lt1"/>
                          </a:solidFill>
                        </a:rPr>
                        <a:t>Presupuesto total</a:t>
                      </a:r>
                      <a:endParaRPr b="1" sz="18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ES" sz="1800"/>
                        <a:t>USD </a:t>
                      </a:r>
                      <a:r>
                        <a:rPr b="1" lang="es-ES" sz="1800" u="none" strike="noStrike">
                          <a:solidFill>
                            <a:schemeClr val="lt1"/>
                          </a:solidFill>
                        </a:rPr>
                        <a:t>9.660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ES" sz="1800"/>
                        <a:t>USD </a:t>
                      </a:r>
                      <a:r>
                        <a:rPr b="1" lang="es-ES" sz="1800" u="none" strike="noStrike">
                          <a:solidFill>
                            <a:schemeClr val="lt1"/>
                          </a:solidFill>
                        </a:rPr>
                        <a:t>6.</a:t>
                      </a:r>
                      <a:r>
                        <a:rPr b="1" lang="es-ES" sz="1800"/>
                        <a:t>5</a:t>
                      </a:r>
                      <a:r>
                        <a:rPr b="1" lang="es-ES" sz="1800" u="none" strike="noStrike">
                          <a:solidFill>
                            <a:schemeClr val="lt1"/>
                          </a:solidFill>
                        </a:rPr>
                        <a:t>40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>
            <p:ph type="ctrTitle"/>
          </p:nvPr>
        </p:nvSpPr>
        <p:spPr>
          <a:xfrm>
            <a:off x="2611807" y="3428998"/>
            <a:ext cx="6012239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¡Muchas gracias!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31"/>
          <p:cNvSpPr txBox="1"/>
          <p:nvPr>
            <p:ph idx="1" type="subTitle"/>
          </p:nvPr>
        </p:nvSpPr>
        <p:spPr>
          <a:xfrm>
            <a:off x="2772274" y="1160442"/>
            <a:ext cx="5357600" cy="22685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 fontScale="92500" lnSpcReduction="20000"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b="1" lang="es-ES" sz="1400">
                <a:latin typeface="Trebuchet MS"/>
                <a:ea typeface="Trebuchet MS"/>
                <a:cs typeface="Trebuchet MS"/>
                <a:sym typeface="Trebuchet MS"/>
              </a:rPr>
              <a:t>Herrera, Martín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None/>
            </a:pPr>
            <a:r>
              <a:rPr b="1" lang="es-ES" sz="1400">
                <a:latin typeface="Trebuchet MS"/>
                <a:ea typeface="Trebuchet MS"/>
                <a:cs typeface="Trebuchet MS"/>
                <a:sym typeface="Trebuchet MS"/>
              </a:rPr>
              <a:t>Paz, Luján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None/>
            </a:pPr>
            <a:r>
              <a:rPr b="1" lang="es-ES" sz="1400">
                <a:latin typeface="Trebuchet MS"/>
                <a:ea typeface="Trebuchet MS"/>
                <a:cs typeface="Trebuchet MS"/>
                <a:sym typeface="Trebuchet MS"/>
              </a:rPr>
              <a:t>Portal, Francisco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None/>
            </a:pPr>
            <a:r>
              <a:rPr b="1" lang="es-ES" sz="1400">
                <a:latin typeface="Trebuchet MS"/>
                <a:ea typeface="Trebuchet MS"/>
                <a:cs typeface="Trebuchet MS"/>
                <a:sym typeface="Trebuchet MS"/>
              </a:rPr>
              <a:t>Rivas, Julián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None/>
            </a:pPr>
            <a:r>
              <a:rPr b="1" lang="es-ES" sz="1400">
                <a:latin typeface="Trebuchet MS"/>
                <a:ea typeface="Trebuchet MS"/>
                <a:cs typeface="Trebuchet MS"/>
                <a:sym typeface="Trebuchet MS"/>
              </a:rPr>
              <a:t>Silvetti, Miguel Ángel</a:t>
            </a:r>
            <a:endParaRPr/>
          </a:p>
          <a:p>
            <a:pPr indent="0" lvl="0" marL="0" rtl="0" algn="r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ct val="90000"/>
              <a:buNone/>
            </a:pPr>
            <a:r>
              <a:rPr b="1" lang="es-ES" sz="1400">
                <a:latin typeface="Trebuchet MS"/>
                <a:ea typeface="Trebuchet MS"/>
                <a:cs typeface="Trebuchet MS"/>
                <a:sym typeface="Trebuchet MS"/>
              </a:rPr>
              <a:t>Coman, Gustavo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Alternativa 1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b="1" lang="es-ES"/>
              <a:t>Alternativa 1</a:t>
            </a:r>
            <a:br>
              <a:rPr b="1" lang="es-ES"/>
            </a:br>
            <a:r>
              <a:rPr b="1" lang="es-ES"/>
              <a:t>Hardware requerido</a:t>
            </a:r>
            <a:endParaRPr b="1"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Computadora de escritorio 🡪 </a:t>
            </a: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Administración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Computadora de escritorio 🡪 </a:t>
            </a: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Preceptoría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Computadora de escritorio 🡪 </a:t>
            </a: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Sala de Profesores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Computadora de escritorio 🡪 </a:t>
            </a: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Biblioteca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5 Tablets 🡪 </a:t>
            </a: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Preceptoría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5 Access Points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b="1" lang="es-ES"/>
              <a:t>Alternativa 1</a:t>
            </a:r>
            <a:br>
              <a:rPr b="1" lang="es-ES"/>
            </a:br>
            <a:r>
              <a:rPr b="1" lang="es-ES"/>
              <a:t>Software requerido</a:t>
            </a:r>
            <a:endParaRPr b="1"/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Navegador Web instalado.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b="1" lang="es-ES"/>
              <a:t>Alternativa 1</a:t>
            </a:r>
            <a:br>
              <a:rPr b="1" lang="es-ES"/>
            </a:br>
            <a:r>
              <a:rPr b="1" lang="es-ES"/>
              <a:t>Servicios requeridos</a:t>
            </a:r>
            <a:endParaRPr b="1"/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Web Hosting 🡪 (donweb.com)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Servicio de Dominio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Servicio de Internet Banda Ancha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Proceso 1</a:t>
            </a:r>
            <a:br>
              <a:rPr lang="es-ES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-ES" sz="2800">
                <a:latin typeface="Trebuchet MS"/>
                <a:ea typeface="Trebuchet MS"/>
                <a:cs typeface="Trebuchet MS"/>
                <a:sym typeface="Trebuchet MS"/>
              </a:rPr>
              <a:t>Registro y Control de asistencia de alumnos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8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Los Preceptores contarán con una tablet para tomar asistencia a los alumnos.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La aplicación sincronizará los datos en tiempo real con la base de datos del sistema.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La base de datos podrá ser accedida por Preceptores y Personal Administrativo.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El sistema generará diferentes tipos de alertas.</a:t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1621865" y="1341539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1621864" y="2223781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1621863" y="3106023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1621862" y="3988265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1621861" y="4870507"/>
            <a:ext cx="645953" cy="64595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4"/>
          </a:solidFill>
          <a:ln cap="flat" cmpd="sng" w="15875">
            <a:solidFill>
              <a:srgbClr val="564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Proceso 1</a:t>
            </a:r>
            <a:br>
              <a:rPr lang="es-ES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-ES" sz="2800">
                <a:latin typeface="Trebuchet MS"/>
                <a:ea typeface="Trebuchet MS"/>
                <a:cs typeface="Trebuchet MS"/>
                <a:sym typeface="Trebuchet MS"/>
              </a:rPr>
              <a:t>Registro y Control de asistencia de alumnos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Salidas Tácticas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Registros digitalizados de asistencia.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▪"/>
            </a:pPr>
            <a:r>
              <a:rPr b="1" lang="es-ES">
                <a:latin typeface="Trebuchet MS"/>
                <a:ea typeface="Trebuchet MS"/>
                <a:cs typeface="Trebuchet MS"/>
                <a:sym typeface="Trebuchet MS"/>
              </a:rPr>
              <a:t>Salidas Estratégicas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Planillas de asistencia generadas con filtros.</a:t>
            </a:r>
            <a:endParaRPr/>
          </a:p>
          <a:p>
            <a:pPr indent="-338138" lvl="1" marL="795338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SzPts val="1620"/>
              <a:buChar char="▪"/>
            </a:pPr>
            <a:r>
              <a:rPr lang="es-ES">
                <a:latin typeface="Trebuchet MS"/>
                <a:ea typeface="Trebuchet MS"/>
                <a:cs typeface="Trebuchet MS"/>
                <a:sym typeface="Trebuchet MS"/>
              </a:rPr>
              <a:t>Representación gráfica.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2023-11-02T23:52:33Z</dcterms:created>
  <dc:creator>Francisco Manuel Portal</dc:creator>
</cp:coreProperties>
</file>