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40"/>
  </p:notesMasterIdLst>
  <p:handoutMasterIdLst>
    <p:handoutMasterId r:id="rId41"/>
  </p:handoutMasterIdLst>
  <p:sldIdLst>
    <p:sldId id="256" r:id="rId4"/>
    <p:sldId id="257" r:id="rId5"/>
    <p:sldId id="288" r:id="rId6"/>
    <p:sldId id="289" r:id="rId7"/>
    <p:sldId id="291" r:id="rId8"/>
    <p:sldId id="258" r:id="rId9"/>
    <p:sldId id="292" r:id="rId10"/>
    <p:sldId id="275" r:id="rId11"/>
    <p:sldId id="295" r:id="rId12"/>
    <p:sldId id="296" r:id="rId13"/>
    <p:sldId id="259" r:id="rId14"/>
    <p:sldId id="297" r:id="rId15"/>
    <p:sldId id="260" r:id="rId16"/>
    <p:sldId id="261" r:id="rId17"/>
    <p:sldId id="282" r:id="rId18"/>
    <p:sldId id="283" r:id="rId19"/>
    <p:sldId id="284" r:id="rId20"/>
    <p:sldId id="285" r:id="rId21"/>
    <p:sldId id="286" r:id="rId22"/>
    <p:sldId id="262" r:id="rId23"/>
    <p:sldId id="263" r:id="rId24"/>
    <p:sldId id="277" r:id="rId25"/>
    <p:sldId id="278" r:id="rId26"/>
    <p:sldId id="276" r:id="rId27"/>
    <p:sldId id="268" r:id="rId28"/>
    <p:sldId id="279" r:id="rId29"/>
    <p:sldId id="280" r:id="rId30"/>
    <p:sldId id="267" r:id="rId31"/>
    <p:sldId id="287" r:id="rId32"/>
    <p:sldId id="270" r:id="rId33"/>
    <p:sldId id="293" r:id="rId34"/>
    <p:sldId id="294" r:id="rId35"/>
    <p:sldId id="290" r:id="rId36"/>
    <p:sldId id="271" r:id="rId37"/>
    <p:sldId id="272" r:id="rId38"/>
    <p:sldId id="273" r:id="rId3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9D003-05DE-4024-80DA-279AA9F2BC6D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E4E3664-F063-44CE-8AA3-C3F7C5F5B435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160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98E1AB-6EA2-48C6-887B-BFBA7821BC7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93FF50-79FC-4FFC-8D86-0C4F0E3DFCFC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939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0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5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436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19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4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1CC971-C30D-4D0A-BDFB-1F291365B2EA}" type="slidenum">
              <a:t>20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2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01DB14-C214-491F-8306-A564C45141D4}" type="slidenum">
              <a:t>21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5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400CCA7-915E-4584-A33C-5E9967275D6D}" type="slidenum">
              <a:t>25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23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01DB14-C214-491F-8306-A564C45141D4}" type="slidenum">
              <a:t>27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27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BB16986-BCDB-459E-9F5A-FE2F8C966CB3}" type="slidenum">
              <a:t>28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60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4DD293-FB46-4B56-8AF6-585F70A2A0EF}" type="slidenum">
              <a:t>30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65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C4F9905-F869-4B93-B4E5-7159E16CE7B6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86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4DD293-FB46-4B56-8AF6-585F70A2A0EF}" type="slidenum">
              <a:t>31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34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4DD293-FB46-4B56-8AF6-585F70A2A0EF}" type="slidenum">
              <a:t>32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3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C107613-96CC-41C9-9A4E-803EBC4F4E71}" type="slidenum">
              <a:t>34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1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71B27A-10F5-4C3B-9FA5-8849A721862C}" type="slidenum">
              <a:t>35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153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CC793D-3FD5-455E-A874-2EDD89A8DE04}" type="slidenum">
              <a:t>36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12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63F7E9-9F99-4CE4-81A9-0423C465FD5D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10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63F7E9-9F99-4CE4-81A9-0423C465FD5D}" type="slidenum">
              <a:t>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8EEEDB-4732-4E52-A703-66C1AABD14CA}" type="slidenum">
              <a:t>11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80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18EEEDB-4732-4E52-A703-66C1AABD14CA}" type="slidenum">
              <a:t>12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01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0E98EB-0E4C-40F7-A832-94B598D8A1CD}" type="slidenum">
              <a:t>13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73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03DE45-79C6-4233-B361-3FADF61F3924}" type="slidenum">
              <a:t>15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21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7D23C-4EC1-4114-93E0-5EE7385697F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67BFC-FBCD-4AD3-8B92-23BC0387394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527425"/>
            <a:ext cx="2266950" cy="56086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527425"/>
            <a:ext cx="6653212" cy="56086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34C8C-F332-4814-B68D-B3FC269A0DF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4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9B36-6B62-4948-A2D3-CD21B5D6EE1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6BCCF1-D7D5-4C6E-ACFB-15BE80367D3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795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E548B1-37CE-4128-BD38-FA1FC3D402D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7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990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990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307C24-DB9E-4BE9-9432-E9C055FC1A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54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E27C5-D50F-4BFF-9F46-0D23F0AE96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69242-0C77-403E-8A27-D42EDB0E3E2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405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98ED5-94E2-4F91-B339-8A94CE2B27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5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D8D33-29C3-4A6B-A9B8-B7DC538E05B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9CF01-995E-4840-BBA5-CA4501F55F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4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92DB4A-6EDD-46A1-8901-CA406BFFEA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30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E8DB37-65C0-40E0-91BD-E815D53C88B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64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71438"/>
            <a:ext cx="2266950" cy="66960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71438"/>
            <a:ext cx="6653212" cy="66960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99B37B-B158-4A6A-858B-1CD8E5872F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51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79EEDA-726A-4EEA-BD19-F32840627C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54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0AF3E7-C086-485A-BFCF-87F6EFBC6C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2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3C281-B136-42E3-9883-5E6EED8ECC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039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68425" y="3095625"/>
            <a:ext cx="3595688" cy="24479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6513" y="3095625"/>
            <a:ext cx="3595687" cy="24479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D92B7-2CD1-45CC-A52D-97DB79D555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38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3719BA-6804-4FA0-84BA-FC16BD298F9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76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344943-6B8D-42B8-BFAD-41B8836241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366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E4089-D7E4-4097-BA33-D01927A3B2B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3404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2BA9B3-3AC8-4CCC-8E54-3A8D84D04C6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9795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B05EA1-4EA1-4D81-8AA3-C9EFC7AB87E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298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352E39-4470-4A41-AC2F-E418BAABE2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55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AE7CD4-38AE-48C8-A48D-EF393E59673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72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71438"/>
            <a:ext cx="2266950" cy="5472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71438"/>
            <a:ext cx="6653212" cy="547211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0815E-46AC-419D-9CE8-77ECD347148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7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4751388"/>
            <a:ext cx="4459287" cy="43846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4751388"/>
            <a:ext cx="4460875" cy="43846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D889DB-926E-43A6-A943-791EB2D00E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0ACA1-F443-4A5E-AE1F-587C42D59A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916553-2904-4249-9031-E0A9B69BBD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895BA-3203-4EA8-BFD4-9A0D31432A5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4551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7D3D2C-F1DF-4428-B59C-0306938CF3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9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17CD93-31EE-4E7E-BCA8-3AF1FA9DD19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9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4359" y="3528000"/>
            <a:ext cx="9071640" cy="830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475200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6231C3-FBF9-49EE-9D17-1376F82450FA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pt-BR" sz="4400" b="0" i="0" u="none" strike="noStrike" kern="1200">
          <a:ln>
            <a:noFill/>
          </a:ln>
          <a:solidFill>
            <a:srgbClr val="FFFFFF"/>
          </a:solidFill>
          <a:latin typeface="Ubuntu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Ubuntu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9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596B43A-BBD5-4F91-A05D-F0B2191D5B5F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pt-BR" sz="4400" b="0" i="0" u="none" strike="noStrike" kern="1200">
          <a:ln>
            <a:noFill/>
          </a:ln>
          <a:solidFill>
            <a:srgbClr val="FFFFFF"/>
          </a:solidFill>
          <a:latin typeface="Ubuntu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Ubuntu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1368000" y="3096000"/>
            <a:ext cx="7343999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2D56574-26BE-4968-ADD7-C4F76FEE74A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hangingPunct="0">
        <a:tabLst/>
        <a:defRPr lang="pt-BR" sz="4400" b="0" i="0" u="none" strike="noStrike" kern="1200">
          <a:ln>
            <a:noFill/>
          </a:ln>
          <a:solidFill>
            <a:srgbClr val="FFFFFF"/>
          </a:solidFill>
          <a:latin typeface="Ubuntu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3597236"/>
            <a:ext cx="9071640" cy="646331"/>
          </a:xfrm>
        </p:spPr>
        <p:txBody>
          <a:bodyPr>
            <a:spAutoFit/>
          </a:bodyPr>
          <a:lstStyle/>
          <a:p>
            <a:pPr lvl="0"/>
            <a:r>
              <a:rPr lang="pt-BR" sz="4200" b="1" dirty="0">
                <a:solidFill>
                  <a:schemeClr val="tx1"/>
                </a:solidFill>
                <a:latin typeface="+mj-lt"/>
              </a:rPr>
              <a:t>Dispositivo para ajudar pessoas deficientes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3696DD2-1445-4953-8CA5-5302279F8E16}"/>
              </a:ext>
            </a:extLst>
          </p:cNvPr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Virtual </a:t>
            </a:r>
            <a:r>
              <a:rPr lang="pt-BR" b="1" dirty="0" err="1">
                <a:solidFill>
                  <a:schemeClr val="tx1"/>
                </a:solidFill>
                <a:latin typeface="+mj-lt"/>
              </a:rPr>
              <a:t>care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 descr="https://lh3.googleusercontent.com/IHpOOGuoWyC_N4icDK_yH0c0pD10Iugfsjm_MDfiDbdb9UIFrGE6VmDlbML7q8QDd8wNDfXAyHFzOClQO8DZOGBiDfFaTSZt8Y0jrV8j4UscojfCSBywiX9RDP3dlrToYPKEgrM">
            <a:extLst>
              <a:ext uri="{FF2B5EF4-FFF2-40B4-BE49-F238E27FC236}">
                <a16:creationId xmlns:a16="http://schemas.microsoft.com/office/drawing/2014/main" id="{E1E9C956-EC6F-46C1-9D3C-2EA377695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2132012"/>
            <a:ext cx="6737684" cy="45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1654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Arquitetura</a:t>
            </a:r>
          </a:p>
        </p:txBody>
      </p:sp>
      <p:sp>
        <p:nvSpPr>
          <p:cNvPr id="4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1371240" y="1152000"/>
            <a:ext cx="7343999" cy="2448000"/>
          </a:xfrm>
        </p:spPr>
        <p:txBody>
          <a:bodyPr anchor="ctr">
            <a:normAutofit/>
          </a:bodyPr>
          <a:lstStyle/>
          <a:p>
            <a:pPr lvl="0" algn="ctr"/>
            <a:r>
              <a:rPr lang="pt-BR" sz="4400" b="1" dirty="0">
                <a:latin typeface="+mj-lt"/>
              </a:rPr>
              <a:t>Modelo de dados</a:t>
            </a:r>
          </a:p>
        </p:txBody>
      </p:sp>
      <p:pic>
        <p:nvPicPr>
          <p:cNvPr id="6" name="image6.jpg">
            <a:extLst>
              <a:ext uri="{FF2B5EF4-FFF2-40B4-BE49-F238E27FC236}">
                <a16:creationId xmlns:a16="http://schemas.microsoft.com/office/drawing/2014/main" id="{8CBBB119-5308-49BC-AEA7-3CB2534EB2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65386" y="3102567"/>
            <a:ext cx="3674926" cy="2448000"/>
          </a:xfrm>
          <a:prstGeom prst="rect">
            <a:avLst/>
          </a:prstGeom>
          <a:ln/>
        </p:spPr>
      </p:pic>
      <p:pic>
        <p:nvPicPr>
          <p:cNvPr id="7" name="image1.jpg">
            <a:extLst>
              <a:ext uri="{FF2B5EF4-FFF2-40B4-BE49-F238E27FC236}">
                <a16:creationId xmlns:a16="http://schemas.microsoft.com/office/drawing/2014/main" id="{951AA239-F5D1-4FC4-A1F9-F306B04F2C4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39819" y="3102567"/>
            <a:ext cx="3669566" cy="2448001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1654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Arquitetura</a:t>
            </a:r>
          </a:p>
        </p:txBody>
      </p:sp>
      <p:sp>
        <p:nvSpPr>
          <p:cNvPr id="4" name="Subtítulo 3"/>
          <p:cNvSpPr txBox="1">
            <a:spLocks noGrp="1"/>
          </p:cNvSpPr>
          <p:nvPr>
            <p:ph type="subTitle" idx="4294967295"/>
          </p:nvPr>
        </p:nvSpPr>
        <p:spPr>
          <a:xfrm>
            <a:off x="1371240" y="1152000"/>
            <a:ext cx="7343999" cy="2448000"/>
          </a:xfrm>
        </p:spPr>
        <p:txBody>
          <a:bodyPr anchor="ctr">
            <a:normAutofit/>
          </a:bodyPr>
          <a:lstStyle/>
          <a:p>
            <a:pPr lvl="0" algn="ctr"/>
            <a:r>
              <a:rPr lang="pt-BR" sz="4400" b="1" dirty="0">
                <a:latin typeface="+mj-lt"/>
              </a:rPr>
              <a:t>Software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87680B-DB95-4480-A3AB-CA65F5A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81" y="2636837"/>
            <a:ext cx="601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4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Arquitetura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68000" y="1080000"/>
            <a:ext cx="7343999" cy="2448000"/>
          </a:xfrm>
        </p:spPr>
        <p:txBody>
          <a:bodyPr anchor="ctr">
            <a:normAutofit/>
          </a:bodyPr>
          <a:lstStyle/>
          <a:p>
            <a:pPr lvl="0" algn="ctr"/>
            <a:r>
              <a:rPr lang="pt-BR" sz="4400" b="1" dirty="0">
                <a:latin typeface="+mj-lt"/>
              </a:rPr>
              <a:t>Hardware</a:t>
            </a:r>
          </a:p>
        </p:txBody>
      </p:sp>
      <p:pic>
        <p:nvPicPr>
          <p:cNvPr id="7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68000" y="3108959"/>
            <a:ext cx="7343999" cy="3370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Quais tecnologias?</a:t>
            </a:r>
          </a:p>
          <a:p>
            <a:pPr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Porque foram escolhidas?</a:t>
            </a:r>
          </a:p>
          <a:p>
            <a:pPr lvl="0">
              <a:buSzPct val="45000"/>
              <a:buFont typeface="StarSymbol"/>
              <a:buChar char="●"/>
            </a:pPr>
            <a:endParaRPr lang="pt-BR" sz="2400" b="1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JAVA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FIREBASE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ESP32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97790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JAVA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>
                <a:latin typeface="+mj-lt"/>
              </a:rPr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51482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</a:pPr>
            <a:r>
              <a:rPr lang="pt-BR" sz="2400" b="1" dirty="0">
                <a:latin typeface="+mj-lt"/>
              </a:rPr>
              <a:t>.FIREBASE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>
                <a:latin typeface="+mj-lt"/>
              </a:rPr>
              <a:t>MYSQL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>
                <a:latin typeface="+mj-lt"/>
              </a:rPr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88556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ESP32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>
                <a:latin typeface="+mj-lt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83132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Tecnologias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655999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Android Studio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dirty="0">
                <a:latin typeface="+mj-lt"/>
              </a:rPr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27509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1654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Problema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800000" y="3311999"/>
            <a:ext cx="9000000" cy="28080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Oque são pessoas deficientes.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1654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Desenvolvimento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728000" y="3311999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Desenvolvimento do software.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Desenvolvimento do hardware.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Software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584000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solidFill>
                  <a:schemeClr val="tx1"/>
                </a:solidFill>
                <a:latin typeface="+mj-lt"/>
              </a:rPr>
              <a:t>Demonstração das partes mais importante.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j-lt"/>
              </a:rPr>
              <a:t>Botão de ajuda</a:t>
            </a:r>
          </a:p>
        </p:txBody>
      </p:sp>
      <p:sp>
        <p:nvSpPr>
          <p:cNvPr id="3" name="Espaço Reservado para Texto 2"/>
          <p:cNvSpPr txBox="1">
            <a:spLocks/>
          </p:cNvSpPr>
          <p:nvPr/>
        </p:nvSpPr>
        <p:spPr>
          <a:xfrm>
            <a:off x="901248" y="1822752"/>
            <a:ext cx="3914592" cy="62239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btnAjudar.setOnClickListener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View.OnClickListener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800" b="1" dirty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onClick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v) {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equalsIgnoreCase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("")){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("Digite antes um nome");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makeText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getApplicationContext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(), "Digite um nome antes",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LENGTH_SHORT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).show();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}</a:t>
            </a: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5320848" y="1926384"/>
            <a:ext cx="3914592" cy="62239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Ola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"+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+" está indo socorrer.\n");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fireBaseInterf.saveNotificationsData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makeText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getApplicationContext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(), "Notificação enviada",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LENGTH_SHORT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).show();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algn="l">
              <a:spcAft>
                <a:spcPts val="1414"/>
              </a:spcAft>
            </a:pPr>
            <a:r>
              <a:rPr lang="pt-BR" sz="1800" b="1" dirty="0">
                <a:solidFill>
                  <a:srgbClr val="000000"/>
                </a:solidFill>
                <a:latin typeface="+mj-lt"/>
              </a:rPr>
              <a:t>} );</a:t>
            </a:r>
          </a:p>
        </p:txBody>
      </p:sp>
    </p:spTree>
    <p:extLst>
      <p:ext uri="{BB962C8B-B14F-4D97-AF65-F5344CB8AC3E}">
        <p14:creationId xmlns:p14="http://schemas.microsoft.com/office/powerpoint/2010/main" val="317302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j-lt"/>
              </a:rPr>
              <a:t>Botão de cancelar ajuda</a:t>
            </a: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503999" y="1865088"/>
            <a:ext cx="4433761" cy="48405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btnCancelarAjuda.setOnClickListener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View.OnClickListener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8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onClick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v) 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equalsIgnoreCase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("")){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("Digite antes um nome");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makeText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getApplicationContext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(), "Digite um nome antes",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LENGTH_SHORT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).show();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}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4937760" y="1865088"/>
            <a:ext cx="4433761" cy="51556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("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Ola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"+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nome.getText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toString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usuario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+" está cancelando a ajuda.\n");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fireBaseInterf.saveNotificationsData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makeText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getApplicationContext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(), "Notificação enviada",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Toast.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LENGTH_SHORT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).show();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}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457200" indent="-228600" algn="l">
              <a:spcAft>
                <a:spcPts val="1414"/>
              </a:spcAft>
            </a:pPr>
            <a:r>
              <a:rPr lang="pt-BR" sz="1800" b="1" dirty="0">
                <a:solidFill>
                  <a:srgbClr val="000000"/>
                </a:solidFill>
                <a:latin typeface="+mj-lt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2950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Botão de notificações</a:t>
            </a: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503999" y="1794240"/>
            <a:ext cx="4535820" cy="4972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LayoutInflater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layoutInflater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LayoutInflater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getBaseContext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getSystemService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i="1" dirty="0">
                <a:solidFill>
                  <a:srgbClr val="000000"/>
                </a:solidFill>
                <a:latin typeface="+mj-lt"/>
              </a:rPr>
              <a:t>LAYOUT_INFLATER_SERVICE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popupView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layoutInflater.inflate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R.layout.</a:t>
            </a:r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popup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,null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popupWindow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PopupWindow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popupView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, RelativeLayout.LayoutParams.</a:t>
            </a:r>
            <a:r>
              <a:rPr lang="pt-BR" sz="1600" b="1" i="1" dirty="0">
                <a:solidFill>
                  <a:srgbClr val="000000"/>
                </a:solidFill>
                <a:latin typeface="+mj-lt"/>
              </a:rPr>
              <a:t>WRAP_CONTENT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,RelativeLayout.LayoutParams.</a:t>
            </a:r>
            <a:r>
              <a:rPr lang="pt-BR" sz="1600" b="1" i="1" dirty="0">
                <a:solidFill>
                  <a:srgbClr val="000000"/>
                </a:solidFill>
                <a:latin typeface="+mj-lt"/>
              </a:rPr>
              <a:t>WRAP_CONTENT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Button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btnClose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(Button)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popupView.findViewById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R.id.</a:t>
            </a:r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btnClose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historicoNotificatios</a:t>
            </a:r>
            <a:r>
              <a:rPr lang="pt-BR" sz="1600" b="1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popupView.findViewById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R.id.</a:t>
            </a:r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historicoNotificacoes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btnClose.setOnClickListener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View.OnClickListener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onClick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 {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5039819" y="1794240"/>
            <a:ext cx="4299649" cy="4972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popupWindow.dismiss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});</a:t>
            </a:r>
          </a:p>
          <a:p>
            <a:pPr marL="45720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FloatingActionButton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fab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findViewById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R.id.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fab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fab.setOnClickListener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View.OnClickListener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@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8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onClick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view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popupWindow.showAtLocation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coordinatorLayout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Gravity.</a:t>
            </a:r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CENTER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, 0,0);</a:t>
            </a:r>
          </a:p>
          <a:p>
            <a:pPr marL="457200" indent="-228600" algn="l"/>
            <a:r>
              <a:rPr lang="pt-BR" sz="1800" b="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457200" indent="-228600" algn="l">
              <a:spcAft>
                <a:spcPts val="1414"/>
              </a:spcAft>
            </a:pPr>
            <a:r>
              <a:rPr lang="pt-BR" sz="1800" b="1" dirty="0">
                <a:solidFill>
                  <a:srgbClr val="000000"/>
                </a:solidFill>
                <a:latin typeface="+mj-lt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082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Envio notificações </a:t>
            </a:r>
            <a:r>
              <a:rPr lang="pt-BR" b="1" dirty="0" err="1">
                <a:solidFill>
                  <a:schemeClr val="tx1"/>
                </a:solidFill>
                <a:latin typeface="+mj-lt"/>
              </a:rPr>
              <a:t>firebase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lvl="0" indent="-228600" algn="l"/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saveNotificationsData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457200" lvl="0" indent="-228600" algn="l"/>
            <a:r>
              <a:rPr lang="pt-BR" sz="1800" b="1" i="1" dirty="0" err="1">
                <a:solidFill>
                  <a:srgbClr val="000000"/>
                </a:solidFill>
                <a:latin typeface="+mj-lt"/>
              </a:rPr>
              <a:t>fireBaseService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.dataBaseRefNofications.push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setValue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8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8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lvl="0" indent="-228600" algn="l">
              <a:spcAft>
                <a:spcPts val="1414"/>
              </a:spcAft>
            </a:pPr>
            <a:r>
              <a:rPr lang="pt-BR" sz="1800" b="1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notificações </a:t>
            </a:r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Texto 2"/>
          <p:cNvSpPr txBox="1">
            <a:spLocks/>
          </p:cNvSpPr>
          <p:nvPr/>
        </p:nvSpPr>
        <p:spPr>
          <a:xfrm>
            <a:off x="655104" y="1824384"/>
            <a:ext cx="4297680" cy="53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setListenerToNoficationsDataBase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final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DatabaseReference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getDataBaseRefNotifications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historicoNotificatios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MainActivity.</a:t>
            </a:r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getTextViewHistoricoNotificacoes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historicoNotificatios.clearComposingText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notification.addValueEventListener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ValueEventListener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@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onDataChange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DataSnapshot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dataSnapshot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notificationList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null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){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notificationList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&lt;&gt;();  }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notificationList.clear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();</a:t>
            </a: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952784" y="1824384"/>
            <a:ext cx="4622855" cy="54753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Ubuntu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/>
            <a:r>
              <a:rPr lang="pt-BR" sz="1600" b="1" dirty="0">
                <a:solidFill>
                  <a:srgbClr val="000000"/>
                </a:solidFill>
              </a:rPr>
              <a:t> </a:t>
            </a:r>
            <a:r>
              <a:rPr lang="pt-BR" sz="1600" b="1" dirty="0" err="1">
                <a:solidFill>
                  <a:srgbClr val="000000"/>
                </a:solidFill>
              </a:rPr>
              <a:t>historicoNotificatios.clearComposingText</a:t>
            </a:r>
            <a:r>
              <a:rPr lang="pt-BR" sz="1600" b="1" dirty="0">
                <a:solidFill>
                  <a:srgbClr val="000000"/>
                </a:solidFill>
              </a:rPr>
              <a:t>();</a:t>
            </a:r>
          </a:p>
          <a:p>
            <a:pPr marL="457200" indent="-228600"/>
            <a:r>
              <a:rPr lang="pt-BR" sz="1600" b="1" dirty="0">
                <a:solidFill>
                  <a:srgbClr val="000000"/>
                </a:solidFill>
              </a:rPr>
              <a:t>            </a:t>
            </a:r>
            <a:r>
              <a:rPr lang="pt-BR" sz="1600" b="1" dirty="0" err="1">
                <a:solidFill>
                  <a:srgbClr val="000000"/>
                </a:solidFill>
              </a:rPr>
              <a:t>historicoNotificatios.setText</a:t>
            </a:r>
            <a:r>
              <a:rPr lang="pt-BR" sz="1600" b="1" dirty="0">
                <a:solidFill>
                  <a:srgbClr val="000000"/>
                </a:solidFill>
              </a:rPr>
              <a:t>("");</a:t>
            </a: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for 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DataSnapshot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dsp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: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dataSnapshot.getChildren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()) {</a:t>
            </a:r>
          </a:p>
          <a:p>
            <a:pPr marL="457200" indent="-228600" algn="l"/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data =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gson.toJson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dsp.getValue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pt-BR" sz="1600" b="1" i="1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("DATA : "+data);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c = new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Gson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().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fromJson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(data,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Notification.class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notificationList.add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(c);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historicoNotificatios.append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c.getUsuario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()+" : "+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c.getMensagem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());</a:t>
            </a: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    }} @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Override</a:t>
            </a:r>
            <a:endParaRPr lang="pt-BR" sz="1600" b="1" dirty="0">
              <a:solidFill>
                <a:srgbClr val="000000"/>
              </a:solidFill>
              <a:latin typeface="+mj-lt"/>
            </a:endParaRPr>
          </a:p>
          <a:p>
            <a:pPr marL="457200" indent="-228600" algn="l"/>
            <a:r>
              <a:rPr lang="pt-BR" sz="1600" b="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onCancelled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(@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NonNull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DatabaseError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+mj-lt"/>
              </a:rPr>
              <a:t>databaseError</a:t>
            </a:r>
            <a:r>
              <a:rPr lang="pt-BR" sz="1600" b="1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457200" indent="-228600" algn="l"/>
            <a:endParaRPr lang="pt-BR" sz="16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09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Hardware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584000" y="3384000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solidFill>
                  <a:schemeClr val="tx1"/>
                </a:solidFill>
                <a:latin typeface="+mj-lt"/>
              </a:rPr>
              <a:t>Demonstração da parte mais importante do hardware.</a:t>
            </a:r>
          </a:p>
        </p:txBody>
      </p:sp>
    </p:spTree>
    <p:extLst>
      <p:ext uri="{BB962C8B-B14F-4D97-AF65-F5344CB8AC3E}">
        <p14:creationId xmlns:p14="http://schemas.microsoft.com/office/powerpoint/2010/main" val="2391990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Dispositivo envio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6C4E6A-FEF3-4BED-8DFE-C4CB5B1A8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7884" y="-723064"/>
            <a:ext cx="6484856" cy="10080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9A999D-C5ED-47CE-9EE0-B432D9FD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4129"/>
            <a:ext cx="10080625" cy="165831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67F526B-9BE8-4702-834B-0E6B615DEC2E}"/>
              </a:ext>
            </a:extLst>
          </p:cNvPr>
          <p:cNvSpPr txBox="1">
            <a:spLocks/>
          </p:cNvSpPr>
          <p:nvPr/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Envio de dados</a:t>
            </a:r>
          </a:p>
        </p:txBody>
      </p:sp>
    </p:spTree>
    <p:extLst>
      <p:ext uri="{BB962C8B-B14F-4D97-AF65-F5344CB8AC3E}">
        <p14:creationId xmlns:p14="http://schemas.microsoft.com/office/powerpoint/2010/main" val="9025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C8B1D9-7E4A-49F3-8FC2-469278474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38387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98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Deploy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584000" y="3311999"/>
            <a:ext cx="7343999" cy="2448000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Hardware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Software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Hardware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37516-DFC1-42F5-8634-D18EA68CA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2914" y="-718034"/>
            <a:ext cx="6474796" cy="100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50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260CFA-DBEF-4249-8579-C61293BD0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76" y="1069383"/>
            <a:ext cx="4324028" cy="64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6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C5BD-7EA5-4716-A532-00BA4BB7E41B}"/>
              </a:ext>
            </a:extLst>
          </p:cNvPr>
          <p:cNvSpPr txBox="1">
            <a:spLocks/>
          </p:cNvSpPr>
          <p:nvPr/>
        </p:nvSpPr>
        <p:spPr>
          <a:xfrm>
            <a:off x="503999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1F196-BCA0-4CB2-BD7D-8A6FDA63B73B}"/>
              </a:ext>
            </a:extLst>
          </p:cNvPr>
          <p:cNvSpPr txBox="1">
            <a:spLocks/>
          </p:cNvSpPr>
          <p:nvPr/>
        </p:nvSpPr>
        <p:spPr>
          <a:xfrm>
            <a:off x="1584000" y="3311999"/>
            <a:ext cx="7343999" cy="24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hangingPunct="0">
              <a:spcBef>
                <a:spcPts val="0"/>
              </a:spcBef>
              <a:spcAft>
                <a:spcPts val="1417"/>
              </a:spcAft>
              <a:tabLst/>
              <a:defRPr lang="pt-BR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pt-BR" sz="2400" b="1" dirty="0">
                <a:solidFill>
                  <a:sysClr val="windowText" lastClr="000000"/>
                </a:solidFill>
                <a:latin typeface="+mj-lt"/>
              </a:rPr>
              <a:t>Apresentação do hardware funcionando.</a:t>
            </a:r>
          </a:p>
        </p:txBody>
      </p:sp>
    </p:spTree>
    <p:extLst>
      <p:ext uri="{BB962C8B-B14F-4D97-AF65-F5344CB8AC3E}">
        <p14:creationId xmlns:p14="http://schemas.microsoft.com/office/powerpoint/2010/main" val="1459544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Resultados</a:t>
            </a:r>
          </a:p>
        </p:txBody>
      </p:sp>
      <p:graphicFrame>
        <p:nvGraphicFramePr>
          <p:cNvPr id="3" name="Espaço Reservado para Tabela 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17339911"/>
              </p:ext>
            </p:extLst>
          </p:nvPr>
        </p:nvGraphicFramePr>
        <p:xfrm>
          <a:off x="1368000" y="3096000"/>
          <a:ext cx="7343998" cy="2286000"/>
        </p:xfrm>
        <a:graphic>
          <a:graphicData uri="http://schemas.openxmlformats.org/drawingml/2006/table">
            <a:tbl>
              <a:tblPr firstRow="1" bandRow="1">
                <a:tableStyleId>{10A9D003-05DE-4024-80DA-279AA9F2BC6D}</a:tableStyleId>
              </a:tblPr>
              <a:tblGrid>
                <a:gridCol w="367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1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1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Resposta(Segundos)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7.59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3.07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pt-BR" sz="2400" b="0" i="0" u="none" strike="noStrike" kern="0" dirty="0">
                          <a:ln>
                            <a:noFill/>
                          </a:ln>
                          <a:latin typeface="Times New Roman" pitchFamily="18"/>
                          <a:ea typeface="Times New Roman" pitchFamily="2"/>
                          <a:cs typeface="DejaVu Sans" pitchFamily="2"/>
                        </a:rPr>
                        <a:t>8.81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Trabalhos futuros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67631" y="3110046"/>
            <a:ext cx="7345362" cy="3089275"/>
          </a:xfrm>
        </p:spPr>
        <p:txBody>
          <a:bodyPr>
            <a:normAutofit fontScale="85000" lnSpcReduction="10000"/>
          </a:bodyPr>
          <a:lstStyle/>
          <a:p>
            <a:pPr marL="457200" lvl="0" indent="-228600">
              <a:buSzPct val="45000"/>
              <a:buFont typeface="StarSymbol"/>
              <a:buChar char="●"/>
            </a:pPr>
            <a:r>
              <a:rPr lang="pt-BR" sz="2800" b="1" dirty="0">
                <a:solidFill>
                  <a:srgbClr val="000000"/>
                </a:solidFill>
                <a:latin typeface="+mj-lt"/>
              </a:rPr>
              <a:t>Desenvolver uma aba de opções para que o indivíduo possa escolher as doenças de forma especifica contendo todos os dados necessários fornecer ajuda.</a:t>
            </a:r>
          </a:p>
          <a:p>
            <a:pPr marL="457200" lvl="0" indent="-228600">
              <a:buSzPct val="45000"/>
              <a:buFont typeface="StarSymbol"/>
              <a:buChar char="●"/>
            </a:pPr>
            <a:r>
              <a:rPr lang="pt-BR" sz="2800" b="1" dirty="0">
                <a:solidFill>
                  <a:srgbClr val="000000"/>
                </a:solidFill>
                <a:latin typeface="+mj-lt"/>
              </a:rPr>
              <a:t>Acrescentar a parte de login e fornecer ao usuários um aplicativo genérico de forma que seu sistema possa ser especifico de acordo com a deficiência.</a:t>
            </a:r>
          </a:p>
          <a:p>
            <a:pPr marL="457200" lvl="0" indent="-228600">
              <a:buSzPct val="45000"/>
              <a:buFont typeface="StarSymbol"/>
              <a:buChar char="●"/>
            </a:pPr>
            <a:r>
              <a:rPr lang="pt-BR" sz="2800" b="1" dirty="0">
                <a:solidFill>
                  <a:srgbClr val="000000"/>
                </a:solidFill>
                <a:latin typeface="+mj-lt"/>
              </a:rPr>
              <a:t>Acrescentar ao dispositivo sensor de batimento cardíaco para medir o batimento do coração do usuário.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FIM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b="1" dirty="0">
                <a:latin typeface="+mj-lt"/>
              </a:rPr>
              <a:t>Trabalho de graduação desenvolvido por:</a:t>
            </a:r>
          </a:p>
          <a:p>
            <a:pPr lvl="0"/>
            <a:r>
              <a:rPr lang="pt-BR" sz="2400" b="1" dirty="0">
                <a:latin typeface="+mj-lt"/>
              </a:rPr>
              <a:t>Gustavo Ramalho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58F577-25A8-4BCA-BDDC-C5EAE9F4219C}"/>
              </a:ext>
            </a:extLst>
          </p:cNvPr>
          <p:cNvSpPr/>
          <p:nvPr/>
        </p:nvSpPr>
        <p:spPr>
          <a:xfrm>
            <a:off x="1642820" y="3318173"/>
            <a:ext cx="5916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Problema encontrado.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Objetivo do trabalho de graduação.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Solução proposta.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6CA02-1E43-4109-A324-A1CDDC00E762}"/>
              </a:ext>
            </a:extLst>
          </p:cNvPr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>
                <a:solidFill>
                  <a:schemeClr val="tx1"/>
                </a:solidFill>
                <a:latin typeface="+mj-lt"/>
              </a:rPr>
              <a:t>Problema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32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58F577-25A8-4BCA-BDDC-C5EAE9F4219C}"/>
              </a:ext>
            </a:extLst>
          </p:cNvPr>
          <p:cNvSpPr/>
          <p:nvPr/>
        </p:nvSpPr>
        <p:spPr>
          <a:xfrm>
            <a:off x="1642820" y="3318173"/>
            <a:ext cx="5916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Qual foi a metodologia escolhida.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56CA02-1E43-4109-A324-A1CDDC00E762}"/>
              </a:ext>
            </a:extLst>
          </p:cNvPr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Metodologia utilizada</a:t>
            </a:r>
          </a:p>
        </p:txBody>
      </p:sp>
    </p:spTree>
    <p:extLst>
      <p:ext uri="{BB962C8B-B14F-4D97-AF65-F5344CB8AC3E}">
        <p14:creationId xmlns:p14="http://schemas.microsoft.com/office/powerpoint/2010/main" val="167435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Clientes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655999" y="3311999"/>
            <a:ext cx="7343999" cy="918200"/>
          </a:xfrm>
        </p:spPr>
        <p:txBody>
          <a:bodyPr anchor="t">
            <a:spAutoFit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Quem é o cliente?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Requisitos.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chemeClr val="tx1"/>
                </a:solidFill>
                <a:latin typeface="+mj-lt"/>
              </a:rPr>
              <a:t>Requisitos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1655999" y="3311999"/>
            <a:ext cx="7343999" cy="2564805"/>
          </a:xfrm>
        </p:spPr>
        <p:txBody>
          <a:bodyPr anchor="t">
            <a:spAutoFit/>
          </a:bodyPr>
          <a:lstStyle/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Simples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Discreto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Especifico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pt-BR" sz="2400" b="1" dirty="0">
                <a:latin typeface="+mj-lt"/>
              </a:rPr>
              <a:t>Fácil acesso</a:t>
            </a:r>
          </a:p>
          <a:p>
            <a:pPr lvl="0" algn="l">
              <a:buSzPct val="45000"/>
              <a:buFont typeface="StarSymbol"/>
              <a:buChar char="●"/>
            </a:pP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1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Mercado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875"/>
              </p:ext>
            </p:extLst>
          </p:nvPr>
        </p:nvGraphicFramePr>
        <p:xfrm>
          <a:off x="1472340" y="3222194"/>
          <a:ext cx="712922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Security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Virtual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chemeClr val="tx1"/>
                          </a:solidFill>
                        </a:rPr>
                        <a:t>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+mj-lt"/>
                        </a:rPr>
                        <a:t>Discreto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+mj-lt"/>
                        </a:rPr>
                        <a:t>Simplicidade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+mj-lt"/>
                        </a:rPr>
                        <a:t>Aplicativo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+mj-lt"/>
                        </a:rPr>
                        <a:t>Genérico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>
                          <a:latin typeface="+mj-lt"/>
                        </a:rPr>
                        <a:t>Fácil</a:t>
                      </a:r>
                      <a:r>
                        <a:rPr lang="pt-BR" sz="2400" b="1" baseline="0" dirty="0">
                          <a:latin typeface="+mj-lt"/>
                        </a:rPr>
                        <a:t> localização</a:t>
                      </a:r>
                      <a:endParaRPr lang="pt-BR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2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MQgJQ72BCafWdc-J0sUjGZbUj9GpDZOFFG59eKfAFNlqf6Tla1E7GOT1j3AtYRLSF3D08qtfTSU40p5ExPBLWwVPE2EhWpYptvHW9MtmBdvZXxNBuNNqkY9dLmNTm513aX6w7p4">
            <a:extLst>
              <a:ext uri="{FF2B5EF4-FFF2-40B4-BE49-F238E27FC236}">
                <a16:creationId xmlns:a16="http://schemas.microsoft.com/office/drawing/2014/main" id="{FF20BBDD-13C9-4B0A-A9C4-AC1B39BF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20" y="1492898"/>
            <a:ext cx="576262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3696DD2-1445-4953-8CA5-5302279F8E16}"/>
              </a:ext>
            </a:extLst>
          </p:cNvPr>
          <p:cNvSpPr txBox="1">
            <a:spLocks/>
          </p:cNvSpPr>
          <p:nvPr/>
        </p:nvSpPr>
        <p:spPr>
          <a:xfrm>
            <a:off x="503999" y="16544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algn="ctr" hangingPunct="0">
              <a:tabLst/>
              <a:defRPr lang="pt-BR" sz="4400" b="0" i="0" u="none" strike="noStrike" kern="1200">
                <a:ln>
                  <a:noFill/>
                </a:ln>
                <a:solidFill>
                  <a:srgbClr val="FFFFFF"/>
                </a:solidFill>
                <a:latin typeface="Ubuntu" pitchFamily="2"/>
              </a:defRPr>
            </a:lvl1pPr>
          </a:lstStyle>
          <a:p>
            <a:r>
              <a:rPr lang="pt-BR" b="1" dirty="0">
                <a:solidFill>
                  <a:schemeClr val="tx1"/>
                </a:solidFill>
                <a:latin typeface="+mj-lt"/>
              </a:rPr>
              <a:t>Security </a:t>
            </a:r>
            <a:r>
              <a:rPr lang="pt-BR" b="1" dirty="0" err="1">
                <a:solidFill>
                  <a:schemeClr val="tx1"/>
                </a:solidFill>
                <a:latin typeface="+mj-lt"/>
              </a:rPr>
              <a:t>watch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8455701"/>
      </p:ext>
    </p:extLst>
  </p:cSld>
  <p:clrMapOvr>
    <a:masterClrMapping/>
  </p:clrMapOvr>
</p:sld>
</file>

<file path=ppt/theme/theme1.xml><?xml version="1.0" encoding="utf-8"?>
<a:theme xmlns:a="http://schemas.openxmlformats.org/drawingml/2006/main" name="LushGree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ushGreen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ushGreen3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../../../../usr/lib/libreoffice/share/template/common/presnt/LushGreen.otp</Template>
  <TotalTime>2537</TotalTime>
  <Words>911</Words>
  <Application>Microsoft Office PowerPoint</Application>
  <PresentationFormat>Personalizar</PresentationFormat>
  <Paragraphs>204</Paragraphs>
  <Slides>36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Ubuntu</vt:lpstr>
      <vt:lpstr>LushGreen</vt:lpstr>
      <vt:lpstr>LushGreen2</vt:lpstr>
      <vt:lpstr>LushGreen3</vt:lpstr>
      <vt:lpstr>Dispositivo para ajudar pessoas deficientes</vt:lpstr>
      <vt:lpstr>Problema</vt:lpstr>
      <vt:lpstr>Apresentação do PowerPoint</vt:lpstr>
      <vt:lpstr>Apresentação do PowerPoint</vt:lpstr>
      <vt:lpstr>Apresentação do PowerPoint</vt:lpstr>
      <vt:lpstr>Clientes</vt:lpstr>
      <vt:lpstr>Requisitos</vt:lpstr>
      <vt:lpstr>Apresentação do PowerPoint</vt:lpstr>
      <vt:lpstr>Apresentação do PowerPoint</vt:lpstr>
      <vt:lpstr>Apresentação do PowerPoint</vt:lpstr>
      <vt:lpstr>Arquitetura</vt:lpstr>
      <vt:lpstr>Arquitetura</vt:lpstr>
      <vt:lpstr>Arquitetura</vt:lpstr>
      <vt:lpstr>Tecnologias</vt:lpstr>
      <vt:lpstr>Tecnologias</vt:lpstr>
      <vt:lpstr>Tecnologias</vt:lpstr>
      <vt:lpstr>Tecnologias</vt:lpstr>
      <vt:lpstr>Tecnologias</vt:lpstr>
      <vt:lpstr>Tecnologias</vt:lpstr>
      <vt:lpstr>Desenvolvimento</vt:lpstr>
      <vt:lpstr>Software</vt:lpstr>
      <vt:lpstr>Botão de ajuda</vt:lpstr>
      <vt:lpstr>Botão de cancelar ajuda</vt:lpstr>
      <vt:lpstr>Apresentação do PowerPoint</vt:lpstr>
      <vt:lpstr>Envio notificações firebase</vt:lpstr>
      <vt:lpstr>Recebimento notificações firebase</vt:lpstr>
      <vt:lpstr>Hardware</vt:lpstr>
      <vt:lpstr>Dispositivo envio de dados</vt:lpstr>
      <vt:lpstr>Apresentação do PowerPoint</vt:lpstr>
      <vt:lpstr>Deploy</vt:lpstr>
      <vt:lpstr>Hardware</vt:lpstr>
      <vt:lpstr>Software</vt:lpstr>
      <vt:lpstr>Apresentação do PowerPoint</vt:lpstr>
      <vt:lpstr>Resultados</vt:lpstr>
      <vt:lpstr>Trabalhos futuros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creator>Daniel Reinoso de Morais</dc:creator>
  <cp:lastModifiedBy>GUSTAVO DE CAMARGO DA SILVA RAMALHO</cp:lastModifiedBy>
  <cp:revision>29</cp:revision>
  <dcterms:created xsi:type="dcterms:W3CDTF">2019-06-25T10:42:35Z</dcterms:created>
  <dcterms:modified xsi:type="dcterms:W3CDTF">2019-06-28T13:27:59Z</dcterms:modified>
</cp:coreProperties>
</file>