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8.xml" ContentType="application/vnd.openxmlformats-officedocument.presentationml.notesSlide+xml"/>
  <Override PartName="/ppt/tags/tag79.xml" ContentType="application/vnd.openxmlformats-officedocument.presentationml.tags+xml"/>
  <Override PartName="/ppt/notesSlides/notesSlide29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0.xml" ContentType="application/vnd.openxmlformats-officedocument.presentationml.notesSlide+xml"/>
  <Override PartName="/ppt/tags/tag86.xml" ContentType="application/vnd.openxmlformats-officedocument.presentationml.tags+xml"/>
  <Override PartName="/ppt/notesSlides/notesSlide3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3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5.xml" ContentType="application/vnd.openxmlformats-officedocument.presentationml.notesSlide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55"/>
  </p:notesMasterIdLst>
  <p:sldIdLst>
    <p:sldId id="256" r:id="rId3"/>
    <p:sldId id="257" r:id="rId4"/>
    <p:sldId id="473" r:id="rId5"/>
    <p:sldId id="5714" r:id="rId6"/>
    <p:sldId id="474" r:id="rId7"/>
    <p:sldId id="1641" r:id="rId8"/>
    <p:sldId id="6810" r:id="rId9"/>
    <p:sldId id="1063" r:id="rId10"/>
    <p:sldId id="1064" r:id="rId11"/>
    <p:sldId id="6957" r:id="rId12"/>
    <p:sldId id="1066" r:id="rId13"/>
    <p:sldId id="6953" r:id="rId14"/>
    <p:sldId id="6952" r:id="rId15"/>
    <p:sldId id="1068" r:id="rId16"/>
    <p:sldId id="1069" r:id="rId17"/>
    <p:sldId id="1070" r:id="rId18"/>
    <p:sldId id="6923" r:id="rId19"/>
    <p:sldId id="1073" r:id="rId20"/>
    <p:sldId id="1074" r:id="rId21"/>
    <p:sldId id="1075" r:id="rId22"/>
    <p:sldId id="6958" r:id="rId23"/>
    <p:sldId id="5965" r:id="rId24"/>
    <p:sldId id="475" r:id="rId25"/>
    <p:sldId id="478" r:id="rId26"/>
    <p:sldId id="6955" r:id="rId27"/>
    <p:sldId id="479" r:id="rId28"/>
    <p:sldId id="476" r:id="rId29"/>
    <p:sldId id="477" r:id="rId30"/>
    <p:sldId id="6959" r:id="rId31"/>
    <p:sldId id="6956" r:id="rId32"/>
    <p:sldId id="480" r:id="rId33"/>
    <p:sldId id="696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6962" r:id="rId44"/>
    <p:sldId id="6961" r:id="rId45"/>
    <p:sldId id="491" r:id="rId46"/>
    <p:sldId id="494" r:id="rId47"/>
    <p:sldId id="492" r:id="rId48"/>
    <p:sldId id="495" r:id="rId49"/>
    <p:sldId id="496" r:id="rId50"/>
    <p:sldId id="6963" r:id="rId51"/>
    <p:sldId id="497" r:id="rId52"/>
    <p:sldId id="498" r:id="rId53"/>
    <p:sldId id="49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4E81BD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94150" autoAdjust="0"/>
  </p:normalViewPr>
  <p:slideViewPr>
    <p:cSldViewPr>
      <p:cViewPr varScale="1">
        <p:scale>
          <a:sx n="120" d="100"/>
          <a:sy n="120" d="100"/>
        </p:scale>
        <p:origin x="13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E2FF9-E030-419D-B53F-CD75372687CF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ACA88-61E7-4A1A-9B15-4E2D88276536}" type="slidenum">
              <a:rPr lang="en-US"/>
              <a:pPr/>
              <a:t>26</a:t>
            </a:fld>
            <a:endParaRPr lang="en-US"/>
          </a:p>
        </p:txBody>
      </p:sp>
      <p:sp>
        <p:nvSpPr>
          <p:cNvPr id="143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C497D-BAAF-4663-94BD-869D41A91B61}" type="slidenum">
              <a:rPr lang="en-US"/>
              <a:pPr/>
              <a:t>27</a:t>
            </a:fld>
            <a:endParaRPr lang="en-US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6BCA3-1859-43AB-8F11-EED879A75AE8}" type="slidenum">
              <a:rPr lang="en-US"/>
              <a:pPr/>
              <a:t>28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2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4DEA3-25D5-4603-B984-4A488CC8E538}" type="slidenum">
              <a:rPr lang="en-US"/>
              <a:pPr/>
              <a:t>30</a:t>
            </a:fld>
            <a:endParaRPr lang="en-US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4DEA3-25D5-4603-B984-4A488CC8E538}" type="slidenum">
              <a:rPr lang="en-US"/>
              <a:pPr/>
              <a:t>31</a:t>
            </a:fld>
            <a:endParaRPr lang="en-US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70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66E8A-C797-4C9B-9D3A-7827445D777A}" type="slidenum">
              <a:rPr lang="en-US"/>
              <a:pPr/>
              <a:t>33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4D43F-D11A-439E-A2E3-AE659895A2EF}" type="slidenum">
              <a:rPr lang="en-US"/>
              <a:pPr/>
              <a:t>34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75EFB-AF6B-42D6-BF33-9B8AFEE1E3AD}" type="slidenum">
              <a:rPr lang="en-US"/>
              <a:pPr/>
              <a:t>3</a:t>
            </a:fld>
            <a:endParaRPr lang="en-US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3316F-328F-418C-A7E2-87315872C0A5}" type="slidenum">
              <a:rPr lang="en-US"/>
              <a:pPr/>
              <a:t>35</a:t>
            </a:fld>
            <a:endParaRPr lang="en-US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D0BD1-CD86-4E00-AFFB-63A734364820}" type="slidenum">
              <a:rPr lang="en-US"/>
              <a:pPr/>
              <a:t>36</a:t>
            </a:fld>
            <a:endParaRPr lang="en-US"/>
          </a:p>
        </p:txBody>
      </p:sp>
      <p:sp>
        <p:nvSpPr>
          <p:cNvPr id="152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0542-134F-4852-BDAD-DE7B33690EED}" type="slidenum">
              <a:rPr lang="en-US"/>
              <a:pPr/>
              <a:t>37</a:t>
            </a:fld>
            <a:endParaRPr lang="en-US"/>
          </a:p>
        </p:txBody>
      </p:sp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D2598-CECF-4725-8E73-E6498698778A}" type="slidenum">
              <a:rPr lang="en-US"/>
              <a:pPr/>
              <a:t>38</a:t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85B7C-AE28-4ABF-BE59-E2307A14CF19}" type="slidenum">
              <a:rPr lang="en-US"/>
              <a:pPr/>
              <a:t>39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4F83D-A788-465D-8F6C-62F60A745528}" type="slidenum">
              <a:rPr lang="en-US"/>
              <a:pPr/>
              <a:t>40</a:t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32D8E-8CD6-4B81-97F7-5F8D03F2A0A0}" type="slidenum">
              <a:rPr lang="en-US"/>
              <a:pPr/>
              <a:t>41</a:t>
            </a:fld>
            <a:endParaRPr lang="en-US"/>
          </a:p>
        </p:txBody>
      </p:sp>
      <p:sp>
        <p:nvSpPr>
          <p:cNvPr id="144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32D8E-8CD6-4B81-97F7-5F8D03F2A0A0}" type="slidenum">
              <a:rPr lang="en-US"/>
              <a:pPr/>
              <a:t>42</a:t>
            </a:fld>
            <a:endParaRPr lang="en-US"/>
          </a:p>
        </p:txBody>
      </p:sp>
      <p:sp>
        <p:nvSpPr>
          <p:cNvPr id="144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79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58592-DAED-4876-A72F-034A0267A593}" type="slidenum">
              <a:rPr lang="en-US"/>
              <a:pPr/>
              <a:t>43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A15-5C55-4C19-A80A-2C645E237EC7}" type="slidenum">
              <a:rPr lang="en-US"/>
              <a:pPr/>
              <a:t>44</a:t>
            </a:fld>
            <a:endParaRPr lang="en-US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2694D-31F9-4D20-B041-DD5A132283FB}" type="slidenum">
              <a:rPr lang="en-US"/>
              <a:pPr/>
              <a:t>5</a:t>
            </a:fld>
            <a:endParaRPr lang="en-US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3F203-F709-4960-A969-872A2BAAFE69}" type="slidenum">
              <a:rPr lang="en-US"/>
              <a:pPr/>
              <a:t>45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B637E-3FF7-41F8-95B0-D3B7E8B88F14}" type="slidenum">
              <a:rPr lang="en-US"/>
              <a:pPr/>
              <a:t>46</a:t>
            </a:fld>
            <a:endParaRPr lang="en-US"/>
          </a:p>
        </p:txBody>
      </p:sp>
      <p:sp>
        <p:nvSpPr>
          <p:cNvPr id="144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698CA-D6BC-41F2-A1B8-7182405279B1}" type="slidenum">
              <a:rPr lang="en-US"/>
              <a:pPr/>
              <a:t>47</a:t>
            </a:fld>
            <a:endParaRPr lang="en-US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9A9FA-A004-47EE-B412-8DE89CB4D3B3}" type="slidenum">
              <a:rPr lang="en-US"/>
              <a:pPr/>
              <a:t>48</a:t>
            </a:fld>
            <a:endParaRPr lang="en-US"/>
          </a:p>
        </p:txBody>
      </p:sp>
      <p:sp>
        <p:nvSpPr>
          <p:cNvPr id="145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698CA-D6BC-41F2-A1B8-7182405279B1}" type="slidenum">
              <a:rPr lang="en-US"/>
              <a:pPr/>
              <a:t>49</a:t>
            </a:fld>
            <a:endParaRPr lang="en-US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9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B29BC-53BE-4854-9FA4-43C191B99F90}" type="slidenum">
              <a:rPr lang="en-US"/>
              <a:pPr/>
              <a:t>50</a:t>
            </a:fld>
            <a:endParaRPr lang="en-US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5A5EB-E028-4EAE-92E1-035091BEBA5E}" type="slidenum">
              <a:rPr lang="en-US"/>
              <a:pPr/>
              <a:t>51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C5325-BD0A-4DE7-8C01-F5B129B4F7C0}" type="slidenum">
              <a:rPr lang="en-US"/>
              <a:pPr/>
              <a:t>52</a:t>
            </a:fld>
            <a:endParaRPr lang="en-US"/>
          </a:p>
        </p:txBody>
      </p:sp>
      <p:sp>
        <p:nvSpPr>
          <p:cNvPr id="153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2">
            <a:extLst>
              <a:ext uri="{FF2B5EF4-FFF2-40B4-BE49-F238E27FC236}">
                <a16:creationId xmlns:a16="http://schemas.microsoft.com/office/drawing/2014/main" id="{D42F6AF0-BC96-A042-85AA-3E1560FD2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8530" name="Rectangle 3">
            <a:extLst>
              <a:ext uri="{FF2B5EF4-FFF2-40B4-BE49-F238E27FC236}">
                <a16:creationId xmlns:a16="http://schemas.microsoft.com/office/drawing/2014/main" id="{122919D3-F2AE-A141-858A-0BC9C9E74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7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9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>
            <a:extLst>
              <a:ext uri="{FF2B5EF4-FFF2-40B4-BE49-F238E27FC236}">
                <a16:creationId xmlns:a16="http://schemas.microsoft.com/office/drawing/2014/main" id="{C9763366-D130-D443-B7E9-835DE6923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2" name="Rectangle 3">
            <a:extLst>
              <a:ext uri="{FF2B5EF4-FFF2-40B4-BE49-F238E27FC236}">
                <a16:creationId xmlns:a16="http://schemas.microsoft.com/office/drawing/2014/main" id="{1546C220-FB72-994B-BB6B-799140FDF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26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13C2A-3FE9-4C28-9AA5-0A2689172120}" type="slidenum">
              <a:rPr lang="en-US"/>
              <a:pPr/>
              <a:t>23</a:t>
            </a:fld>
            <a:endParaRPr lang="en-US"/>
          </a:p>
        </p:txBody>
      </p:sp>
      <p:sp>
        <p:nvSpPr>
          <p:cNvPr id="142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E2FF9-E030-419D-B53F-CD75372687CF}" type="slidenum">
              <a:rPr lang="en-US"/>
              <a:pPr/>
              <a:t>24</a:t>
            </a:fld>
            <a:endParaRPr lang="en-US"/>
          </a:p>
        </p:txBody>
      </p:sp>
      <p:sp>
        <p:nvSpPr>
          <p:cNvPr id="143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"/>
            <a:ext cx="121920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18B085F1-215C-2F41-B4C4-953B10BAD9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8716688-814E-7347-8146-070BACA5E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C098D-D5BC-7C42-A189-6E7AAB373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1227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CD2703F-59E9-A14C-8EB7-D2EF90B9A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23950"/>
            <a:ext cx="10972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E45769C-5653-3249-B473-2EE771C82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7185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F1184F0-BDE6-E04A-9B4C-5FBA651A760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824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105664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10464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1182EE-B006-604C-80F1-A08CD3F299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FF7502-AB8E-2D42-89F5-6E44D8D21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9EDE30-1051-6248-A6FF-A3B2F6A689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19CA311-0D55-A14C-B89B-825C95FC0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1852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212B94F-2E93-324A-8BFC-A115C5BD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23950"/>
            <a:ext cx="10972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360BA47-535F-F842-B6EF-56438094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B558792-AF13-7446-AECA-6D74BADD5D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82400" y="205740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107950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10464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21BEC2-7270-254B-950B-9EE023A8D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3A1E7B-47FB-CD4C-830E-C332E9FB2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DEE502-7B44-9F4E-8025-34DFB1C2D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B3B5E02-FE92-7548-9A44-A116ABF08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F34EB-E814-7342-5C80-D73359F13BDB}"/>
              </a:ext>
            </a:extLst>
          </p:cNvPr>
          <p:cNvSpPr txBox="1"/>
          <p:nvPr userDrawn="1"/>
        </p:nvSpPr>
        <p:spPr>
          <a:xfrm>
            <a:off x="617220" y="822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816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7528"/>
            <a:ext cx="114808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14A579-2D1F-3949-B5D3-F3D4BE50F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ADF1844-B888-6D42-A0B3-0C61113A0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4CFEE-25D5-DC48-9A59-E64EDB0BF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Line 1033">
            <a:extLst>
              <a:ext uri="{FF2B5EF4-FFF2-40B4-BE49-F238E27FC236}">
                <a16:creationId xmlns:a16="http://schemas.microsoft.com/office/drawing/2014/main" id="{F6491A91-0BA9-D3C0-A37E-7A6F30CCBC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898525"/>
            <a:ext cx="1148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277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1F9183F-3F92-2B45-A0F6-49375732B4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1733F15-4A41-2C4F-8740-117BF71B8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029-FE66-A748-8BB1-4335DBF95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3727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5638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638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BA88275-8A65-1E4C-8604-F38DCD4E0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C845672-26B6-6248-A87B-E5BB80394E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F7EF-BBA1-3941-9438-CF1D9D55D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88849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506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5691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74875"/>
            <a:ext cx="5691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6176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617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44B6D00-E641-7941-8287-FA31624B09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3AD6BA3-B016-514F-BB80-9426133F9F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C7F7-7BE8-0140-84CA-13381FE5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9850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61738E4-DB2C-A948-8A13-5D7033DBD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DBF51C5-DAF1-2044-B0C8-53A8F2E5B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199F-6C19-8847-87CA-7521A0074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97397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91851-996B-3A4B-AE86-4FE7334A8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4F54-D949-E147-BA83-926AD5171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7E9D96-51B4-6D44-AFF7-5DDA60969F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09E39-CF41-1140-A400-744235D0AFD1}"/>
              </a:ext>
            </a:extLst>
          </p:cNvPr>
          <p:cNvSpPr txBox="1"/>
          <p:nvPr userDrawn="1"/>
        </p:nvSpPr>
        <p:spPr>
          <a:xfrm>
            <a:off x="2231571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7725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43158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435101"/>
            <a:ext cx="43158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10C1304-2931-424C-A8D4-35FEF8616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C58D0B3-1FA5-BF48-B3DB-7216AA995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2D34-5B03-AD46-836A-E66575F1A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450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B01EA3-8E26-9645-B093-E9DF3F0C8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77291-1606-4F4F-B6A9-F0F3AB5BF1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6322-2DD0-0F43-8B66-D33EE047B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3965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D2EFCAC-D297-994C-A771-494FED069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467A851-5525-BE48-A985-A5D7AC7A8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29A85-B5C6-064E-8062-78BAE87D6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5750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152400"/>
            <a:ext cx="2870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4074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FDD6F0-90B9-304A-8BBB-D9226CFD9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628B41C-128C-AC4E-B4BF-FE86D815D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09C71-BC88-E749-A969-85FD812A3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75515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80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56388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6800" y="13716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683F1D3-54E0-8B46-A062-752C7A0B3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96AA648-528E-D644-88E7-D0F4AEA1E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A1C4-9E0A-494A-B374-E2533E27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4217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/>
          <p:cNvSpPr txBox="1"/>
          <p:nvPr userDrawn="1"/>
        </p:nvSpPr>
        <p:spPr>
          <a:xfrm>
            <a:off x="7518400" y="6474024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86069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" y="101600"/>
            <a:ext cx="1190413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67" y="1219200"/>
            <a:ext cx="5858933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689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71900"/>
            <a:ext cx="5689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" y="101600"/>
            <a:ext cx="1190413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5467" y="1219200"/>
            <a:ext cx="11904132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5466" y="101600"/>
            <a:ext cx="1190413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466" y="1219200"/>
            <a:ext cx="5858934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599" y="1219200"/>
            <a:ext cx="5841999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35466" y="3771900"/>
            <a:ext cx="5858934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771900"/>
            <a:ext cx="5841998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576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76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" y="101600"/>
            <a:ext cx="1175173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5466" y="1219200"/>
            <a:ext cx="5858934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219200"/>
            <a:ext cx="5689599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91851-996B-3A4B-AE86-4FE7334A8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4F54-D949-E147-BA83-926AD5171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7E9D96-51B4-6D44-AFF7-5DDA60969F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09E39-CF41-1140-A400-744235D0AFD1}"/>
              </a:ext>
            </a:extLst>
          </p:cNvPr>
          <p:cNvSpPr txBox="1"/>
          <p:nvPr userDrawn="1"/>
        </p:nvSpPr>
        <p:spPr>
          <a:xfrm>
            <a:off x="2231571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5784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118110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18F12-2FBC-2F87-0CF4-76A4FD833D9A}"/>
              </a:ext>
            </a:extLst>
          </p:cNvPr>
          <p:cNvSpPr/>
          <p:nvPr userDrawn="1"/>
        </p:nvSpPr>
        <p:spPr>
          <a:xfrm>
            <a:off x="0" y="1"/>
            <a:ext cx="121920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9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q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228F25FD-DF31-3547-86C0-DC7B68A5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48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C642EC46-1305-734D-A022-8F441A0D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98526"/>
            <a:ext cx="114808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36051" y="631825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7E9D96-51B4-6D44-AFF7-5DDA60969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7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9.w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31.xml"/><Relationship Id="rId7" Type="http://schemas.openxmlformats.org/officeDocument/2006/relationships/oleObject" Target="../embeddings/oleObject7.bin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1.wmf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42.xml"/><Relationship Id="rId7" Type="http://schemas.openxmlformats.org/officeDocument/2006/relationships/oleObject" Target="../embeddings/oleObject9.bin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49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5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image" Target="../media/image26.wmf"/><Relationship Id="rId4" Type="http://schemas.openxmlformats.org/officeDocument/2006/relationships/tags" Target="../tags/tag61.xml"/><Relationship Id="rId9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image" Target="../media/image27.wmf"/><Relationship Id="rId4" Type="http://schemas.openxmlformats.org/officeDocument/2006/relationships/tags" Target="../tags/tag67.xml"/><Relationship Id="rId9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28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10" Type="http://schemas.openxmlformats.org/officeDocument/2006/relationships/image" Target="../media/image29.wmf"/><Relationship Id="rId4" Type="http://schemas.openxmlformats.org/officeDocument/2006/relationships/tags" Target="../tags/tag83.xml"/><Relationship Id="rId9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3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94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image" Target="../media/image3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image" Target="../media/image30.wmf"/><Relationship Id="rId4" Type="http://schemas.openxmlformats.org/officeDocument/2006/relationships/tags" Target="../tags/tag100.xml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w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105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image" Target="../media/image3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8.xml"/><Relationship Id="rId7" Type="http://schemas.openxmlformats.org/officeDocument/2006/relationships/oleObject" Target="../embeddings/oleObject3.bin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151282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i="1"/>
            </a:lvl1pPr>
          </a:lstStyle>
          <a:p>
            <a:r>
              <a:rPr lang="pt-BR" sz="4800" i="0" dirty="0">
                <a:latin typeface="Garamond" panose="02020404030301010803" pitchFamily="18" charset="0"/>
              </a:rPr>
              <a:t>Microarquitetura MIPS com Pipeline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6876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Arquitetura De Computadores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14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51054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Prof. Dr. Linder Cândido da Silva</a:t>
            </a:r>
          </a:p>
          <a:p>
            <a:pPr algn="ctr"/>
            <a:r>
              <a:rPr lang="pt-BR" sz="2200" b="1" dirty="0"/>
              <a:t>UFMT</a:t>
            </a:r>
          </a:p>
          <a:p>
            <a:pPr algn="ctr"/>
            <a:r>
              <a:rPr lang="pt-BR" sz="2200" dirty="0"/>
              <a:t>Março de 2024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81000" y="1371601"/>
            <a:ext cx="1158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Breve revisão.</a:t>
            </a:r>
          </a:p>
          <a:p>
            <a:pPr>
              <a:buFont typeface="Wingdings" pitchFamily="2" charset="2"/>
              <a:buChar char="§"/>
            </a:pPr>
            <a:r>
              <a:rPr lang="pt-BR" b="1" dirty="0">
                <a:solidFill>
                  <a:srgbClr val="C00000"/>
                </a:solidFill>
                <a:latin typeface="Garamond" panose="02020404030301010803" pitchFamily="18" charset="0"/>
              </a:rPr>
              <a:t>Visão geral sobre a operação em pipeline.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Processador MIPS com Pipeline.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 err="1">
                <a:latin typeface="Garamond" panose="02020404030301010803" pitchFamily="18" charset="0"/>
              </a:rPr>
              <a:t>Datapath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>
                <a:latin typeface="Garamond" panose="02020404030301010803" pitchFamily="18" charset="0"/>
              </a:rPr>
              <a:t>Controle.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 err="1">
                <a:latin typeface="Garamond" panose="02020404030301010803" pitchFamily="18" charset="0"/>
              </a:rPr>
              <a:t>Hazards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Análise de Performance.</a:t>
            </a:r>
          </a:p>
          <a:p>
            <a:pPr marL="0" indent="0">
              <a:buNone/>
            </a:pPr>
            <a:endParaRPr lang="pt-BR" dirty="0">
              <a:latin typeface="Garamond" panose="02020404030301010803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09EDB3-E49F-2200-864C-1FB87CA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2039600" cy="919090"/>
          </a:xfrm>
        </p:spPr>
        <p:txBody>
          <a:bodyPr/>
          <a:lstStyle/>
          <a:p>
            <a:r>
              <a:rPr lang="pt-BR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1791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D694B651-3635-4248-AA73-D79CE6433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Pipeline: Ideia 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EF7E-678B-1F43-93ED-2E6B9C489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30300"/>
            <a:ext cx="11658600" cy="5194300"/>
          </a:xfrm>
        </p:spPr>
        <p:txBody>
          <a:bodyPr>
            <a:normAutofit lnSpcReduction="10000"/>
          </a:bodyPr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No processamento em pipeline as instruções são processadas como se estivessem numa “linha de montagem” industrial.</a:t>
            </a:r>
          </a:p>
          <a:p>
            <a:pPr marL="457200" lvl="1" indent="0">
              <a:buNone/>
            </a:pPr>
            <a:endParaRPr lang="pt-BR" altLang="en-US" sz="1200" dirty="0">
              <a:ea typeface="ＭＳ Ｐゴシック" panose="020B0600070205080204" pitchFamily="34" charset="-128"/>
            </a:endParaRPr>
          </a:p>
          <a:p>
            <a:r>
              <a:rPr lang="pt-BR" altLang="en-US" dirty="0">
                <a:ea typeface="ＭＳ Ｐゴシック" panose="020B0600070205080204" pitchFamily="34" charset="-128"/>
              </a:rPr>
              <a:t>Ideia: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Dividir o ciclo de processamento em “</a:t>
            </a:r>
            <a:r>
              <a:rPr lang="pt-BR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estágios</a:t>
            </a:r>
            <a:r>
              <a:rPr lang="pt-BR" altLang="en-US" dirty="0">
                <a:ea typeface="ＭＳ Ｐゴシック" panose="020B0600070205080204" pitchFamily="34" charset="-128"/>
              </a:rPr>
              <a:t>” distintos.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Cada estágio realiza um tipo de operação útil à diferentes instruções.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Num dado ciclo de </a:t>
            </a:r>
            <a:r>
              <a:rPr lang="pt-BR" altLang="en-US" dirty="0" err="1">
                <a:ea typeface="ＭＳ Ｐゴシック" panose="020B0600070205080204" pitchFamily="34" charset="-128"/>
              </a:rPr>
              <a:t>clock</a:t>
            </a:r>
            <a:r>
              <a:rPr lang="pt-BR" altLang="en-US" dirty="0">
                <a:ea typeface="ＭＳ Ｐゴシック" panose="020B0600070205080204" pitchFamily="34" charset="-128"/>
              </a:rPr>
              <a:t>, cada estágio processa uma instrução </a:t>
            </a:r>
            <a:r>
              <a:rPr lang="pt-BR" altLang="en-US" b="1" dirty="0">
                <a:ea typeface="ＭＳ Ｐゴシック" panose="020B0600070205080204" pitchFamily="34" charset="-128"/>
              </a:rPr>
              <a:t>diferente</a:t>
            </a:r>
            <a:r>
              <a:rPr lang="pt-BR" altLang="en-US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Instruções consecutivas no programa são processadas em estágios consecutivos.</a:t>
            </a:r>
          </a:p>
          <a:p>
            <a:endParaRPr lang="pt-BR" altLang="en-US" sz="1200" dirty="0">
              <a:ea typeface="ＭＳ Ｐゴシック" panose="020B0600070205080204" pitchFamily="34" charset="-128"/>
            </a:endParaRPr>
          </a:p>
          <a:p>
            <a:r>
              <a:rPr lang="pt-BR" altLang="en-US" dirty="0">
                <a:ea typeface="ＭＳ Ｐゴシック" panose="020B0600070205080204" pitchFamily="34" charset="-128"/>
              </a:rPr>
              <a:t>Benefício: </a:t>
            </a:r>
            <a:r>
              <a:rPr lang="pt-BR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Aumento da vazão (</a:t>
            </a:r>
            <a:r>
              <a:rPr lang="pt-BR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throughput</a:t>
            </a:r>
            <a:r>
              <a:rPr lang="pt-BR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) de processamento de instruções.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57E54F58-3A0A-F14B-8FEF-9084457BE7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53DEEF8-87BA-7144-9648-F84693A6E11D}" type="slidenum">
              <a:rPr lang="pt-BR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pt-BR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184E6231-03EE-124E-B064-C26E32013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53DEEF8-87BA-7144-9648-F84693A6E11D}" type="slidenum">
              <a:rPr lang="pt-BR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pt-BR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D79CCB-0E5D-625C-883B-AD88C7DC7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9090"/>
          </a:xfrm>
        </p:spPr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Pipeline: Ideia Básica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F4BF8-6779-1BDC-B29E-188AAA57EFEF}"/>
              </a:ext>
            </a:extLst>
          </p:cNvPr>
          <p:cNvSpPr txBox="1"/>
          <p:nvPr/>
        </p:nvSpPr>
        <p:spPr>
          <a:xfrm>
            <a:off x="457200" y="2133600"/>
            <a:ext cx="115443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i="1" dirty="0">
                <a:effectLst/>
                <a:highlight>
                  <a:srgbClr val="FFFFFF"/>
                </a:highlight>
                <a:latin typeface="PalatinoLinotype"/>
              </a:rPr>
              <a:t>O pipeline melhora o desempenho aumentando o vazão de processamento das instruções, em vez de diminuir o tempo de execução de uma instrução individual. </a:t>
            </a:r>
            <a:r>
              <a:rPr lang="pt-BR" sz="3200" i="1" dirty="0">
                <a:highlight>
                  <a:srgbClr val="FFFFFF"/>
                </a:highlight>
                <a:latin typeface="PalatinoLinotype"/>
              </a:rPr>
              <a:t>A</a:t>
            </a:r>
            <a:r>
              <a:rPr lang="pt-BR" sz="3200" i="1" dirty="0">
                <a:effectLst/>
                <a:highlight>
                  <a:srgbClr val="FFFFFF"/>
                </a:highlight>
                <a:latin typeface="PalatinoLinotype"/>
              </a:rPr>
              <a:t> vazão das instruções é a métrica importante porque programas reais executam bilhões de instruções.</a:t>
            </a:r>
            <a:endParaRPr lang="pt-BR" sz="3200" i="1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725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AB9A58-DE8D-8289-F233-172D48E5701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996950"/>
            <a:ext cx="11353800" cy="5194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dirty="0" err="1">
                <a:ea typeface="ＭＳ Ｐゴシック" panose="020B0600070205080204" pitchFamily="34" charset="-128"/>
              </a:rPr>
              <a:t>Multiciclo</a:t>
            </a:r>
            <a:r>
              <a:rPr lang="pt-BR" altLang="en-US" dirty="0">
                <a:ea typeface="ＭＳ Ｐゴシック" panose="020B0600070205080204" pitchFamily="34" charset="-128"/>
              </a:rPr>
              <a:t>: </a:t>
            </a:r>
            <a:r>
              <a:rPr lang="pt-BR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4 ciclos por instrução, 1 instrução a cada 4 ciclos</a:t>
            </a: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en-US" dirty="0">
              <a:ea typeface="ＭＳ Ｐゴシック" panose="020B0600070205080204" pitchFamily="34" charset="-128"/>
            </a:endParaRPr>
          </a:p>
          <a:p>
            <a:r>
              <a:rPr lang="pt-BR" altLang="en-US" dirty="0">
                <a:ea typeface="ＭＳ Ｐゴシック" panose="020B0600070205080204" pitchFamily="34" charset="-128"/>
              </a:rPr>
              <a:t>Pipeline: </a:t>
            </a:r>
            <a:r>
              <a:rPr lang="pt-BR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4 ciclos (estágios) por instrução, 1 instrução a cada ciclo</a:t>
            </a:r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</p:txBody>
      </p:sp>
      <p:cxnSp>
        <p:nvCxnSpPr>
          <p:cNvPr id="3" name="Straight Arrow Connector 25">
            <a:extLst>
              <a:ext uri="{FF2B5EF4-FFF2-40B4-BE49-F238E27FC236}">
                <a16:creationId xmlns:a16="http://schemas.microsoft.com/office/drawing/2014/main" id="{C4E758B9-66B0-44E2-FCCF-833320BD46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5050" y="3276600"/>
            <a:ext cx="64404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26">
            <a:extLst>
              <a:ext uri="{FF2B5EF4-FFF2-40B4-BE49-F238E27FC236}">
                <a16:creationId xmlns:a16="http://schemas.microsoft.com/office/drawing/2014/main" id="{EE0F426B-23EA-A6B6-6B45-7B90A4A2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3124200"/>
            <a:ext cx="877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>
                <a:latin typeface="Arial" panose="020B0604020202020204" pitchFamily="34" charset="0"/>
              </a:rPr>
              <a:t>Tempo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B2EB9705-42A7-D5B4-EE37-A2670DBD8135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4248150"/>
            <a:ext cx="1609725" cy="369888"/>
            <a:chOff x="932873" y="4248850"/>
            <a:chExt cx="1610696" cy="369332"/>
          </a:xfrm>
        </p:grpSpPr>
        <p:sp>
          <p:nvSpPr>
            <p:cNvPr id="6" name="Rectangle 38">
              <a:extLst>
                <a:ext uri="{FF2B5EF4-FFF2-40B4-BE49-F238E27FC236}">
                  <a16:creationId xmlns:a16="http://schemas.microsoft.com/office/drawing/2014/main" id="{1B9D4D74-A3BA-045D-AF8E-8AB03058B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F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F7998B6D-D721-89A7-3D3D-157A41AA4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D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1">
              <a:extLst>
                <a:ext uri="{FF2B5EF4-FFF2-40B4-BE49-F238E27FC236}">
                  <a16:creationId xmlns:a16="http://schemas.microsoft.com/office/drawing/2014/main" id="{7A07D30C-F7DF-EB05-77E8-5319E8D4A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AF726959-25DB-ECFB-6E96-8CDDE0BD9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b="1" dirty="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10" name="Group 44">
            <a:extLst>
              <a:ext uri="{FF2B5EF4-FFF2-40B4-BE49-F238E27FC236}">
                <a16:creationId xmlns:a16="http://schemas.microsoft.com/office/drawing/2014/main" id="{D20B3A98-98E3-B65F-B248-BEDE5E244639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613275"/>
            <a:ext cx="1611312" cy="369888"/>
            <a:chOff x="932873" y="4248850"/>
            <a:chExt cx="1610696" cy="369332"/>
          </a:xfrm>
        </p:grpSpPr>
        <p:sp>
          <p:nvSpPr>
            <p:cNvPr id="11" name="Rectangle 45">
              <a:extLst>
                <a:ext uri="{FF2B5EF4-FFF2-40B4-BE49-F238E27FC236}">
                  <a16:creationId xmlns:a16="http://schemas.microsoft.com/office/drawing/2014/main" id="{597D75B4-CA5D-FC00-00FE-130BD264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F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064551AA-1E82-D5DE-3EEE-72EE1D75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D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47">
              <a:extLst>
                <a:ext uri="{FF2B5EF4-FFF2-40B4-BE49-F238E27FC236}">
                  <a16:creationId xmlns:a16="http://schemas.microsoft.com/office/drawing/2014/main" id="{48B3FC5F-BB3A-9543-567A-0A00C313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4" name="Rectangle 48">
              <a:extLst>
                <a:ext uri="{FF2B5EF4-FFF2-40B4-BE49-F238E27FC236}">
                  <a16:creationId xmlns:a16="http://schemas.microsoft.com/office/drawing/2014/main" id="{C1471A62-00D3-DF46-7CD9-0C09ACCC1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b="1" dirty="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15" name="Group 49">
            <a:extLst>
              <a:ext uri="{FF2B5EF4-FFF2-40B4-BE49-F238E27FC236}">
                <a16:creationId xmlns:a16="http://schemas.microsoft.com/office/drawing/2014/main" id="{C8DFD8FC-8D2C-9BCA-1708-9003825F0E21}"/>
              </a:ext>
            </a:extLst>
          </p:cNvPr>
          <p:cNvGrpSpPr>
            <a:grpSpLocks/>
          </p:cNvGrpSpPr>
          <p:nvPr/>
        </p:nvGrpSpPr>
        <p:grpSpPr bwMode="auto">
          <a:xfrm>
            <a:off x="3108325" y="4987925"/>
            <a:ext cx="1611313" cy="368300"/>
            <a:chOff x="932873" y="4248850"/>
            <a:chExt cx="1610696" cy="369332"/>
          </a:xfrm>
        </p:grpSpPr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95093AAB-00B6-8280-69F9-4004D027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F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7" name="Rectangle 51">
              <a:extLst>
                <a:ext uri="{FF2B5EF4-FFF2-40B4-BE49-F238E27FC236}">
                  <a16:creationId xmlns:a16="http://schemas.microsoft.com/office/drawing/2014/main" id="{27DC622F-E4E1-8CF2-85CE-95C2A023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D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52">
              <a:extLst>
                <a:ext uri="{FF2B5EF4-FFF2-40B4-BE49-F238E27FC236}">
                  <a16:creationId xmlns:a16="http://schemas.microsoft.com/office/drawing/2014/main" id="{E79ADAFD-ECC0-8315-134F-BC46B688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9" name="Rectangle 53">
              <a:extLst>
                <a:ext uri="{FF2B5EF4-FFF2-40B4-BE49-F238E27FC236}">
                  <a16:creationId xmlns:a16="http://schemas.microsoft.com/office/drawing/2014/main" id="{A8EC5B8E-CDAD-4678-E8EF-B12213D59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b="1" dirty="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20" name="Group 54">
            <a:extLst>
              <a:ext uri="{FF2B5EF4-FFF2-40B4-BE49-F238E27FC236}">
                <a16:creationId xmlns:a16="http://schemas.microsoft.com/office/drawing/2014/main" id="{5EEAAB52-DCB7-D3E8-3CF3-E4CF20182584}"/>
              </a:ext>
            </a:extLst>
          </p:cNvPr>
          <p:cNvGrpSpPr>
            <a:grpSpLocks/>
          </p:cNvGrpSpPr>
          <p:nvPr/>
        </p:nvGrpSpPr>
        <p:grpSpPr bwMode="auto">
          <a:xfrm>
            <a:off x="3509963" y="5360988"/>
            <a:ext cx="1611312" cy="369887"/>
            <a:chOff x="932873" y="4248850"/>
            <a:chExt cx="1610696" cy="369332"/>
          </a:xfrm>
        </p:grpSpPr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1B0E6F77-81C8-5531-1718-1A2C1939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F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3C32D13D-DC7D-42D9-86E6-A5AAD302D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D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C59C941D-D06A-A4B4-D748-C5C555A53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BCAEA002-396F-AE8B-3D85-A1AF57195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b="1" dirty="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25" name="Group 61">
            <a:extLst>
              <a:ext uri="{FF2B5EF4-FFF2-40B4-BE49-F238E27FC236}">
                <a16:creationId xmlns:a16="http://schemas.microsoft.com/office/drawing/2014/main" id="{15C0701F-7542-C8A5-8FD5-3970F033F6F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1666875"/>
            <a:ext cx="1609725" cy="369888"/>
            <a:chOff x="932873" y="4248850"/>
            <a:chExt cx="1610696" cy="369332"/>
          </a:xfrm>
        </p:grpSpPr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id="{A4EFE390-C1FE-AE49-A364-50ADFED6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F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08E3B3AA-B9C0-9A17-BB2A-B9EC68630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D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2064ED9-EE67-DA95-181B-BE33017F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9" name="Rectangle 65">
              <a:extLst>
                <a:ext uri="{FF2B5EF4-FFF2-40B4-BE49-F238E27FC236}">
                  <a16:creationId xmlns:a16="http://schemas.microsoft.com/office/drawing/2014/main" id="{40FB36E6-F586-BC90-15CB-E08C67F8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b="1" dirty="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30" name="Group 66">
            <a:extLst>
              <a:ext uri="{FF2B5EF4-FFF2-40B4-BE49-F238E27FC236}">
                <a16:creationId xmlns:a16="http://schemas.microsoft.com/office/drawing/2014/main" id="{5D8C3D3E-C843-CAA7-8FCE-7942B3EE3141}"/>
              </a:ext>
            </a:extLst>
          </p:cNvPr>
          <p:cNvGrpSpPr>
            <a:grpSpLocks/>
          </p:cNvGrpSpPr>
          <p:nvPr/>
        </p:nvGrpSpPr>
        <p:grpSpPr bwMode="auto">
          <a:xfrm>
            <a:off x="3913188" y="2036763"/>
            <a:ext cx="1611312" cy="368300"/>
            <a:chOff x="932873" y="4248850"/>
            <a:chExt cx="1610696" cy="369332"/>
          </a:xfrm>
        </p:grpSpPr>
        <p:sp>
          <p:nvSpPr>
            <p:cNvPr id="31" name="Rectangle 67">
              <a:extLst>
                <a:ext uri="{FF2B5EF4-FFF2-40B4-BE49-F238E27FC236}">
                  <a16:creationId xmlns:a16="http://schemas.microsoft.com/office/drawing/2014/main" id="{056B11CB-8E02-BA8D-0E4B-EFBB078D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F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2" name="Rectangle 68">
              <a:extLst>
                <a:ext uri="{FF2B5EF4-FFF2-40B4-BE49-F238E27FC236}">
                  <a16:creationId xmlns:a16="http://schemas.microsoft.com/office/drawing/2014/main" id="{619176CA-F776-3272-7C56-5F12AB7F2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D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69">
              <a:extLst>
                <a:ext uri="{FF2B5EF4-FFF2-40B4-BE49-F238E27FC236}">
                  <a16:creationId xmlns:a16="http://schemas.microsoft.com/office/drawing/2014/main" id="{B098E96A-42E0-69C6-D26D-932A3072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4" name="Rectangle 70">
              <a:extLst>
                <a:ext uri="{FF2B5EF4-FFF2-40B4-BE49-F238E27FC236}">
                  <a16:creationId xmlns:a16="http://schemas.microsoft.com/office/drawing/2014/main" id="{C9B0904F-6BCD-FEF2-DD67-DB984079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b="1" dirty="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35" name="Group 71">
            <a:extLst>
              <a:ext uri="{FF2B5EF4-FFF2-40B4-BE49-F238E27FC236}">
                <a16:creationId xmlns:a16="http://schemas.microsoft.com/office/drawing/2014/main" id="{C0BC2BDB-0D22-565A-2689-2310BA6FCCB6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2405063"/>
            <a:ext cx="1609725" cy="369887"/>
            <a:chOff x="932873" y="4248850"/>
            <a:chExt cx="1610696" cy="369332"/>
          </a:xfrm>
        </p:grpSpPr>
        <p:sp>
          <p:nvSpPr>
            <p:cNvPr id="36" name="Rectangle 72">
              <a:extLst>
                <a:ext uri="{FF2B5EF4-FFF2-40B4-BE49-F238E27FC236}">
                  <a16:creationId xmlns:a16="http://schemas.microsoft.com/office/drawing/2014/main" id="{8E2C3CD2-18F3-FF86-0301-5ED8899E0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F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73">
              <a:extLst>
                <a:ext uri="{FF2B5EF4-FFF2-40B4-BE49-F238E27FC236}">
                  <a16:creationId xmlns:a16="http://schemas.microsoft.com/office/drawing/2014/main" id="{1443709F-1F06-7CBB-7D6E-FAE46516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D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74">
              <a:extLst>
                <a:ext uri="{FF2B5EF4-FFF2-40B4-BE49-F238E27FC236}">
                  <a16:creationId xmlns:a16="http://schemas.microsoft.com/office/drawing/2014/main" id="{8BB1A891-107E-7D3D-B6A5-B8D9D32C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Rectangle 75">
              <a:extLst>
                <a:ext uri="{FF2B5EF4-FFF2-40B4-BE49-F238E27FC236}">
                  <a16:creationId xmlns:a16="http://schemas.microsoft.com/office/drawing/2014/main" id="{15313386-1447-D41A-E1F1-21D8A4EB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b="1" dirty="0">
                  <a:latin typeface="Arial" panose="020B0604020202020204" pitchFamily="34" charset="0"/>
                </a:rPr>
                <a:t>W</a:t>
              </a:r>
            </a:p>
          </p:txBody>
        </p:sp>
      </p:grpSp>
      <p:grpSp>
        <p:nvGrpSpPr>
          <p:cNvPr id="40" name="Group 76">
            <a:extLst>
              <a:ext uri="{FF2B5EF4-FFF2-40B4-BE49-F238E27FC236}">
                <a16:creationId xmlns:a16="http://schemas.microsoft.com/office/drawing/2014/main" id="{37C78269-132C-DE0B-29EE-D1440808E879}"/>
              </a:ext>
            </a:extLst>
          </p:cNvPr>
          <p:cNvGrpSpPr>
            <a:grpSpLocks/>
          </p:cNvGrpSpPr>
          <p:nvPr/>
        </p:nvGrpSpPr>
        <p:grpSpPr bwMode="auto">
          <a:xfrm>
            <a:off x="7134225" y="2774950"/>
            <a:ext cx="1611313" cy="369888"/>
            <a:chOff x="932873" y="4248850"/>
            <a:chExt cx="1610696" cy="369332"/>
          </a:xfrm>
        </p:grpSpPr>
        <p:sp>
          <p:nvSpPr>
            <p:cNvPr id="41" name="Rectangle 77">
              <a:extLst>
                <a:ext uri="{FF2B5EF4-FFF2-40B4-BE49-F238E27FC236}">
                  <a16:creationId xmlns:a16="http://schemas.microsoft.com/office/drawing/2014/main" id="{E2107707-BC1B-5008-BFEE-1627462BA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73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F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2" name="Rectangle 78">
              <a:extLst>
                <a:ext uri="{FF2B5EF4-FFF2-40B4-BE49-F238E27FC236}">
                  <a16:creationId xmlns:a16="http://schemas.microsoft.com/office/drawing/2014/main" id="{2D936357-918C-DCA9-74B4-3A18247E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47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 err="1">
                  <a:latin typeface="Arial" panose="020B0604020202020204" pitchFamily="34" charset="0"/>
                </a:rPr>
                <a:t>D</a:t>
              </a:r>
              <a:endParaRPr lang="pt-B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3" name="Rectangle 79">
              <a:extLst>
                <a:ext uri="{FF2B5EF4-FFF2-40B4-BE49-F238E27FC236}">
                  <a16:creationId xmlns:a16="http://schemas.microsoft.com/office/drawing/2014/main" id="{327F8373-B4C2-F2D4-66CE-FC61C93EE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221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44" name="Rectangle 80">
              <a:extLst>
                <a:ext uri="{FF2B5EF4-FFF2-40B4-BE49-F238E27FC236}">
                  <a16:creationId xmlns:a16="http://schemas.microsoft.com/office/drawing/2014/main" id="{DEFAD8DB-AC01-BEE6-AF4C-6ADBD534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895" y="4248850"/>
              <a:ext cx="402674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 b="1" dirty="0">
                  <a:latin typeface="Arial" panose="020B0604020202020204" pitchFamily="34" charset="0"/>
                </a:rPr>
                <a:t>W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8A2649-4F33-709E-A75E-A3B36B360DA5}"/>
              </a:ext>
            </a:extLst>
          </p:cNvPr>
          <p:cNvSpPr txBox="1"/>
          <p:nvPr/>
        </p:nvSpPr>
        <p:spPr>
          <a:xfrm>
            <a:off x="6128146" y="4139073"/>
            <a:ext cx="502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1 instrução completada a cada ciclo (pipeline cheio)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14CA8F-EC6D-50AC-0DAF-AA049997DB21}"/>
              </a:ext>
            </a:extLst>
          </p:cNvPr>
          <p:cNvSpPr txBox="1"/>
          <p:nvPr/>
        </p:nvSpPr>
        <p:spPr>
          <a:xfrm>
            <a:off x="5934236" y="1617663"/>
            <a:ext cx="37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instrução completada a cada 4 ciclos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A7C085A-BB41-FD96-39C7-E2D1D4B60556}"/>
              </a:ext>
            </a:extLst>
          </p:cNvPr>
          <p:cNvSpPr/>
          <p:nvPr/>
        </p:nvSpPr>
        <p:spPr bwMode="auto">
          <a:xfrm>
            <a:off x="3508772" y="4203619"/>
            <a:ext cx="402431" cy="1505903"/>
          </a:xfrm>
          <a:prstGeom prst="roundRect">
            <a:avLst/>
          </a:prstGeom>
          <a:noFill/>
          <a:ln w="76200">
            <a:solidFill>
              <a:srgbClr val="00B050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7E4187-B5CD-18B2-B928-563D09382593}"/>
              </a:ext>
            </a:extLst>
          </p:cNvPr>
          <p:cNvSpPr txBox="1"/>
          <p:nvPr/>
        </p:nvSpPr>
        <p:spPr>
          <a:xfrm>
            <a:off x="220958" y="76200"/>
            <a:ext cx="11742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Exemplo: Execução de 4 </a:t>
            </a:r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ADDs</a:t>
            </a:r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Idependentes</a:t>
            </a:r>
            <a:endParaRPr lang="pt-BR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5BAD204E-DB93-FC41-A558-665727ACC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Analogia: lavanderia com lavagem sequencial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C64205BA-81D3-BD49-B879-FD44EFBA3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11353800" cy="4110110"/>
          </a:xfrm>
        </p:spPr>
        <p:txBody>
          <a:bodyPr>
            <a:normAutofit lnSpcReduction="10000"/>
          </a:bodyPr>
          <a:lstStyle/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en-US" sz="200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endParaRPr lang="pt-BR" altLang="en-US" sz="200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altLang="en-US" sz="2000" dirty="0">
                <a:ea typeface="ＭＳ Ｐゴシック" panose="020B0600070205080204" pitchFamily="34" charset="-128"/>
              </a:rPr>
              <a:t>Coloque uma carga de roupa suja na máquina de lavar.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en-US" sz="2000" dirty="0">
                <a:ea typeface="ＭＳ Ｐゴシック" panose="020B0600070205080204" pitchFamily="34" charset="-128"/>
              </a:rPr>
              <a:t>Quando a lavadora terminar, coloque a carga úmida na secadora.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en-US" sz="2000" dirty="0">
                <a:ea typeface="ＭＳ Ｐゴシック" panose="020B0600070205080204" pitchFamily="34" charset="-128"/>
              </a:rPr>
              <a:t>Quando a secadora terminar, retire a carga seca e dobre.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en-US" sz="2000" dirty="0">
                <a:ea typeface="ＭＳ Ｐゴシック" panose="020B0600070205080204" pitchFamily="34" charset="-128"/>
              </a:rPr>
              <a:t>Quando terminar de dobrar, guarde as roupas. 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en-US" sz="2000" dirty="0">
                <a:ea typeface="ＭＳ Ｐゴシック" panose="020B0600070205080204" pitchFamily="34" charset="-128"/>
              </a:rPr>
              <a:t>Volte ao passo 1 e repita o processo para uma nova carga de roupas.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D7938A42-2266-A148-9CC8-DB25EB0FF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53DEEF8-87BA-7144-9648-F84693A6E11D}" type="slidenum">
              <a:rPr lang="pt-BR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pt-BR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40F277-1841-DF42-A9E3-2B60E7ED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88697"/>
            <a:ext cx="9067800" cy="91909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u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­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0"/>
              <a:buChar char="-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63DE8"/>
              </a:buClr>
              <a:buNone/>
              <a:defRPr/>
            </a:pPr>
            <a:r>
              <a:rPr lang="pt-BR" sz="2400" kern="0" dirty="0">
                <a:solidFill>
                  <a:srgbClr val="919191"/>
                </a:solidFill>
                <a:latin typeface="Calibri" charset="0"/>
              </a:rPr>
              <a:t>- Há dependência sequencial entre as etapas para concluir uma carga.</a:t>
            </a:r>
          </a:p>
          <a:p>
            <a:pPr>
              <a:buClr>
                <a:srgbClr val="063DE8"/>
              </a:buClr>
              <a:buNone/>
              <a:defRPr/>
            </a:pPr>
            <a:r>
              <a:rPr lang="pt-BR" sz="2400" kern="0" dirty="0">
                <a:solidFill>
                  <a:srgbClr val="919191"/>
                </a:solidFill>
                <a:latin typeface="Calibri" charset="0"/>
              </a:rPr>
              <a:t>- Etapas diferentes não requerem o(</a:t>
            </a:r>
            <a:r>
              <a:rPr lang="pt-BR" sz="2400" kern="0" dirty="0" err="1">
                <a:solidFill>
                  <a:srgbClr val="919191"/>
                </a:solidFill>
                <a:latin typeface="Calibri" charset="0"/>
              </a:rPr>
              <a:t>s</a:t>
            </a:r>
            <a:r>
              <a:rPr lang="pt-BR" sz="2400" kern="0" dirty="0">
                <a:solidFill>
                  <a:srgbClr val="919191"/>
                </a:solidFill>
                <a:latin typeface="Calibri" charset="0"/>
              </a:rPr>
              <a:t>) mesmo(</a:t>
            </a:r>
            <a:r>
              <a:rPr lang="pt-BR" sz="2400" kern="0" dirty="0" err="1">
                <a:solidFill>
                  <a:srgbClr val="919191"/>
                </a:solidFill>
                <a:latin typeface="Calibri" charset="0"/>
              </a:rPr>
              <a:t>s</a:t>
            </a:r>
            <a:r>
              <a:rPr lang="pt-BR" sz="2400" kern="0" dirty="0">
                <a:solidFill>
                  <a:srgbClr val="919191"/>
                </a:solidFill>
                <a:latin typeface="Calibri" charset="0"/>
              </a:rPr>
              <a:t>) recurso(</a:t>
            </a:r>
            <a:r>
              <a:rPr lang="pt-BR" sz="2400" kern="0" dirty="0" err="1">
                <a:solidFill>
                  <a:srgbClr val="919191"/>
                </a:solidFill>
                <a:latin typeface="Calibri" charset="0"/>
              </a:rPr>
              <a:t>s</a:t>
            </a:r>
            <a:r>
              <a:rPr lang="pt-BR" sz="2400" kern="0" dirty="0">
                <a:solidFill>
                  <a:srgbClr val="919191"/>
                </a:solidFill>
                <a:latin typeface="Calibri" charset="0"/>
              </a:rPr>
              <a:t>)</a:t>
            </a:r>
            <a:r>
              <a:rPr lang="pt-BR" sz="2000" kern="0" dirty="0">
                <a:solidFill>
                  <a:srgbClr val="0000FF"/>
                </a:solidFill>
                <a:latin typeface="+mn-lt"/>
              </a:rPr>
              <a:t>.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endParaRPr lang="pt-BR" sz="2400" kern="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30725" name="Picture 4" descr="F0601">
            <a:extLst>
              <a:ext uri="{FF2B5EF4-FFF2-40B4-BE49-F238E27FC236}">
                <a16:creationId xmlns:a16="http://schemas.microsoft.com/office/drawing/2014/main" id="{4DC550D3-67A6-6041-A83E-FA24676E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3048000" y="990600"/>
            <a:ext cx="57912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7B06F40-4C53-CF4F-9330-E47BC863C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Analogia: lavanderia com lavagem em pipeline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3E62B066-9DF2-E94A-8E83-3B4F764F4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53DEEF8-87BA-7144-9648-F84693A6E11D}" type="slidenum">
              <a:rPr lang="pt-BR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pt-BR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1748" name="Picture 3" descr="F0601">
            <a:extLst>
              <a:ext uri="{FF2B5EF4-FFF2-40B4-BE49-F238E27FC236}">
                <a16:creationId xmlns:a16="http://schemas.microsoft.com/office/drawing/2014/main" id="{2CC3EEE1-D5FA-5B49-B1C1-4226D813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3"/>
          <a:stretch>
            <a:fillRect/>
          </a:stretch>
        </p:blipFill>
        <p:spPr bwMode="auto">
          <a:xfrm>
            <a:off x="3048000" y="3657600"/>
            <a:ext cx="5791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 descr="F0601">
            <a:extLst>
              <a:ext uri="{FF2B5EF4-FFF2-40B4-BE49-F238E27FC236}">
                <a16:creationId xmlns:a16="http://schemas.microsoft.com/office/drawing/2014/main" id="{5CA3645B-5FFF-5844-97A7-91CE517F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3048000" y="1371601"/>
            <a:ext cx="57912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8" name="Text Box 5">
            <a:extLst>
              <a:ext uri="{FF2B5EF4-FFF2-40B4-BE49-F238E27FC236}">
                <a16:creationId xmlns:a16="http://schemas.microsoft.com/office/drawing/2014/main" id="{26A16BDC-278F-2743-88FE-8F70EDD9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04" y="5486400"/>
            <a:ext cx="5459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pt-BR" sz="2000" dirty="0">
                <a:solidFill>
                  <a:srgbClr val="0000FF"/>
                </a:solidFill>
                <a:latin typeface="+mn-lt"/>
              </a:rPr>
              <a:t>- </a:t>
            </a:r>
            <a:r>
              <a:rPr lang="pt-BR" sz="2000" b="1" dirty="0">
                <a:solidFill>
                  <a:srgbClr val="0000FF"/>
                </a:solidFill>
                <a:latin typeface="+mn-lt"/>
              </a:rPr>
              <a:t>latência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por carga é a mesma do caso sequencial.</a:t>
            </a:r>
          </a:p>
        </p:txBody>
      </p:sp>
      <p:sp>
        <p:nvSpPr>
          <p:cNvPr id="125959" name="Text Box 6">
            <a:extLst>
              <a:ext uri="{FF2B5EF4-FFF2-40B4-BE49-F238E27FC236}">
                <a16:creationId xmlns:a16="http://schemas.microsoft.com/office/drawing/2014/main" id="{6BB0DA02-9314-7443-B33A-D6E518E26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831" y="5132218"/>
            <a:ext cx="44105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pt-BR" sz="2000" dirty="0">
                <a:solidFill>
                  <a:srgbClr val="0000FF"/>
                </a:solidFill>
                <a:latin typeface="+mn-lt"/>
              </a:rPr>
              <a:t>- </a:t>
            </a:r>
            <a:r>
              <a:rPr lang="pt-BR" sz="2000" b="1" dirty="0" err="1">
                <a:solidFill>
                  <a:srgbClr val="0000FF"/>
                </a:solidFill>
                <a:latin typeface="+mn-lt"/>
              </a:rPr>
              <a:t>Throughput</a:t>
            </a:r>
            <a:r>
              <a:rPr lang="pt-BR" sz="2000" b="1" dirty="0">
                <a:solidFill>
                  <a:srgbClr val="0000FF"/>
                </a:solidFill>
                <a:latin typeface="+mn-lt"/>
              </a:rPr>
              <a:t> (vazão)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aumentado em 4x.</a:t>
            </a:r>
          </a:p>
        </p:txBody>
      </p:sp>
      <p:sp>
        <p:nvSpPr>
          <p:cNvPr id="125960" name="Text Box 7">
            <a:extLst>
              <a:ext uri="{FF2B5EF4-FFF2-40B4-BE49-F238E27FC236}">
                <a16:creationId xmlns:a16="http://schemas.microsoft.com/office/drawing/2014/main" id="{6563AB97-AE80-BE4D-8D1B-5F8B5ACEC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4755022"/>
            <a:ext cx="510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pt-BR" sz="2000" dirty="0">
                <a:solidFill>
                  <a:srgbClr val="0000FF"/>
                </a:solidFill>
                <a:latin typeface="+mn-lt"/>
              </a:rPr>
              <a:t>- 4 cargas sendo processadas simultaneamente.</a:t>
            </a:r>
          </a:p>
        </p:txBody>
      </p:sp>
      <p:sp>
        <p:nvSpPr>
          <p:cNvPr id="125961" name="Text Box 8">
            <a:extLst>
              <a:ext uri="{FF2B5EF4-FFF2-40B4-BE49-F238E27FC236}">
                <a16:creationId xmlns:a16="http://schemas.microsoft.com/office/drawing/2014/main" id="{F7009733-C681-B642-BFA2-10EF5BC3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04" y="5838855"/>
            <a:ext cx="3334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pt-BR" sz="2000" dirty="0">
                <a:solidFill>
                  <a:srgbClr val="0000FF"/>
                </a:solidFill>
                <a:latin typeface="+mn-lt"/>
              </a:rPr>
              <a:t>- “Nenhum” recurso adicional.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A3195-A498-A948-FD22-9AC9A80AF636}"/>
              </a:ext>
            </a:extLst>
          </p:cNvPr>
          <p:cNvSpPr txBox="1"/>
          <p:nvPr/>
        </p:nvSpPr>
        <p:spPr>
          <a:xfrm>
            <a:off x="381000" y="20621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Sequencial: 1 carga a cada</a:t>
            </a:r>
          </a:p>
          <a:p>
            <a:r>
              <a:rPr lang="pt-BR" b="1" dirty="0">
                <a:solidFill>
                  <a:srgbClr val="FF0000"/>
                </a:solidFill>
              </a:rPr>
              <a:t>120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F8CF-28C4-1DB5-6464-BC3A6A7FAF8A}"/>
              </a:ext>
            </a:extLst>
          </p:cNvPr>
          <p:cNvSpPr txBox="1"/>
          <p:nvPr/>
        </p:nvSpPr>
        <p:spPr>
          <a:xfrm>
            <a:off x="381000" y="503247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Pipeline: 1 carga a cada </a:t>
            </a:r>
          </a:p>
          <a:p>
            <a:r>
              <a:rPr lang="pt-BR" b="1" dirty="0">
                <a:solidFill>
                  <a:srgbClr val="00B050"/>
                </a:solidFill>
              </a:rPr>
              <a:t>30 </a:t>
            </a:r>
            <a:r>
              <a:rPr lang="pt-BR" b="1" dirty="0" err="1">
                <a:solidFill>
                  <a:srgbClr val="00B050"/>
                </a:solidFill>
              </a:rPr>
              <a:t>mins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DD74EE-0645-94AE-394A-0FCF2B6844FC}"/>
              </a:ext>
            </a:extLst>
          </p:cNvPr>
          <p:cNvSpPr/>
          <p:nvPr/>
        </p:nvSpPr>
        <p:spPr bwMode="auto">
          <a:xfrm>
            <a:off x="4495800" y="4673523"/>
            <a:ext cx="326231" cy="1505903"/>
          </a:xfrm>
          <a:prstGeom prst="roundRect">
            <a:avLst/>
          </a:prstGeom>
          <a:noFill/>
          <a:ln w="76200">
            <a:solidFill>
              <a:srgbClr val="00B050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0" grpId="0"/>
      <p:bldP spid="125961" grpId="0"/>
      <p:bldP spid="4" grpId="0"/>
      <p:bldP spid="5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184E6231-03EE-124E-B064-C26E32013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53DEEF8-87BA-7144-9648-F84693A6E11D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2772" name="Picture 2" descr="F0601">
            <a:extLst>
              <a:ext uri="{FF2B5EF4-FFF2-40B4-BE49-F238E27FC236}">
                <a16:creationId xmlns:a16="http://schemas.microsoft.com/office/drawing/2014/main" id="{0F0577CD-DA9E-EC48-8C74-86ABFD793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3048000" y="1141413"/>
            <a:ext cx="57912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3">
            <a:extLst>
              <a:ext uri="{FF2B5EF4-FFF2-40B4-BE49-F238E27FC236}">
                <a16:creationId xmlns:a16="http://schemas.microsoft.com/office/drawing/2014/main" id="{98E28105-D935-9440-8D0B-FA9A0256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98613"/>
            <a:ext cx="5410200" cy="175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2774" name="Picture 5" descr="F0601">
            <a:extLst>
              <a:ext uri="{FF2B5EF4-FFF2-40B4-BE49-F238E27FC236}">
                <a16:creationId xmlns:a16="http://schemas.microsoft.com/office/drawing/2014/main" id="{98C8E621-DCCF-EE46-8DF7-A43DFBB8B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3"/>
          <a:stretch>
            <a:fillRect/>
          </a:stretch>
        </p:blipFill>
        <p:spPr bwMode="auto">
          <a:xfrm>
            <a:off x="3048000" y="3275014"/>
            <a:ext cx="57912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6">
            <a:extLst>
              <a:ext uri="{FF2B5EF4-FFF2-40B4-BE49-F238E27FC236}">
                <a16:creationId xmlns:a16="http://schemas.microsoft.com/office/drawing/2014/main" id="{992796B6-D048-B743-81EB-5DF80B74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1" y="1338263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>
            <a:extLst>
              <a:ext uri="{FF2B5EF4-FFF2-40B4-BE49-F238E27FC236}">
                <a16:creationId xmlns:a16="http://schemas.microsoft.com/office/drawing/2014/main" id="{ACE5A33A-F541-4C48-A069-AB2A247C78B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4" y="1341439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8">
            <a:extLst>
              <a:ext uri="{FF2B5EF4-FFF2-40B4-BE49-F238E27FC236}">
                <a16:creationId xmlns:a16="http://schemas.microsoft.com/office/drawing/2014/main" id="{D6E1F97A-56AD-1A4A-8272-F4305917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9" y="1343025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9">
            <a:extLst>
              <a:ext uri="{FF2B5EF4-FFF2-40B4-BE49-F238E27FC236}">
                <a16:creationId xmlns:a16="http://schemas.microsoft.com/office/drawing/2014/main" id="{823A80AE-BCE7-FC4E-A449-D76073E7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1341438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9" name="Group 10">
            <a:extLst>
              <a:ext uri="{FF2B5EF4-FFF2-40B4-BE49-F238E27FC236}">
                <a16:creationId xmlns:a16="http://schemas.microsoft.com/office/drawing/2014/main" id="{912D3FDF-8985-D940-8C52-18C8510C21B1}"/>
              </a:ext>
            </a:extLst>
          </p:cNvPr>
          <p:cNvGrpSpPr>
            <a:grpSpLocks/>
          </p:cNvGrpSpPr>
          <p:nvPr/>
        </p:nvGrpSpPr>
        <p:grpSpPr bwMode="auto">
          <a:xfrm>
            <a:off x="3608389" y="1731964"/>
            <a:ext cx="1520825" cy="403225"/>
            <a:chOff x="1313" y="1236"/>
            <a:chExt cx="958" cy="254"/>
          </a:xfrm>
        </p:grpSpPr>
        <p:pic>
          <p:nvPicPr>
            <p:cNvPr id="32843" name="Picture 11">
              <a:extLst>
                <a:ext uri="{FF2B5EF4-FFF2-40B4-BE49-F238E27FC236}">
                  <a16:creationId xmlns:a16="http://schemas.microsoft.com/office/drawing/2014/main" id="{0A560E75-350A-F748-915C-140C64D46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1236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44" name="Picture 12">
              <a:extLst>
                <a:ext uri="{FF2B5EF4-FFF2-40B4-BE49-F238E27FC236}">
                  <a16:creationId xmlns:a16="http://schemas.microsoft.com/office/drawing/2014/main" id="{4548F354-E2A2-9F42-853F-24E87AD2539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238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45" name="Picture 13">
              <a:extLst>
                <a:ext uri="{FF2B5EF4-FFF2-40B4-BE49-F238E27FC236}">
                  <a16:creationId xmlns:a16="http://schemas.microsoft.com/office/drawing/2014/main" id="{32DDE3EB-153B-ED47-BA67-CC8C925F9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1258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46" name="Picture 14">
              <a:extLst>
                <a:ext uri="{FF2B5EF4-FFF2-40B4-BE49-F238E27FC236}">
                  <a16:creationId xmlns:a16="http://schemas.microsoft.com/office/drawing/2014/main" id="{901AD13E-168D-1447-9E8B-2324D5567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1248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80" name="Picture 15">
            <a:extLst>
              <a:ext uri="{FF2B5EF4-FFF2-40B4-BE49-F238E27FC236}">
                <a16:creationId xmlns:a16="http://schemas.microsoft.com/office/drawing/2014/main" id="{C2C133A9-EC9C-6E4A-98E3-2DF6EE66E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9" y="1339851"/>
            <a:ext cx="3016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16">
            <a:extLst>
              <a:ext uri="{FF2B5EF4-FFF2-40B4-BE49-F238E27FC236}">
                <a16:creationId xmlns:a16="http://schemas.microsoft.com/office/drawing/2014/main" id="{A43E201F-7F7A-A543-847F-4C26B42268E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1338264"/>
            <a:ext cx="630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17">
            <a:extLst>
              <a:ext uri="{FF2B5EF4-FFF2-40B4-BE49-F238E27FC236}">
                <a16:creationId xmlns:a16="http://schemas.microsoft.com/office/drawing/2014/main" id="{2E5F44D2-9EC1-2142-B8FF-486A2C226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6" y="133985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18">
            <a:extLst>
              <a:ext uri="{FF2B5EF4-FFF2-40B4-BE49-F238E27FC236}">
                <a16:creationId xmlns:a16="http://schemas.microsoft.com/office/drawing/2014/main" id="{42409430-C9A4-B34C-B4D9-AA99CC24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347788"/>
            <a:ext cx="3063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4" name="Group 19">
            <a:extLst>
              <a:ext uri="{FF2B5EF4-FFF2-40B4-BE49-F238E27FC236}">
                <a16:creationId xmlns:a16="http://schemas.microsoft.com/office/drawing/2014/main" id="{40601139-C46C-1A47-8C10-CBBD354FF535}"/>
              </a:ext>
            </a:extLst>
          </p:cNvPr>
          <p:cNvGrpSpPr>
            <a:grpSpLocks/>
          </p:cNvGrpSpPr>
          <p:nvPr/>
        </p:nvGrpSpPr>
        <p:grpSpPr bwMode="auto">
          <a:xfrm>
            <a:off x="5114926" y="2090739"/>
            <a:ext cx="1520825" cy="403225"/>
            <a:chOff x="2262" y="1462"/>
            <a:chExt cx="958" cy="254"/>
          </a:xfrm>
        </p:grpSpPr>
        <p:pic>
          <p:nvPicPr>
            <p:cNvPr id="32839" name="Picture 20">
              <a:extLst>
                <a:ext uri="{FF2B5EF4-FFF2-40B4-BE49-F238E27FC236}">
                  <a16:creationId xmlns:a16="http://schemas.microsoft.com/office/drawing/2014/main" id="{3D6797C3-B6DD-B749-8CF3-5DF517380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" y="1462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40" name="Picture 21">
              <a:extLst>
                <a:ext uri="{FF2B5EF4-FFF2-40B4-BE49-F238E27FC236}">
                  <a16:creationId xmlns:a16="http://schemas.microsoft.com/office/drawing/2014/main" id="{6CE8094B-08EE-8348-9EA3-83DE3B122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1464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41" name="Picture 22">
              <a:extLst>
                <a:ext uri="{FF2B5EF4-FFF2-40B4-BE49-F238E27FC236}">
                  <a16:creationId xmlns:a16="http://schemas.microsoft.com/office/drawing/2014/main" id="{9A99063E-D9C5-BA46-BCCD-DBE5006D8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4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42" name="Picture 23">
              <a:extLst>
                <a:ext uri="{FF2B5EF4-FFF2-40B4-BE49-F238E27FC236}">
                  <a16:creationId xmlns:a16="http://schemas.microsoft.com/office/drawing/2014/main" id="{94A0C3C8-3877-004C-82C2-F2AC22927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" y="1474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85" name="Picture 24">
            <a:extLst>
              <a:ext uri="{FF2B5EF4-FFF2-40B4-BE49-F238E27FC236}">
                <a16:creationId xmlns:a16="http://schemas.microsoft.com/office/drawing/2014/main" id="{CCAF1035-AEAA-A14F-9498-BE41E370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4" y="1341438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Picture 25">
            <a:extLst>
              <a:ext uri="{FF2B5EF4-FFF2-40B4-BE49-F238E27FC236}">
                <a16:creationId xmlns:a16="http://schemas.microsoft.com/office/drawing/2014/main" id="{863196E8-2A7E-8743-B7F1-D101E6E266D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344614"/>
            <a:ext cx="630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7" name="Picture 26">
            <a:extLst>
              <a:ext uri="{FF2B5EF4-FFF2-40B4-BE49-F238E27FC236}">
                <a16:creationId xmlns:a16="http://schemas.microsoft.com/office/drawing/2014/main" id="{6680BFEC-2BE2-1B4D-8D85-483E2D8C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1" y="134620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8" name="Picture 27">
            <a:extLst>
              <a:ext uri="{FF2B5EF4-FFF2-40B4-BE49-F238E27FC236}">
                <a16:creationId xmlns:a16="http://schemas.microsoft.com/office/drawing/2014/main" id="{00009EED-0033-634C-A7FD-898A6A31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1344613"/>
            <a:ext cx="3063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9" name="Group 28">
            <a:extLst>
              <a:ext uri="{FF2B5EF4-FFF2-40B4-BE49-F238E27FC236}">
                <a16:creationId xmlns:a16="http://schemas.microsoft.com/office/drawing/2014/main" id="{4B2C61B0-C1B8-7840-9A90-94FF5B6D2727}"/>
              </a:ext>
            </a:extLst>
          </p:cNvPr>
          <p:cNvGrpSpPr>
            <a:grpSpLocks/>
          </p:cNvGrpSpPr>
          <p:nvPr/>
        </p:nvGrpSpPr>
        <p:grpSpPr bwMode="auto">
          <a:xfrm>
            <a:off x="6616701" y="2405064"/>
            <a:ext cx="1520825" cy="403225"/>
            <a:chOff x="3208" y="1660"/>
            <a:chExt cx="958" cy="254"/>
          </a:xfrm>
        </p:grpSpPr>
        <p:pic>
          <p:nvPicPr>
            <p:cNvPr id="32835" name="Picture 29">
              <a:extLst>
                <a:ext uri="{FF2B5EF4-FFF2-40B4-BE49-F238E27FC236}">
                  <a16:creationId xmlns:a16="http://schemas.microsoft.com/office/drawing/2014/main" id="{D29F7BC2-20D3-704F-B8C8-A6B7DEC47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1660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6" name="Picture 30">
              <a:extLst>
                <a:ext uri="{FF2B5EF4-FFF2-40B4-BE49-F238E27FC236}">
                  <a16:creationId xmlns:a16="http://schemas.microsoft.com/office/drawing/2014/main" id="{17F5F5AF-3483-4E45-B5F0-5F2A6B3A0BE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1662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7" name="Picture 31">
              <a:extLst>
                <a:ext uri="{FF2B5EF4-FFF2-40B4-BE49-F238E27FC236}">
                  <a16:creationId xmlns:a16="http://schemas.microsoft.com/office/drawing/2014/main" id="{A03426E1-BE18-F64D-B6F0-2569BAE64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" y="1682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8" name="Picture 32">
              <a:extLst>
                <a:ext uri="{FF2B5EF4-FFF2-40B4-BE49-F238E27FC236}">
                  <a16:creationId xmlns:a16="http://schemas.microsoft.com/office/drawing/2014/main" id="{6E346572-6D0B-624F-80D7-B189421E3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" y="1672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90" name="Picture 33">
            <a:extLst>
              <a:ext uri="{FF2B5EF4-FFF2-40B4-BE49-F238E27FC236}">
                <a16:creationId xmlns:a16="http://schemas.microsoft.com/office/drawing/2014/main" id="{BE1AFB72-4455-E544-B5B5-836E01BD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64" y="1338263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91" name="Group 34">
            <a:extLst>
              <a:ext uri="{FF2B5EF4-FFF2-40B4-BE49-F238E27FC236}">
                <a16:creationId xmlns:a16="http://schemas.microsoft.com/office/drawing/2014/main" id="{7E4B2CDA-3568-CD49-9D88-FEB8176BB356}"/>
              </a:ext>
            </a:extLst>
          </p:cNvPr>
          <p:cNvGrpSpPr>
            <a:grpSpLocks/>
          </p:cNvGrpSpPr>
          <p:nvPr/>
        </p:nvGrpSpPr>
        <p:grpSpPr bwMode="auto">
          <a:xfrm>
            <a:off x="8153401" y="2757489"/>
            <a:ext cx="1520825" cy="403225"/>
            <a:chOff x="4176" y="1882"/>
            <a:chExt cx="958" cy="254"/>
          </a:xfrm>
        </p:grpSpPr>
        <p:pic>
          <p:nvPicPr>
            <p:cNvPr id="32831" name="Picture 35">
              <a:extLst>
                <a:ext uri="{FF2B5EF4-FFF2-40B4-BE49-F238E27FC236}">
                  <a16:creationId xmlns:a16="http://schemas.microsoft.com/office/drawing/2014/main" id="{67F9E568-1FE7-454C-9C19-7367FC107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882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2" name="Picture 36">
              <a:extLst>
                <a:ext uri="{FF2B5EF4-FFF2-40B4-BE49-F238E27FC236}">
                  <a16:creationId xmlns:a16="http://schemas.microsoft.com/office/drawing/2014/main" id="{1345C587-CA60-4F41-A419-20E0713742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" y="1884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3" name="Picture 37">
              <a:extLst>
                <a:ext uri="{FF2B5EF4-FFF2-40B4-BE49-F238E27FC236}">
                  <a16:creationId xmlns:a16="http://schemas.microsoft.com/office/drawing/2014/main" id="{D6CE41DC-6F95-1046-B1E4-C13BE44FD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" y="1904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4" name="Picture 38">
              <a:extLst>
                <a:ext uri="{FF2B5EF4-FFF2-40B4-BE49-F238E27FC236}">
                  <a16:creationId xmlns:a16="http://schemas.microsoft.com/office/drawing/2014/main" id="{C28BDC0A-1F29-2049-A893-06FC1AD75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" y="1894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92" name="Line 39">
            <a:extLst>
              <a:ext uri="{FF2B5EF4-FFF2-40B4-BE49-F238E27FC236}">
                <a16:creationId xmlns:a16="http://schemas.microsoft.com/office/drawing/2014/main" id="{65533626-E218-154A-8179-F318A7C7A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5925" y="1341438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40">
            <a:extLst>
              <a:ext uri="{FF2B5EF4-FFF2-40B4-BE49-F238E27FC236}">
                <a16:creationId xmlns:a16="http://schemas.microsoft.com/office/drawing/2014/main" id="{72A2A496-5105-8940-89C6-AB7D380C6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4050" y="1350963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41">
            <a:extLst>
              <a:ext uri="{FF2B5EF4-FFF2-40B4-BE49-F238E27FC236}">
                <a16:creationId xmlns:a16="http://schemas.microsoft.com/office/drawing/2014/main" id="{22C6FC43-6AB4-084F-BA33-852E225F1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346201"/>
            <a:ext cx="0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42">
            <a:extLst>
              <a:ext uri="{FF2B5EF4-FFF2-40B4-BE49-F238E27FC236}">
                <a16:creationId xmlns:a16="http://schemas.microsoft.com/office/drawing/2014/main" id="{C09CD4C1-79BE-154B-BCCF-37BBCFB2D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6013"/>
            <a:ext cx="5410200" cy="2362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2796" name="Group 43">
            <a:extLst>
              <a:ext uri="{FF2B5EF4-FFF2-40B4-BE49-F238E27FC236}">
                <a16:creationId xmlns:a16="http://schemas.microsoft.com/office/drawing/2014/main" id="{0869B49A-CA31-0D48-A6A1-7A0E4144059C}"/>
              </a:ext>
            </a:extLst>
          </p:cNvPr>
          <p:cNvGrpSpPr>
            <a:grpSpLocks/>
          </p:cNvGrpSpPr>
          <p:nvPr/>
        </p:nvGrpSpPr>
        <p:grpSpPr bwMode="auto">
          <a:xfrm>
            <a:off x="3613151" y="4271964"/>
            <a:ext cx="1520825" cy="403225"/>
            <a:chOff x="1313" y="1236"/>
            <a:chExt cx="958" cy="254"/>
          </a:xfrm>
        </p:grpSpPr>
        <p:pic>
          <p:nvPicPr>
            <p:cNvPr id="32827" name="Picture 44">
              <a:extLst>
                <a:ext uri="{FF2B5EF4-FFF2-40B4-BE49-F238E27FC236}">
                  <a16:creationId xmlns:a16="http://schemas.microsoft.com/office/drawing/2014/main" id="{35EB67EE-6AC0-1944-B470-FCACA68BE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1236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28" name="Picture 45">
              <a:extLst>
                <a:ext uri="{FF2B5EF4-FFF2-40B4-BE49-F238E27FC236}">
                  <a16:creationId xmlns:a16="http://schemas.microsoft.com/office/drawing/2014/main" id="{C4BFB43F-6357-614B-9ED2-243F715F713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238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29" name="Picture 46">
              <a:extLst>
                <a:ext uri="{FF2B5EF4-FFF2-40B4-BE49-F238E27FC236}">
                  <a16:creationId xmlns:a16="http://schemas.microsoft.com/office/drawing/2014/main" id="{6A6BAC49-3ADF-5340-9A71-CD8295A54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1258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30" name="Picture 47">
              <a:extLst>
                <a:ext uri="{FF2B5EF4-FFF2-40B4-BE49-F238E27FC236}">
                  <a16:creationId xmlns:a16="http://schemas.microsoft.com/office/drawing/2014/main" id="{7F0A80E4-BC45-1B48-AFFE-64346CD8D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1248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97" name="Picture 48">
            <a:extLst>
              <a:ext uri="{FF2B5EF4-FFF2-40B4-BE49-F238E27FC236}">
                <a16:creationId xmlns:a16="http://schemas.microsoft.com/office/drawing/2014/main" id="{A35C6BC4-D052-CA45-829B-81D7386F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1" y="3629026"/>
            <a:ext cx="3016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8" name="Picture 49">
            <a:extLst>
              <a:ext uri="{FF2B5EF4-FFF2-40B4-BE49-F238E27FC236}">
                <a16:creationId xmlns:a16="http://schemas.microsoft.com/office/drawing/2014/main" id="{57438ACD-6B30-7244-BB9D-A1ADE9087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9" y="36337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9" name="Picture 50">
            <a:extLst>
              <a:ext uri="{FF2B5EF4-FFF2-40B4-BE49-F238E27FC236}">
                <a16:creationId xmlns:a16="http://schemas.microsoft.com/office/drawing/2014/main" id="{7F282603-02ED-5441-B4B3-B0970FE9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9" y="36322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0" name="Picture 51">
            <a:extLst>
              <a:ext uri="{FF2B5EF4-FFF2-40B4-BE49-F238E27FC236}">
                <a16:creationId xmlns:a16="http://schemas.microsoft.com/office/drawing/2014/main" id="{45DD6994-0820-9B46-A993-98E9C28344B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4" y="3632201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1" name="Picture 52">
            <a:extLst>
              <a:ext uri="{FF2B5EF4-FFF2-40B4-BE49-F238E27FC236}">
                <a16:creationId xmlns:a16="http://schemas.microsoft.com/office/drawing/2014/main" id="{EEDC2AE6-1DB0-094A-88A1-70043A33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4675189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2" name="Picture 53">
            <a:extLst>
              <a:ext uri="{FF2B5EF4-FFF2-40B4-BE49-F238E27FC236}">
                <a16:creationId xmlns:a16="http://schemas.microsoft.com/office/drawing/2014/main" id="{6F5DA044-32C0-124E-850C-F06E8F66C63B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4678364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3" name="Picture 54">
            <a:extLst>
              <a:ext uri="{FF2B5EF4-FFF2-40B4-BE49-F238E27FC236}">
                <a16:creationId xmlns:a16="http://schemas.microsoft.com/office/drawing/2014/main" id="{73EC88C3-8D88-C94C-9A6D-C568CC83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4710114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4" name="Picture 55">
            <a:extLst>
              <a:ext uri="{FF2B5EF4-FFF2-40B4-BE49-F238E27FC236}">
                <a16:creationId xmlns:a16="http://schemas.microsoft.com/office/drawing/2014/main" id="{FA31FA6B-5ACE-A045-93CF-EC442536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694239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5" name="Picture 56">
            <a:extLst>
              <a:ext uri="{FF2B5EF4-FFF2-40B4-BE49-F238E27FC236}">
                <a16:creationId xmlns:a16="http://schemas.microsoft.com/office/drawing/2014/main" id="{17AD95FD-6DDD-AF44-918C-202526ED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1" y="5062539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6" name="Picture 57">
            <a:extLst>
              <a:ext uri="{FF2B5EF4-FFF2-40B4-BE49-F238E27FC236}">
                <a16:creationId xmlns:a16="http://schemas.microsoft.com/office/drawing/2014/main" id="{F24B11D2-3A84-C54C-BE44-1C4AA25FC96A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5059364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7" name="Picture 58">
            <a:extLst>
              <a:ext uri="{FF2B5EF4-FFF2-40B4-BE49-F238E27FC236}">
                <a16:creationId xmlns:a16="http://schemas.microsoft.com/office/drawing/2014/main" id="{2CA098EF-91B2-2D4F-B2B4-93504F8E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5097464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8" name="Picture 59">
            <a:extLst>
              <a:ext uri="{FF2B5EF4-FFF2-40B4-BE49-F238E27FC236}">
                <a16:creationId xmlns:a16="http://schemas.microsoft.com/office/drawing/2014/main" id="{5BC8862C-65C6-0F40-8849-4F4362A6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5081589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9" name="Picture 60">
            <a:extLst>
              <a:ext uri="{FF2B5EF4-FFF2-40B4-BE49-F238E27FC236}">
                <a16:creationId xmlns:a16="http://schemas.microsoft.com/office/drawing/2014/main" id="{CE3917CF-9036-3349-A89B-85BD928C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6" y="5434014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Picture 61">
            <a:extLst>
              <a:ext uri="{FF2B5EF4-FFF2-40B4-BE49-F238E27FC236}">
                <a16:creationId xmlns:a16="http://schemas.microsoft.com/office/drawing/2014/main" id="{80F31341-3CA5-F248-B18B-4D19A2D82032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5427664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1" name="Picture 62">
            <a:extLst>
              <a:ext uri="{FF2B5EF4-FFF2-40B4-BE49-F238E27FC236}">
                <a16:creationId xmlns:a16="http://schemas.microsoft.com/office/drawing/2014/main" id="{F55BA7F6-F3EC-F74A-B63B-F429594B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5459414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2" name="Picture 63">
            <a:extLst>
              <a:ext uri="{FF2B5EF4-FFF2-40B4-BE49-F238E27FC236}">
                <a16:creationId xmlns:a16="http://schemas.microsoft.com/office/drawing/2014/main" id="{CC06B534-3721-F641-8C8A-CD900649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5443539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3" name="Picture 64">
            <a:extLst>
              <a:ext uri="{FF2B5EF4-FFF2-40B4-BE49-F238E27FC236}">
                <a16:creationId xmlns:a16="http://schemas.microsoft.com/office/drawing/2014/main" id="{CB9F839F-0AF8-5E4C-8E9C-D9869567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9" y="3708400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4" name="Picture 65">
            <a:extLst>
              <a:ext uri="{FF2B5EF4-FFF2-40B4-BE49-F238E27FC236}">
                <a16:creationId xmlns:a16="http://schemas.microsoft.com/office/drawing/2014/main" id="{EA4C2B2F-C1B1-B446-B4CB-847C5022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9" y="3706813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5" name="Picture 66">
            <a:extLst>
              <a:ext uri="{FF2B5EF4-FFF2-40B4-BE49-F238E27FC236}">
                <a16:creationId xmlns:a16="http://schemas.microsoft.com/office/drawing/2014/main" id="{2FB2B7A8-2925-D44B-803D-CA8F410B2C8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4" y="3706814"/>
            <a:ext cx="6111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6" name="Picture 67">
            <a:extLst>
              <a:ext uri="{FF2B5EF4-FFF2-40B4-BE49-F238E27FC236}">
                <a16:creationId xmlns:a16="http://schemas.microsoft.com/office/drawing/2014/main" id="{B137956C-3B25-CC43-B2AA-387FA3F4B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9" y="37861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7" name="Picture 68">
            <a:extLst>
              <a:ext uri="{FF2B5EF4-FFF2-40B4-BE49-F238E27FC236}">
                <a16:creationId xmlns:a16="http://schemas.microsoft.com/office/drawing/2014/main" id="{56025E02-6114-CE46-BA50-52144C1E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9" y="37846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8" name="Picture 69">
            <a:extLst>
              <a:ext uri="{FF2B5EF4-FFF2-40B4-BE49-F238E27FC236}">
                <a16:creationId xmlns:a16="http://schemas.microsoft.com/office/drawing/2014/main" id="{2A90FD18-8D8C-994C-8B0E-8155093AF47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4" y="3784601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9" name="Picture 70">
            <a:extLst>
              <a:ext uri="{FF2B5EF4-FFF2-40B4-BE49-F238E27FC236}">
                <a16:creationId xmlns:a16="http://schemas.microsoft.com/office/drawing/2014/main" id="{87712FF8-F3C2-7647-BFE2-4C7633B18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4" y="3862388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20" name="Picture 71">
            <a:extLst>
              <a:ext uri="{FF2B5EF4-FFF2-40B4-BE49-F238E27FC236}">
                <a16:creationId xmlns:a16="http://schemas.microsoft.com/office/drawing/2014/main" id="{06F2033F-826F-E947-9CE0-1C69D40C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4" y="3860800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21" name="Picture 72">
            <a:extLst>
              <a:ext uri="{FF2B5EF4-FFF2-40B4-BE49-F238E27FC236}">
                <a16:creationId xmlns:a16="http://schemas.microsoft.com/office/drawing/2014/main" id="{4112839E-976D-634C-8F48-36DAF25E4B9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9" y="3860801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22" name="Picture 73">
            <a:extLst>
              <a:ext uri="{FF2B5EF4-FFF2-40B4-BE49-F238E27FC236}">
                <a16:creationId xmlns:a16="http://schemas.microsoft.com/office/drawing/2014/main" id="{7EFB68E0-EEA8-2C4D-ADA4-AF3C9C88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3703638"/>
            <a:ext cx="3143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23" name="Picture 74">
            <a:extLst>
              <a:ext uri="{FF2B5EF4-FFF2-40B4-BE49-F238E27FC236}">
                <a16:creationId xmlns:a16="http://schemas.microsoft.com/office/drawing/2014/main" id="{E3DCDEED-0C19-284E-B4DA-B024A4FF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6" y="3781426"/>
            <a:ext cx="3206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24" name="Picture 75">
            <a:extLst>
              <a:ext uri="{FF2B5EF4-FFF2-40B4-BE49-F238E27FC236}">
                <a16:creationId xmlns:a16="http://schemas.microsoft.com/office/drawing/2014/main" id="{B23E1212-1EFE-EA40-A975-1C40EDC1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1" y="3857626"/>
            <a:ext cx="3206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033" name="Text Box 76">
            <a:extLst>
              <a:ext uri="{FF2B5EF4-FFF2-40B4-BE49-F238E27FC236}">
                <a16:creationId xmlns:a16="http://schemas.microsoft.com/office/drawing/2014/main" id="{B60ECC4D-3034-B344-B8F1-AD5111318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958954"/>
            <a:ext cx="71675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2200" dirty="0">
                <a:solidFill>
                  <a:srgbClr val="0000FF"/>
                </a:solidFill>
                <a:latin typeface="+mn-lt"/>
              </a:rPr>
              <a:t>E </a:t>
            </a:r>
            <a:r>
              <a:rPr lang="en-US" sz="2200" dirty="0" err="1">
                <a:solidFill>
                  <a:srgbClr val="0000FF"/>
                </a:solidFill>
                <a:latin typeface="+mn-lt"/>
              </a:rPr>
              <a:t>estágio</a:t>
            </a:r>
            <a:r>
              <a:rPr lang="en-US" sz="22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+mn-lt"/>
              </a:rPr>
              <a:t>mais</a:t>
            </a:r>
            <a:r>
              <a:rPr lang="en-US" sz="2200" dirty="0">
                <a:solidFill>
                  <a:srgbClr val="0000FF"/>
                </a:solidFill>
                <a:latin typeface="+mn-lt"/>
              </a:rPr>
              <a:t> lento (e.g., a </a:t>
            </a:r>
            <a:r>
              <a:rPr lang="en-US" sz="2200" dirty="0" err="1">
                <a:solidFill>
                  <a:srgbClr val="0000FF"/>
                </a:solidFill>
                <a:latin typeface="+mn-lt"/>
              </a:rPr>
              <a:t>secagem</a:t>
            </a:r>
            <a:r>
              <a:rPr lang="en-US" sz="2200" dirty="0">
                <a:solidFill>
                  <a:srgbClr val="0000FF"/>
                </a:solidFill>
                <a:latin typeface="+mn-lt"/>
              </a:rPr>
              <a:t>) define o throughput.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F5F4B-9883-8676-B2B9-994B628DB016}"/>
              </a:ext>
            </a:extLst>
          </p:cNvPr>
          <p:cNvSpPr txBox="1"/>
          <p:nvPr/>
        </p:nvSpPr>
        <p:spPr>
          <a:xfrm>
            <a:off x="185740" y="1598613"/>
            <a:ext cx="293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carga a </a:t>
            </a:r>
            <a:r>
              <a:rPr lang="en-US" b="1" dirty="0" err="1">
                <a:solidFill>
                  <a:srgbClr val="FF0000"/>
                </a:solidFill>
              </a:rPr>
              <a:t>cada</a:t>
            </a:r>
            <a:r>
              <a:rPr lang="en-US" b="1" dirty="0">
                <a:solidFill>
                  <a:srgbClr val="FF0000"/>
                </a:solidFill>
              </a:rPr>
              <a:t> 150 mins</a:t>
            </a:r>
          </a:p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mais</a:t>
            </a:r>
            <a:r>
              <a:rPr lang="en-US" b="1" dirty="0">
                <a:solidFill>
                  <a:srgbClr val="FF0000"/>
                </a:solidFill>
              </a:rPr>
              <a:t> lento: </a:t>
            </a:r>
            <a:r>
              <a:rPr lang="en-US" b="1" dirty="0" err="1">
                <a:solidFill>
                  <a:srgbClr val="FF0000"/>
                </a:solidFill>
              </a:rPr>
              <a:t>secagem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1B9E-0BCB-B048-339B-7643DE6A1D07}"/>
              </a:ext>
            </a:extLst>
          </p:cNvPr>
          <p:cNvSpPr txBox="1"/>
          <p:nvPr/>
        </p:nvSpPr>
        <p:spPr>
          <a:xfrm>
            <a:off x="185740" y="4239259"/>
            <a:ext cx="277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 carga a </a:t>
            </a:r>
            <a:r>
              <a:rPr lang="en-US" b="1" dirty="0" err="1">
                <a:solidFill>
                  <a:srgbClr val="00B050"/>
                </a:solidFill>
              </a:rPr>
              <a:t>cada</a:t>
            </a:r>
            <a:r>
              <a:rPr lang="en-US" b="1" dirty="0">
                <a:solidFill>
                  <a:srgbClr val="00B050"/>
                </a:solidFill>
              </a:rPr>
              <a:t> 60 mins</a:t>
            </a:r>
          </a:p>
          <a:p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mais</a:t>
            </a:r>
            <a:r>
              <a:rPr lang="en-US" b="1" dirty="0">
                <a:solidFill>
                  <a:srgbClr val="00B050"/>
                </a:solidFill>
              </a:rPr>
              <a:t> lento: </a:t>
            </a:r>
            <a:r>
              <a:rPr lang="en-US" b="1" dirty="0" err="1">
                <a:solidFill>
                  <a:srgbClr val="00B050"/>
                </a:solidFill>
              </a:rPr>
              <a:t>secagem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D79CCB-0E5D-625C-883B-AD88C7DC7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9090"/>
          </a:xfrm>
        </p:spPr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Múltiplas cargas de roupa em Pipeline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5" grpId="0" animBg="1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097E-F90A-FE42-9C3F-C537FD96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963400" cy="1028700"/>
          </a:xfrm>
        </p:spPr>
        <p:txBody>
          <a:bodyPr>
            <a:normAutofit/>
          </a:bodyPr>
          <a:lstStyle/>
          <a:p>
            <a:r>
              <a:rPr lang="en-US" dirty="0"/>
              <a:t>Pipeline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Automotiva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7F0A-0A74-D14E-BA4E-34EE5298A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753DEEF8-87BA-7144-9648-F84693A6E11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247812" name="Picture 4">
            <a:extLst>
              <a:ext uri="{FF2B5EF4-FFF2-40B4-BE49-F238E27FC236}">
                <a16:creationId xmlns:a16="http://schemas.microsoft.com/office/drawing/2014/main" id="{695F9E26-D26C-4B45-AE78-10C863B3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28700"/>
            <a:ext cx="91440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66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35E80C02-C008-0642-86E5-545D3892B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11887200" cy="91909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Pipeline Ideal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38FCA5CE-6165-5F4A-B6BE-01001A7146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6950"/>
            <a:ext cx="115062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 </a:t>
            </a:r>
            <a:r>
              <a:rPr lang="en-US" altLang="en-US" dirty="0" err="1">
                <a:ea typeface="ＭＳ Ｐゴシック" panose="020B0600070205080204" pitchFamily="34" charset="-128"/>
              </a:rPr>
              <a:t>aumento</a:t>
            </a:r>
            <a:r>
              <a:rPr lang="en-US" altLang="en-US" dirty="0">
                <a:ea typeface="ＭＳ Ｐゴシック" panose="020B0600070205080204" pitchFamily="34" charset="-128"/>
              </a:rPr>
              <a:t> da </a:t>
            </a:r>
            <a:r>
              <a:rPr lang="en-US" altLang="en-US" dirty="0" err="1">
                <a:ea typeface="ＭＳ Ｐゴシック" panose="020B0600070205080204" pitchFamily="34" charset="-128"/>
              </a:rPr>
              <a:t>vazão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é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igual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número</a:t>
            </a:r>
            <a:r>
              <a:rPr lang="en-US" altLang="en-US" dirty="0">
                <a:ea typeface="ＭＳ Ｐゴシック" panose="020B0600070205080204" pitchFamily="34" charset="-128"/>
              </a:rPr>
              <a:t> de </a:t>
            </a:r>
            <a:r>
              <a:rPr lang="en-US" altLang="en-US" dirty="0" err="1">
                <a:ea typeface="ＭＳ Ｐゴシック" panose="020B0600070205080204" pitchFamily="34" charset="-128"/>
              </a:rPr>
              <a:t>estágios</a:t>
            </a:r>
            <a:r>
              <a:rPr lang="en-US" altLang="en-US" dirty="0">
                <a:ea typeface="ＭＳ Ｐゴシック" panose="020B0600070205080204" pitchFamily="34" charset="-128"/>
              </a:rPr>
              <a:t> do pipeline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BBC1DC77-FC03-264D-A9D9-2D71665AD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53DEEF8-87BA-7144-9648-F84693A6E11D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78DF5685-540C-994B-95CB-790FD8F6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3200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Lógica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combinacional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(F,D,E,M,W)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psec</a:t>
            </a: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5845" name="Group 3">
            <a:extLst>
              <a:ext uri="{FF2B5EF4-FFF2-40B4-BE49-F238E27FC236}">
                <a16:creationId xmlns:a16="http://schemas.microsoft.com/office/drawing/2014/main" id="{50A54D9D-AABB-3045-AA1A-4867C45276F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676400"/>
            <a:ext cx="304800" cy="914400"/>
            <a:chOff x="384" y="960"/>
            <a:chExt cx="192" cy="576"/>
          </a:xfrm>
        </p:grpSpPr>
        <p:sp>
          <p:nvSpPr>
            <p:cNvPr id="35903" name="Rectangle 4">
              <a:extLst>
                <a:ext uri="{FF2B5EF4-FFF2-40B4-BE49-F238E27FC236}">
                  <a16:creationId xmlns:a16="http://schemas.microsoft.com/office/drawing/2014/main" id="{FC491093-C1EC-8D4E-AE43-A461F641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904" name="Freeform 5">
              <a:extLst>
                <a:ext uri="{FF2B5EF4-FFF2-40B4-BE49-F238E27FC236}">
                  <a16:creationId xmlns:a16="http://schemas.microsoft.com/office/drawing/2014/main" id="{D170491C-1177-7949-BFC1-D78977E3E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Rectangle 6">
                <a:extLst>
                  <a:ext uri="{FF2B5EF4-FFF2-40B4-BE49-F238E27FC236}">
                    <a16:creationId xmlns:a16="http://schemas.microsoft.com/office/drawing/2014/main" id="{D1F6974A-048D-6E4C-B3E9-1F91D80EE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1952626"/>
                <a:ext cx="184454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Throughput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 (1/T)</a:t>
                </a:r>
                <a:endParaRPr lang="en-US" alt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846" name="Rectangle 6">
                <a:extLst>
                  <a:ext uri="{FF2B5EF4-FFF2-40B4-BE49-F238E27FC236}">
                    <a16:creationId xmlns:a16="http://schemas.microsoft.com/office/drawing/2014/main" id="{D1F6974A-048D-6E4C-B3E9-1F91D80EE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113" y="1952626"/>
                <a:ext cx="1844544" cy="276999"/>
              </a:xfrm>
              <a:prstGeom prst="rect">
                <a:avLst/>
              </a:prstGeom>
              <a:blipFill>
                <a:blip r:embed="rId2"/>
                <a:stretch>
                  <a:fillRect l="-7483" t="-26087" r="-6122" b="-5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7" name="Rectangle 7">
                <a:extLst>
                  <a:ext uri="{FF2B5EF4-FFF2-40B4-BE49-F238E27FC236}">
                    <a16:creationId xmlns:a16="http://schemas.microsoft.com/office/drawing/2014/main" id="{3CC0D101-695B-9B4B-984B-9C122F539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2938" y="3543301"/>
                <a:ext cx="17339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dirty="0" err="1">
                    <a:solidFill>
                      <a:srgbClr val="FF0000"/>
                    </a:solidFill>
                    <a:latin typeface="Calibri" panose="020F0502020204030204" pitchFamily="34" charset="0"/>
                  </a:rPr>
                  <a:t>Throughpu</a:t>
                </a:r>
                <a:r>
                  <a:rPr lang="en-US" altLang="en-US" sz="1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(2/T)</a:t>
                </a:r>
                <a:endParaRPr lang="en-US" alt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847" name="Rectangle 7">
                <a:extLst>
                  <a:ext uri="{FF2B5EF4-FFF2-40B4-BE49-F238E27FC236}">
                    <a16:creationId xmlns:a16="http://schemas.microsoft.com/office/drawing/2014/main" id="{3CC0D101-695B-9B4B-984B-9C122F539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2938" y="3543301"/>
                <a:ext cx="1733936" cy="276999"/>
              </a:xfrm>
              <a:prstGeom prst="rect">
                <a:avLst/>
              </a:prstGeom>
              <a:blipFill>
                <a:blip r:embed="rId3"/>
                <a:stretch>
                  <a:fillRect l="-7971" t="-21739" r="-7246" b="-47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8" name="Rectangle 8">
            <a:extLst>
              <a:ext uri="{FF2B5EF4-FFF2-40B4-BE49-F238E27FC236}">
                <a16:creationId xmlns:a16="http://schemas.microsoft.com/office/drawing/2014/main" id="{0420EAAD-C330-774D-9B21-FA40FD58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6600"/>
            <a:ext cx="1600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T/2 ps (F,D,E)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6F6AC576-51C7-854E-83F3-F26B45BE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1600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T/2 ps (M,W)</a:t>
            </a:r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52F5A9BD-BFDB-544E-9F04-CF1699348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1" name="Rectangle 12">
                <a:extLst>
                  <a:ext uri="{FF2B5EF4-FFF2-40B4-BE49-F238E27FC236}">
                    <a16:creationId xmlns:a16="http://schemas.microsoft.com/office/drawing/2014/main" id="{172AF85E-B2A7-6148-B985-BB90A04E7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6538" y="5302251"/>
                <a:ext cx="17339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dirty="0" err="1">
                    <a:solidFill>
                      <a:srgbClr val="FF0000"/>
                    </a:solidFill>
                    <a:latin typeface="Calibri" panose="020F0502020204030204" pitchFamily="34" charset="0"/>
                  </a:rPr>
                  <a:t>Throughpu</a:t>
                </a:r>
                <a:r>
                  <a:rPr lang="en-US" altLang="en-US" sz="1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(3/T)</a:t>
                </a:r>
                <a:endParaRPr lang="en-US" alt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851" name="Rectangle 12">
                <a:extLst>
                  <a:ext uri="{FF2B5EF4-FFF2-40B4-BE49-F238E27FC236}">
                    <a16:creationId xmlns:a16="http://schemas.microsoft.com/office/drawing/2014/main" id="{172AF85E-B2A7-6148-B985-BB90A04E7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26538" y="5302251"/>
                <a:ext cx="1733936" cy="276999"/>
              </a:xfrm>
              <a:prstGeom prst="rect">
                <a:avLst/>
              </a:prstGeom>
              <a:blipFill>
                <a:blip r:embed="rId4"/>
                <a:stretch>
                  <a:fillRect l="-7971" t="-26087" r="-6522" b="-47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2" name="Rectangle 13">
            <a:extLst>
              <a:ext uri="{FF2B5EF4-FFF2-40B4-BE49-F238E27FC236}">
                <a16:creationId xmlns:a16="http://schemas.microsoft.com/office/drawing/2014/main" id="{913AF815-43F6-0344-A5BE-10992150C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T/3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 ps (F,D)</a:t>
            </a:r>
          </a:p>
        </p:txBody>
      </p:sp>
      <p:sp>
        <p:nvSpPr>
          <p:cNvPr id="35853" name="Rectangle 14">
            <a:extLst>
              <a:ext uri="{FF2B5EF4-FFF2-40B4-BE49-F238E27FC236}">
                <a16:creationId xmlns:a16="http://schemas.microsoft.com/office/drawing/2014/main" id="{4EAA9A26-6F5D-1940-AC35-B4C06055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T/3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 ps (E,M)</a:t>
            </a:r>
          </a:p>
        </p:txBody>
      </p:sp>
      <p:sp>
        <p:nvSpPr>
          <p:cNvPr id="35854" name="Rectangle 15">
            <a:extLst>
              <a:ext uri="{FF2B5EF4-FFF2-40B4-BE49-F238E27FC236}">
                <a16:creationId xmlns:a16="http://schemas.microsoft.com/office/drawing/2014/main" id="{AFDD358B-2DC6-F54E-AA83-943BEF334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T/3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 ps (M,W)</a:t>
            </a:r>
          </a:p>
        </p:txBody>
      </p:sp>
      <p:sp>
        <p:nvSpPr>
          <p:cNvPr id="35855" name="Line 16">
            <a:extLst>
              <a:ext uri="{FF2B5EF4-FFF2-40B4-BE49-F238E27FC236}">
                <a16:creationId xmlns:a16="http://schemas.microsoft.com/office/drawing/2014/main" id="{2D87CC23-F9D0-D144-98EB-E85FA3E79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6" name="Group 17">
            <a:extLst>
              <a:ext uri="{FF2B5EF4-FFF2-40B4-BE49-F238E27FC236}">
                <a16:creationId xmlns:a16="http://schemas.microsoft.com/office/drawing/2014/main" id="{E18C53CA-F032-9843-902D-6B8B1ADDFF6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676400"/>
            <a:ext cx="304800" cy="914400"/>
            <a:chOff x="384" y="960"/>
            <a:chExt cx="192" cy="576"/>
          </a:xfrm>
        </p:grpSpPr>
        <p:sp>
          <p:nvSpPr>
            <p:cNvPr id="35901" name="Rectangle 18">
              <a:extLst>
                <a:ext uri="{FF2B5EF4-FFF2-40B4-BE49-F238E27FC236}">
                  <a16:creationId xmlns:a16="http://schemas.microsoft.com/office/drawing/2014/main" id="{4D42E7FC-5BEE-814D-87B8-367D828E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902" name="Freeform 19">
              <a:extLst>
                <a:ext uri="{FF2B5EF4-FFF2-40B4-BE49-F238E27FC236}">
                  <a16:creationId xmlns:a16="http://schemas.microsoft.com/office/drawing/2014/main" id="{C1386D65-3C70-CF4C-83F3-32B2AD2C4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7" name="Line 20">
            <a:extLst>
              <a:ext uri="{FF2B5EF4-FFF2-40B4-BE49-F238E27FC236}">
                <a16:creationId xmlns:a16="http://schemas.microsoft.com/office/drawing/2014/main" id="{DFE8C424-C078-3645-B277-506C35A3F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21">
            <a:extLst>
              <a:ext uri="{FF2B5EF4-FFF2-40B4-BE49-F238E27FC236}">
                <a16:creationId xmlns:a16="http://schemas.microsoft.com/office/drawing/2014/main" id="{E8144A05-8546-7A41-92D4-7F1591792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9" name="Group 22">
            <a:extLst>
              <a:ext uri="{FF2B5EF4-FFF2-40B4-BE49-F238E27FC236}">
                <a16:creationId xmlns:a16="http://schemas.microsoft.com/office/drawing/2014/main" id="{02D63210-D473-6646-8146-F91A9F05699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276600"/>
            <a:ext cx="914400" cy="914400"/>
            <a:chOff x="96" y="1968"/>
            <a:chExt cx="576" cy="576"/>
          </a:xfrm>
        </p:grpSpPr>
        <p:grpSp>
          <p:nvGrpSpPr>
            <p:cNvPr id="35896" name="Group 23">
              <a:extLst>
                <a:ext uri="{FF2B5EF4-FFF2-40B4-BE49-F238E27FC236}">
                  <a16:creationId xmlns:a16="http://schemas.microsoft.com/office/drawing/2014/main" id="{810004FB-9564-134B-8EDD-C939F8D00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5899" name="Rectangle 24">
                <a:extLst>
                  <a:ext uri="{FF2B5EF4-FFF2-40B4-BE49-F238E27FC236}">
                    <a16:creationId xmlns:a16="http://schemas.microsoft.com/office/drawing/2014/main" id="{D545C7CD-132D-5244-9A1E-8E3D57261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900" name="Freeform 25">
                <a:extLst>
                  <a:ext uri="{FF2B5EF4-FFF2-40B4-BE49-F238E27FC236}">
                    <a16:creationId xmlns:a16="http://schemas.microsoft.com/office/drawing/2014/main" id="{53D55BBC-C59D-B64E-8D97-2D7D666DF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97" name="Line 26">
              <a:extLst>
                <a:ext uri="{FF2B5EF4-FFF2-40B4-BE49-F238E27FC236}">
                  <a16:creationId xmlns:a16="http://schemas.microsoft.com/office/drawing/2014/main" id="{0395E2C2-068F-104F-B453-D4C74B276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8" name="Line 27">
              <a:extLst>
                <a:ext uri="{FF2B5EF4-FFF2-40B4-BE49-F238E27FC236}">
                  <a16:creationId xmlns:a16="http://schemas.microsoft.com/office/drawing/2014/main" id="{3E2EF677-D470-1840-9853-AE84C345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60" name="Group 28">
            <a:extLst>
              <a:ext uri="{FF2B5EF4-FFF2-40B4-BE49-F238E27FC236}">
                <a16:creationId xmlns:a16="http://schemas.microsoft.com/office/drawing/2014/main" id="{A4283D4D-61FA-A044-99EB-A6B75BECADB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76600"/>
            <a:ext cx="914400" cy="914400"/>
            <a:chOff x="96" y="1968"/>
            <a:chExt cx="576" cy="576"/>
          </a:xfrm>
        </p:grpSpPr>
        <p:grpSp>
          <p:nvGrpSpPr>
            <p:cNvPr id="35891" name="Group 29">
              <a:extLst>
                <a:ext uri="{FF2B5EF4-FFF2-40B4-BE49-F238E27FC236}">
                  <a16:creationId xmlns:a16="http://schemas.microsoft.com/office/drawing/2014/main" id="{67AD459A-1915-A543-A794-18291F80E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5894" name="Rectangle 30">
                <a:extLst>
                  <a:ext uri="{FF2B5EF4-FFF2-40B4-BE49-F238E27FC236}">
                    <a16:creationId xmlns:a16="http://schemas.microsoft.com/office/drawing/2014/main" id="{5E38C599-EBC8-A349-BF77-10472D8CC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895" name="Freeform 31">
                <a:extLst>
                  <a:ext uri="{FF2B5EF4-FFF2-40B4-BE49-F238E27FC236}">
                    <a16:creationId xmlns:a16="http://schemas.microsoft.com/office/drawing/2014/main" id="{71C3A122-54B8-6B45-AD25-5A4508E66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92" name="Line 32">
              <a:extLst>
                <a:ext uri="{FF2B5EF4-FFF2-40B4-BE49-F238E27FC236}">
                  <a16:creationId xmlns:a16="http://schemas.microsoft.com/office/drawing/2014/main" id="{55D4EF65-A7CF-6A48-8F3C-3176A8F0C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3" name="Line 33">
              <a:extLst>
                <a:ext uri="{FF2B5EF4-FFF2-40B4-BE49-F238E27FC236}">
                  <a16:creationId xmlns:a16="http://schemas.microsoft.com/office/drawing/2014/main" id="{31E8A88E-2918-D846-B03D-BDFF74A9F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61" name="Group 34">
            <a:extLst>
              <a:ext uri="{FF2B5EF4-FFF2-40B4-BE49-F238E27FC236}">
                <a16:creationId xmlns:a16="http://schemas.microsoft.com/office/drawing/2014/main" id="{1A084F32-4A1B-7849-B3E6-6C41369EAAF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76600"/>
            <a:ext cx="914400" cy="914400"/>
            <a:chOff x="96" y="1968"/>
            <a:chExt cx="576" cy="576"/>
          </a:xfrm>
        </p:grpSpPr>
        <p:grpSp>
          <p:nvGrpSpPr>
            <p:cNvPr id="35886" name="Group 35">
              <a:extLst>
                <a:ext uri="{FF2B5EF4-FFF2-40B4-BE49-F238E27FC236}">
                  <a16:creationId xmlns:a16="http://schemas.microsoft.com/office/drawing/2014/main" id="{34E14C30-2AEE-264C-A427-6236D68CB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5889" name="Rectangle 36">
                <a:extLst>
                  <a:ext uri="{FF2B5EF4-FFF2-40B4-BE49-F238E27FC236}">
                    <a16:creationId xmlns:a16="http://schemas.microsoft.com/office/drawing/2014/main" id="{34533BEE-E0A0-6747-83C5-1159F52BC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890" name="Freeform 37">
                <a:extLst>
                  <a:ext uri="{FF2B5EF4-FFF2-40B4-BE49-F238E27FC236}">
                    <a16:creationId xmlns:a16="http://schemas.microsoft.com/office/drawing/2014/main" id="{96C1C291-3A77-474C-B9F7-7549840D1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87" name="Line 38">
              <a:extLst>
                <a:ext uri="{FF2B5EF4-FFF2-40B4-BE49-F238E27FC236}">
                  <a16:creationId xmlns:a16="http://schemas.microsoft.com/office/drawing/2014/main" id="{AEAF5229-6F1F-7148-91A1-C8C29B58D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8" name="Line 39">
              <a:extLst>
                <a:ext uri="{FF2B5EF4-FFF2-40B4-BE49-F238E27FC236}">
                  <a16:creationId xmlns:a16="http://schemas.microsoft.com/office/drawing/2014/main" id="{E6795787-CBEE-0A4B-A8D6-7F016C23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62" name="Group 40">
            <a:extLst>
              <a:ext uri="{FF2B5EF4-FFF2-40B4-BE49-F238E27FC236}">
                <a16:creationId xmlns:a16="http://schemas.microsoft.com/office/drawing/2014/main" id="{13E44EB0-130F-8548-B89E-61FBEBD379C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029200"/>
            <a:ext cx="914400" cy="914400"/>
            <a:chOff x="96" y="1968"/>
            <a:chExt cx="576" cy="576"/>
          </a:xfrm>
        </p:grpSpPr>
        <p:grpSp>
          <p:nvGrpSpPr>
            <p:cNvPr id="35881" name="Group 41">
              <a:extLst>
                <a:ext uri="{FF2B5EF4-FFF2-40B4-BE49-F238E27FC236}">
                  <a16:creationId xmlns:a16="http://schemas.microsoft.com/office/drawing/2014/main" id="{2A05524C-5A6B-894E-A7F6-3723CA8DB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5884" name="Rectangle 42">
                <a:extLst>
                  <a:ext uri="{FF2B5EF4-FFF2-40B4-BE49-F238E27FC236}">
                    <a16:creationId xmlns:a16="http://schemas.microsoft.com/office/drawing/2014/main" id="{BD03A26B-E767-C24E-9F05-85B60AD2C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885" name="Freeform 43">
                <a:extLst>
                  <a:ext uri="{FF2B5EF4-FFF2-40B4-BE49-F238E27FC236}">
                    <a16:creationId xmlns:a16="http://schemas.microsoft.com/office/drawing/2014/main" id="{B665672B-FC03-C847-B6BC-27A5780DE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82" name="Line 44">
              <a:extLst>
                <a:ext uri="{FF2B5EF4-FFF2-40B4-BE49-F238E27FC236}">
                  <a16:creationId xmlns:a16="http://schemas.microsoft.com/office/drawing/2014/main" id="{9938C348-7888-454E-B3A1-3E5E4D87B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45">
              <a:extLst>
                <a:ext uri="{FF2B5EF4-FFF2-40B4-BE49-F238E27FC236}">
                  <a16:creationId xmlns:a16="http://schemas.microsoft.com/office/drawing/2014/main" id="{46AE0794-D09A-3047-9DE0-F8A7CF627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63" name="Group 46">
            <a:extLst>
              <a:ext uri="{FF2B5EF4-FFF2-40B4-BE49-F238E27FC236}">
                <a16:creationId xmlns:a16="http://schemas.microsoft.com/office/drawing/2014/main" id="{0206D022-7558-FD4E-A140-1FDAA206721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029200"/>
            <a:ext cx="914400" cy="914400"/>
            <a:chOff x="96" y="1968"/>
            <a:chExt cx="576" cy="576"/>
          </a:xfrm>
        </p:grpSpPr>
        <p:grpSp>
          <p:nvGrpSpPr>
            <p:cNvPr id="35876" name="Group 47">
              <a:extLst>
                <a:ext uri="{FF2B5EF4-FFF2-40B4-BE49-F238E27FC236}">
                  <a16:creationId xmlns:a16="http://schemas.microsoft.com/office/drawing/2014/main" id="{34699BC8-8887-8141-902C-7F53ADDBCC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5879" name="Rectangle 48">
                <a:extLst>
                  <a:ext uri="{FF2B5EF4-FFF2-40B4-BE49-F238E27FC236}">
                    <a16:creationId xmlns:a16="http://schemas.microsoft.com/office/drawing/2014/main" id="{88FA48AE-115E-3A47-A810-79A3C4C2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880" name="Freeform 49">
                <a:extLst>
                  <a:ext uri="{FF2B5EF4-FFF2-40B4-BE49-F238E27FC236}">
                    <a16:creationId xmlns:a16="http://schemas.microsoft.com/office/drawing/2014/main" id="{440889F1-3391-1C43-99E4-D0BBCB647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7" name="Line 50">
              <a:extLst>
                <a:ext uri="{FF2B5EF4-FFF2-40B4-BE49-F238E27FC236}">
                  <a16:creationId xmlns:a16="http://schemas.microsoft.com/office/drawing/2014/main" id="{177EEFAA-D3C0-4245-BC3C-CA512C626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Line 51">
              <a:extLst>
                <a:ext uri="{FF2B5EF4-FFF2-40B4-BE49-F238E27FC236}">
                  <a16:creationId xmlns:a16="http://schemas.microsoft.com/office/drawing/2014/main" id="{7F97D9C1-1C55-AB4A-9CFD-FBED5D681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64" name="Group 52">
            <a:extLst>
              <a:ext uri="{FF2B5EF4-FFF2-40B4-BE49-F238E27FC236}">
                <a16:creationId xmlns:a16="http://schemas.microsoft.com/office/drawing/2014/main" id="{3E9FF007-4A48-0C4D-A44F-45B083B03B8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029200"/>
            <a:ext cx="914400" cy="914400"/>
            <a:chOff x="96" y="1968"/>
            <a:chExt cx="576" cy="576"/>
          </a:xfrm>
        </p:grpSpPr>
        <p:grpSp>
          <p:nvGrpSpPr>
            <p:cNvPr id="35871" name="Group 53">
              <a:extLst>
                <a:ext uri="{FF2B5EF4-FFF2-40B4-BE49-F238E27FC236}">
                  <a16:creationId xmlns:a16="http://schemas.microsoft.com/office/drawing/2014/main" id="{0CE70BB7-83E0-0742-8FDA-879A46724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5874" name="Rectangle 54">
                <a:extLst>
                  <a:ext uri="{FF2B5EF4-FFF2-40B4-BE49-F238E27FC236}">
                    <a16:creationId xmlns:a16="http://schemas.microsoft.com/office/drawing/2014/main" id="{01360503-AFFA-8141-B605-A26359D47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875" name="Freeform 55">
                <a:extLst>
                  <a:ext uri="{FF2B5EF4-FFF2-40B4-BE49-F238E27FC236}">
                    <a16:creationId xmlns:a16="http://schemas.microsoft.com/office/drawing/2014/main" id="{25F1EF28-B8C3-CA42-860A-0D51ADE54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56">
              <a:extLst>
                <a:ext uri="{FF2B5EF4-FFF2-40B4-BE49-F238E27FC236}">
                  <a16:creationId xmlns:a16="http://schemas.microsoft.com/office/drawing/2014/main" id="{7B144050-0AE5-AB4A-8143-816F2686D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57">
              <a:extLst>
                <a:ext uri="{FF2B5EF4-FFF2-40B4-BE49-F238E27FC236}">
                  <a16:creationId xmlns:a16="http://schemas.microsoft.com/office/drawing/2014/main" id="{ADE6FA18-8D97-534A-917E-7D5FDF65E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65" name="Group 58">
            <a:extLst>
              <a:ext uri="{FF2B5EF4-FFF2-40B4-BE49-F238E27FC236}">
                <a16:creationId xmlns:a16="http://schemas.microsoft.com/office/drawing/2014/main" id="{4FCC8B12-242F-464D-B22A-862B8EA1EE38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029200"/>
            <a:ext cx="914400" cy="914400"/>
            <a:chOff x="96" y="1968"/>
            <a:chExt cx="576" cy="576"/>
          </a:xfrm>
        </p:grpSpPr>
        <p:grpSp>
          <p:nvGrpSpPr>
            <p:cNvPr id="35866" name="Group 59">
              <a:extLst>
                <a:ext uri="{FF2B5EF4-FFF2-40B4-BE49-F238E27FC236}">
                  <a16:creationId xmlns:a16="http://schemas.microsoft.com/office/drawing/2014/main" id="{43C1A8D4-A03A-264D-BEE1-F05D79454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5869" name="Rectangle 60">
                <a:extLst>
                  <a:ext uri="{FF2B5EF4-FFF2-40B4-BE49-F238E27FC236}">
                    <a16:creationId xmlns:a16="http://schemas.microsoft.com/office/drawing/2014/main" id="{850BE2B9-4543-284C-8D6A-81F29F86A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870" name="Freeform 61">
                <a:extLst>
                  <a:ext uri="{FF2B5EF4-FFF2-40B4-BE49-F238E27FC236}">
                    <a16:creationId xmlns:a16="http://schemas.microsoft.com/office/drawing/2014/main" id="{D32AED9D-D4B2-1F45-86BD-D00E75813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7" name="Line 62">
              <a:extLst>
                <a:ext uri="{FF2B5EF4-FFF2-40B4-BE49-F238E27FC236}">
                  <a16:creationId xmlns:a16="http://schemas.microsoft.com/office/drawing/2014/main" id="{65185052-3F72-C541-83C8-0B3EB9E3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Line 63">
              <a:extLst>
                <a:ext uri="{FF2B5EF4-FFF2-40B4-BE49-F238E27FC236}">
                  <a16:creationId xmlns:a16="http://schemas.microsoft.com/office/drawing/2014/main" id="{5F649AC5-9E08-FD48-9AEB-65922D6BC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FD4F66-6E5E-52A2-569B-2D537B61ADDB}"/>
              </a:ext>
            </a:extLst>
          </p:cNvPr>
          <p:cNvCxnSpPr>
            <a:cxnSpLocks/>
          </p:cNvCxnSpPr>
          <p:nvPr/>
        </p:nvCxnSpPr>
        <p:spPr>
          <a:xfrm flipV="1">
            <a:off x="1219200" y="2590800"/>
            <a:ext cx="1066800" cy="685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4AE9FC1-AB6F-84DA-E8F1-91A367CF6856}"/>
              </a:ext>
            </a:extLst>
          </p:cNvPr>
          <p:cNvSpPr txBox="1"/>
          <p:nvPr/>
        </p:nvSpPr>
        <p:spPr>
          <a:xfrm>
            <a:off x="489641" y="3212069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Registradores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6" grpId="0"/>
      <p:bldP spid="35847" grpId="0"/>
      <p:bldP spid="35848" grpId="0" animBg="1"/>
      <p:bldP spid="35849" grpId="0" animBg="1"/>
      <p:bldP spid="35850" grpId="0" animBg="1"/>
      <p:bldP spid="35851" grpId="0"/>
      <p:bldP spid="35852" grpId="0" animBg="1"/>
      <p:bldP spid="35853" grpId="0" animBg="1"/>
      <p:bldP spid="35854" grpId="0" animBg="1"/>
      <p:bldP spid="35855" grpId="0" animBg="1"/>
      <p:bldP spid="35857" grpId="0" animBg="1"/>
      <p:bldP spid="358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F769EF2-B9DE-6047-82CF-FDD540BAE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Pipeline mais Realístico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B9A4E430-AB79-1448-8F38-090285680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6950"/>
            <a:ext cx="11811000" cy="5194300"/>
          </a:xfrm>
        </p:spPr>
        <p:txBody>
          <a:bodyPr>
            <a:normAutofit fontScale="92500" lnSpcReduction="10000"/>
          </a:bodyPr>
          <a:lstStyle/>
          <a:p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Versão sem pipeline com tempo de ciclo 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pt-BR" altLang="en-US" dirty="0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Throughput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 1 / (T+S) 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onde 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é o atraso de registradores.</a:t>
            </a:r>
            <a:endParaRPr lang="pt-BR" altLang="en-US" dirty="0">
              <a:solidFill>
                <a:schemeClr val="accent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en-US" sz="11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en-US" sz="11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Versão com pipeline de </a:t>
            </a:r>
            <a:r>
              <a:rPr lang="pt-BR" altLang="en-US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-estágios:</a:t>
            </a:r>
          </a:p>
          <a:p>
            <a:pPr>
              <a:buFont typeface="Wingdings" pitchFamily="2" charset="2"/>
              <a:buNone/>
            </a:pPr>
            <a:r>
              <a:rPr lang="pt-BR" altLang="en-US" dirty="0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Throughput</a:t>
            </a:r>
            <a:r>
              <a:rPr lang="pt-BR" altLang="en-US" baseline="-25000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pt-BR" altLang="en-US" baseline="-25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-estágios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/ (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+ 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kS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</a:p>
          <a:p>
            <a:endParaRPr lang="pt-BR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324C03B-4472-6A4E-A03A-5FCDE45B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62200"/>
            <a:ext cx="3200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ps</a:t>
            </a: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6869" name="Group 4">
            <a:extLst>
              <a:ext uri="{FF2B5EF4-FFF2-40B4-BE49-F238E27FC236}">
                <a16:creationId xmlns:a16="http://schemas.microsoft.com/office/drawing/2014/main" id="{5B28BE00-6F94-DA44-8711-2BD21165DC5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362200"/>
            <a:ext cx="304800" cy="914400"/>
            <a:chOff x="384" y="960"/>
            <a:chExt cx="192" cy="576"/>
          </a:xfrm>
        </p:grpSpPr>
        <p:sp>
          <p:nvSpPr>
            <p:cNvPr id="36907" name="Rectangle 5">
              <a:extLst>
                <a:ext uri="{FF2B5EF4-FFF2-40B4-BE49-F238E27FC236}">
                  <a16:creationId xmlns:a16="http://schemas.microsoft.com/office/drawing/2014/main" id="{7FC8DACA-21F2-F749-91B0-C3035790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908" name="Freeform 6">
              <a:extLst>
                <a:ext uri="{FF2B5EF4-FFF2-40B4-BE49-F238E27FC236}">
                  <a16:creationId xmlns:a16="http://schemas.microsoft.com/office/drawing/2014/main" id="{B5DDBDB2-3FB0-B346-A209-1DE9C41E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</p:grpSp>
      <p:sp>
        <p:nvSpPr>
          <p:cNvPr id="36870" name="Line 7">
            <a:extLst>
              <a:ext uri="{FF2B5EF4-FFF2-40B4-BE49-F238E27FC236}">
                <a16:creationId xmlns:a16="http://schemas.microsoft.com/office/drawing/2014/main" id="{134AF529-A3E2-C04C-98BF-5C967787C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6871" name="Line 11">
            <a:extLst>
              <a:ext uri="{FF2B5EF4-FFF2-40B4-BE49-F238E27FC236}">
                <a16:creationId xmlns:a16="http://schemas.microsoft.com/office/drawing/2014/main" id="{EE859360-41FE-7449-9C08-35F0D38E2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36872" name="Group 12">
            <a:extLst>
              <a:ext uri="{FF2B5EF4-FFF2-40B4-BE49-F238E27FC236}">
                <a16:creationId xmlns:a16="http://schemas.microsoft.com/office/drawing/2014/main" id="{5E917E29-14D7-CA47-AC6A-0173C75AB52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362200"/>
            <a:ext cx="304800" cy="914400"/>
            <a:chOff x="384" y="960"/>
            <a:chExt cx="192" cy="576"/>
          </a:xfrm>
        </p:grpSpPr>
        <p:sp>
          <p:nvSpPr>
            <p:cNvPr id="36905" name="Rectangle 13">
              <a:extLst>
                <a:ext uri="{FF2B5EF4-FFF2-40B4-BE49-F238E27FC236}">
                  <a16:creationId xmlns:a16="http://schemas.microsoft.com/office/drawing/2014/main" id="{DEED9609-D3AF-7549-B62C-A3FA8EEF0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906" name="Freeform 14">
              <a:extLst>
                <a:ext uri="{FF2B5EF4-FFF2-40B4-BE49-F238E27FC236}">
                  <a16:creationId xmlns:a16="http://schemas.microsoft.com/office/drawing/2014/main" id="{4A16D848-6CCC-5449-BD86-9C8BAD47A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</p:grpSp>
      <p:sp>
        <p:nvSpPr>
          <p:cNvPr id="36873" name="Line 15">
            <a:extLst>
              <a:ext uri="{FF2B5EF4-FFF2-40B4-BE49-F238E27FC236}">
                <a16:creationId xmlns:a16="http://schemas.microsoft.com/office/drawing/2014/main" id="{0CC32C04-632F-FF4C-A508-662E5C396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6874" name="Line 16">
            <a:extLst>
              <a:ext uri="{FF2B5EF4-FFF2-40B4-BE49-F238E27FC236}">
                <a16:creationId xmlns:a16="http://schemas.microsoft.com/office/drawing/2014/main" id="{49CFB04B-18C4-6C46-AB7F-E300FDE1F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151B8215-2AF6-BF46-84C7-BE621400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81600"/>
            <a:ext cx="10668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pt-BR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pt-BR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pt-BR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endParaRPr lang="pt-BR" kern="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pt-BR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pt-BR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ps</a:t>
            </a:r>
            <a:endParaRPr lang="pt-BR" kern="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9EA6ECA7-5CFF-DD4C-A5C4-840FD2CA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81600"/>
            <a:ext cx="10668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pt-BR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pt-BR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pt-BR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endParaRPr lang="pt-BR" kern="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pt-BR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pt-BR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ps</a:t>
            </a:r>
            <a:endParaRPr lang="pt-BR" kern="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6877" name="Group 17">
            <a:extLst>
              <a:ext uri="{FF2B5EF4-FFF2-40B4-BE49-F238E27FC236}">
                <a16:creationId xmlns:a16="http://schemas.microsoft.com/office/drawing/2014/main" id="{5530A3C8-E59D-3945-84C0-ECBDE9D935F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181600"/>
            <a:ext cx="914400" cy="914400"/>
            <a:chOff x="96" y="1968"/>
            <a:chExt cx="576" cy="576"/>
          </a:xfrm>
        </p:grpSpPr>
        <p:grpSp>
          <p:nvGrpSpPr>
            <p:cNvPr id="36900" name="Group 18">
              <a:extLst>
                <a:ext uri="{FF2B5EF4-FFF2-40B4-BE49-F238E27FC236}">
                  <a16:creationId xmlns:a16="http://schemas.microsoft.com/office/drawing/2014/main" id="{5530657A-A295-1E4C-AD1C-5D3C75025E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52" name="Rectangle 19">
                <a:extLst>
                  <a:ext uri="{FF2B5EF4-FFF2-40B4-BE49-F238E27FC236}">
                    <a16:creationId xmlns:a16="http://schemas.microsoft.com/office/drawing/2014/main" id="{5E2FF0C3-4B26-7442-8F41-333732DA6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 kern="0" dirty="0">
                  <a:solidFill>
                    <a:sysClr val="windowText" lastClr="000000"/>
                  </a:solidFill>
                  <a:latin typeface="Calibri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Freeform 20">
                <a:extLst>
                  <a:ext uri="{FF2B5EF4-FFF2-40B4-BE49-F238E27FC236}">
                    <a16:creationId xmlns:a16="http://schemas.microsoft.com/office/drawing/2014/main" id="{9F5DC555-EB6A-F24D-A49B-88CFA2F91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 kern="0" dirty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0" name="Line 21">
              <a:extLst>
                <a:ext uri="{FF2B5EF4-FFF2-40B4-BE49-F238E27FC236}">
                  <a16:creationId xmlns:a16="http://schemas.microsoft.com/office/drawing/2014/main" id="{558DFC5D-79EA-4141-80A0-339221BDD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E13F320F-1598-AC40-8B3D-D858DCAF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6878" name="Group 23">
            <a:extLst>
              <a:ext uri="{FF2B5EF4-FFF2-40B4-BE49-F238E27FC236}">
                <a16:creationId xmlns:a16="http://schemas.microsoft.com/office/drawing/2014/main" id="{6F1FC842-8368-834C-8B47-C5AC353B2A1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181600"/>
            <a:ext cx="914400" cy="914400"/>
            <a:chOff x="96" y="1968"/>
            <a:chExt cx="576" cy="576"/>
          </a:xfrm>
        </p:grpSpPr>
        <p:grpSp>
          <p:nvGrpSpPr>
            <p:cNvPr id="36895" name="Group 24">
              <a:extLst>
                <a:ext uri="{FF2B5EF4-FFF2-40B4-BE49-F238E27FC236}">
                  <a16:creationId xmlns:a16="http://schemas.microsoft.com/office/drawing/2014/main" id="{95C3256E-AA0F-0B4B-BE54-DD87DF4C2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58" name="Rectangle 25">
                <a:extLst>
                  <a:ext uri="{FF2B5EF4-FFF2-40B4-BE49-F238E27FC236}">
                    <a16:creationId xmlns:a16="http://schemas.microsoft.com/office/drawing/2014/main" id="{3964D992-FBF4-FD4B-9EF4-D62F3FEC6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 kern="0" dirty="0">
                  <a:solidFill>
                    <a:sysClr val="windowText" lastClr="000000"/>
                  </a:solidFill>
                  <a:latin typeface="Calibri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B2619C57-362B-4F4D-AFF3-BBA0728D4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 kern="0" dirty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6" name="Line 27">
              <a:extLst>
                <a:ext uri="{FF2B5EF4-FFF2-40B4-BE49-F238E27FC236}">
                  <a16:creationId xmlns:a16="http://schemas.microsoft.com/office/drawing/2014/main" id="{CA59B6BA-0FC6-0442-B1A4-BBE1779D6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Line 28">
              <a:extLst>
                <a:ext uri="{FF2B5EF4-FFF2-40B4-BE49-F238E27FC236}">
                  <a16:creationId xmlns:a16="http://schemas.microsoft.com/office/drawing/2014/main" id="{897B7F45-5A1E-044C-9B49-9DD1D3C7D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0" name="Line 29">
            <a:extLst>
              <a:ext uri="{FF2B5EF4-FFF2-40B4-BE49-F238E27FC236}">
                <a16:creationId xmlns:a16="http://schemas.microsoft.com/office/drawing/2014/main" id="{13A523F4-D7C8-354B-BDA6-706D5EEE9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6388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6880" name="Group 30">
            <a:extLst>
              <a:ext uri="{FF2B5EF4-FFF2-40B4-BE49-F238E27FC236}">
                <a16:creationId xmlns:a16="http://schemas.microsoft.com/office/drawing/2014/main" id="{916F7F5E-64DF-5044-A921-169B0C6CFA5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5181600"/>
            <a:ext cx="914400" cy="914400"/>
            <a:chOff x="96" y="1968"/>
            <a:chExt cx="576" cy="576"/>
          </a:xfrm>
        </p:grpSpPr>
        <p:grpSp>
          <p:nvGrpSpPr>
            <p:cNvPr id="36890" name="Group 31">
              <a:extLst>
                <a:ext uri="{FF2B5EF4-FFF2-40B4-BE49-F238E27FC236}">
                  <a16:creationId xmlns:a16="http://schemas.microsoft.com/office/drawing/2014/main" id="{259C28A1-0504-3046-803A-73088DC4F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id="{FC95D6FA-02C2-064B-8D09-646B36676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 kern="0" dirty="0">
                  <a:solidFill>
                    <a:sysClr val="windowText" lastClr="000000"/>
                  </a:solidFill>
                  <a:latin typeface="Calibri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139979C2-1B16-194F-AE77-3A58F77F4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 kern="0" dirty="0">
                  <a:solidFill>
                    <a:sysClr val="windowText" lastClr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3" name="Line 34">
              <a:extLst>
                <a:ext uri="{FF2B5EF4-FFF2-40B4-BE49-F238E27FC236}">
                  <a16:creationId xmlns:a16="http://schemas.microsoft.com/office/drawing/2014/main" id="{5403DDF0-7329-2E44-807A-443070B47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35">
              <a:extLst>
                <a:ext uri="{FF2B5EF4-FFF2-40B4-BE49-F238E27FC236}">
                  <a16:creationId xmlns:a16="http://schemas.microsoft.com/office/drawing/2014/main" id="{28CBB620-6AEA-AE42-86E4-79EA8670F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7" name="Oval 36">
            <a:extLst>
              <a:ext uri="{FF2B5EF4-FFF2-40B4-BE49-F238E27FC236}">
                <a16:creationId xmlns:a16="http://schemas.microsoft.com/office/drawing/2014/main" id="{FAD0BD62-33D0-BA4C-9631-103DD37B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55911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Oval 37">
            <a:extLst>
              <a:ext uri="{FF2B5EF4-FFF2-40B4-BE49-F238E27FC236}">
                <a16:creationId xmlns:a16="http://schemas.microsoft.com/office/drawing/2014/main" id="{44FC3366-1DCF-BC48-B9B1-772C623E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55911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Oval 38">
            <a:extLst>
              <a:ext uri="{FF2B5EF4-FFF2-40B4-BE49-F238E27FC236}">
                <a16:creationId xmlns:a16="http://schemas.microsoft.com/office/drawing/2014/main" id="{68E2762E-199F-DD40-BE77-1143B8513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55911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Oval 39">
            <a:extLst>
              <a:ext uri="{FF2B5EF4-FFF2-40B4-BE49-F238E27FC236}">
                <a16:creationId xmlns:a16="http://schemas.microsoft.com/office/drawing/2014/main" id="{D094166D-AA1D-474B-94E1-0FE8170E2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5911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" name="Oval 40">
            <a:extLst>
              <a:ext uri="{FF2B5EF4-FFF2-40B4-BE49-F238E27FC236}">
                <a16:creationId xmlns:a16="http://schemas.microsoft.com/office/drawing/2014/main" id="{19F4C45C-C917-5A4F-9842-C126C353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55911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Oval 41">
            <a:extLst>
              <a:ext uri="{FF2B5EF4-FFF2-40B4-BE49-F238E27FC236}">
                <a16:creationId xmlns:a16="http://schemas.microsoft.com/office/drawing/2014/main" id="{4C778F8F-418C-4C4A-90B2-B66471AD0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5" y="55911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Oval 42">
            <a:extLst>
              <a:ext uri="{FF2B5EF4-FFF2-40B4-BE49-F238E27FC236}">
                <a16:creationId xmlns:a16="http://schemas.microsoft.com/office/drawing/2014/main" id="{A13BF05F-5D79-4F44-8541-3D25B5D73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559117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Rectangle 43">
            <a:extLst>
              <a:ext uri="{FF2B5EF4-FFF2-40B4-BE49-F238E27FC236}">
                <a16:creationId xmlns:a16="http://schemas.microsoft.com/office/drawing/2014/main" id="{1AA48E80-337F-174D-BB8E-4D934328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6" y="6178550"/>
            <a:ext cx="1160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B812F"/>
              </a:buClr>
              <a:buSzPct val="70000"/>
              <a:buFont typeface="Wingdings" pitchFamily="2" charset="2"/>
              <a:buNone/>
            </a:pPr>
            <a:r>
              <a: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8D064-DEAE-F346-96F6-BA1840F43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198" y="3905934"/>
            <a:ext cx="49552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Atraso de registradores reduz o </a:t>
            </a:r>
            <a:r>
              <a:rPr lang="pt-BR" altLang="en-US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throughput</a:t>
            </a:r>
            <a:endParaRPr lang="pt-BR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(overhead de sequenciamento)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0ECB3-3795-454A-96D1-7935B5413A99}"/>
              </a:ext>
            </a:extLst>
          </p:cNvPr>
          <p:cNvSpPr txBox="1"/>
          <p:nvPr/>
        </p:nvSpPr>
        <p:spPr>
          <a:xfrm>
            <a:off x="2590801" y="6324600"/>
            <a:ext cx="616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Assumindo “divisão perfeita do trabalho entre os estágios (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k</a:t>
            </a:r>
            <a:r>
              <a:rPr lang="pt-BR" dirty="0">
                <a:solidFill>
                  <a:srgbClr val="FF0000"/>
                </a:solidFill>
              </a:rPr>
              <a:t>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81000" y="1371601"/>
            <a:ext cx="1158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b="1" dirty="0">
                <a:solidFill>
                  <a:srgbClr val="C00000"/>
                </a:solidFill>
                <a:latin typeface="Garamond" panose="02020404030301010803" pitchFamily="18" charset="0"/>
              </a:rPr>
              <a:t>Breve revisão.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Visão geral sobre a operação em pipeline.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Processador MIPS com Pipeline.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 err="1">
                <a:latin typeface="Garamond" panose="02020404030301010803" pitchFamily="18" charset="0"/>
              </a:rPr>
              <a:t>Datapath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>
                <a:latin typeface="Garamond" panose="02020404030301010803" pitchFamily="18" charset="0"/>
              </a:rPr>
              <a:t>Controle.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 err="1">
                <a:latin typeface="Garamond" panose="02020404030301010803" pitchFamily="18" charset="0"/>
              </a:rPr>
              <a:t>Hazards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Análise de Performance.</a:t>
            </a:r>
          </a:p>
          <a:p>
            <a:pPr marL="0" indent="0">
              <a:buNone/>
            </a:pPr>
            <a:endParaRPr lang="pt-BR" dirty="0">
              <a:latin typeface="Garamond" panose="02020404030301010803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09EDB3-E49F-2200-864C-1FB87CA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2039600" cy="919090"/>
          </a:xfrm>
        </p:spPr>
        <p:txBody>
          <a:bodyPr/>
          <a:lstStyle/>
          <a:p>
            <a:r>
              <a:rPr lang="pt-BR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47E1ABD4-3268-7142-AB9F-2890567FE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Pipeline mais Realístico: Custo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B32FA04A-2911-774D-A9FE-C55A1720F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6950"/>
            <a:ext cx="11506200" cy="5194300"/>
          </a:xfrm>
        </p:spPr>
        <p:txBody>
          <a:bodyPr>
            <a:normAutofit/>
          </a:bodyPr>
          <a:lstStyle/>
          <a:p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Versão sem pipeline com custo </a:t>
            </a:r>
            <a:r>
              <a:rPr lang="pt-BR" altLang="en-US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combinacional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	</a:t>
            </a:r>
          </a:p>
          <a:p>
            <a:pPr>
              <a:buFont typeface="Wingdings" pitchFamily="2" charset="2"/>
              <a:buNone/>
            </a:pPr>
            <a:r>
              <a:rPr lang="pt-BR" altLang="en-US" dirty="0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	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Custo = G+R 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onde 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 custo com registradores</a:t>
            </a:r>
            <a:endParaRPr lang="pt-BR" altLang="en-US" dirty="0">
              <a:solidFill>
                <a:schemeClr val="accent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en-US" sz="11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en-US" sz="11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versão em pipeline de </a:t>
            </a:r>
            <a:r>
              <a:rPr lang="pt-BR" altLang="en-US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-estágios</a:t>
            </a:r>
          </a:p>
          <a:p>
            <a:pPr marL="0" indent="0">
              <a:buNone/>
            </a:pPr>
            <a:r>
              <a:rPr lang="pt-BR" altLang="en-US" dirty="0">
                <a:solidFill>
                  <a:schemeClr val="accent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Custo</a:t>
            </a:r>
            <a:r>
              <a:rPr lang="pt-BR" altLang="en-US" baseline="-25000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pt-BR" altLang="en-US" baseline="-25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-estágios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+ </a:t>
            </a:r>
            <a:r>
              <a:rPr lang="pt-BR" alt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Rk</a:t>
            </a:r>
            <a:r>
              <a:rPr lang="pt-BR" alt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pt-BR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  <a:endParaRPr lang="pt-BR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C7E9C24-CD91-C346-B67D-735D74D0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62200"/>
            <a:ext cx="32004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pt-BR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</a:t>
            </a:r>
            <a:r>
              <a:rPr lang="pt-BR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pt-BR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gates</a:t>
            </a:r>
            <a:endParaRPr lang="pt-BR" kern="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7893" name="Group 4">
            <a:extLst>
              <a:ext uri="{FF2B5EF4-FFF2-40B4-BE49-F238E27FC236}">
                <a16:creationId xmlns:a16="http://schemas.microsoft.com/office/drawing/2014/main" id="{71E416EF-BC6C-F840-A5BD-DE86462DB37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362200"/>
            <a:ext cx="304800" cy="914400"/>
            <a:chOff x="384" y="960"/>
            <a:chExt cx="192" cy="576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AB9CDD4E-B5B1-7B4E-A0DA-8312A2451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7DCB370-7D1E-8942-BD3F-A7B88A98C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" name="Line 7">
            <a:extLst>
              <a:ext uri="{FF2B5EF4-FFF2-40B4-BE49-F238E27FC236}">
                <a16:creationId xmlns:a16="http://schemas.microsoft.com/office/drawing/2014/main" id="{08B5B86D-163F-6E45-87CD-72373CC97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B5A50EFD-C70C-0E43-B261-9A2657686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7896" name="Group 12">
            <a:extLst>
              <a:ext uri="{FF2B5EF4-FFF2-40B4-BE49-F238E27FC236}">
                <a16:creationId xmlns:a16="http://schemas.microsoft.com/office/drawing/2014/main" id="{D2DC077F-0418-084E-9BC6-2BF3B522D22E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362200"/>
            <a:ext cx="304800" cy="914400"/>
            <a:chOff x="384" y="960"/>
            <a:chExt cx="192" cy="576"/>
          </a:xfrm>
        </p:grpSpPr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63A32D1D-03C3-144A-8425-74370F9C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EBA43B1-22A9-FD48-B4C8-BE5AA7022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 kern="0" dirty="0">
                <a:solidFill>
                  <a:sysClr val="windowText" lastClr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5" name="Line 15">
            <a:extLst>
              <a:ext uri="{FF2B5EF4-FFF2-40B4-BE49-F238E27FC236}">
                <a16:creationId xmlns:a16="http://schemas.microsoft.com/office/drawing/2014/main" id="{2A28A383-EA84-B144-BDD5-B76ABB7D5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EDF2864B-1311-7D43-98BB-A0F0EE52F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81940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pt-BR" kern="0" dirty="0">
              <a:solidFill>
                <a:sysClr val="windowText" lastClr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9" name="Rectangle 9">
            <a:extLst>
              <a:ext uri="{FF2B5EF4-FFF2-40B4-BE49-F238E27FC236}">
                <a16:creationId xmlns:a16="http://schemas.microsoft.com/office/drawing/2014/main" id="{9B4BB6F5-3379-D244-878B-5013321B9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pt-BR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900" name="Rectangle 10">
            <a:extLst>
              <a:ext uri="{FF2B5EF4-FFF2-40B4-BE49-F238E27FC236}">
                <a16:creationId xmlns:a16="http://schemas.microsoft.com/office/drawing/2014/main" id="{FBEAB3AA-CCBC-F640-AC33-D94543746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02920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pt-BR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7901" name="Group 17">
            <a:extLst>
              <a:ext uri="{FF2B5EF4-FFF2-40B4-BE49-F238E27FC236}">
                <a16:creationId xmlns:a16="http://schemas.microsoft.com/office/drawing/2014/main" id="{B2220FEA-A0BA-FF4D-B22A-8A07FEC7BCF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029200"/>
            <a:ext cx="914400" cy="914400"/>
            <a:chOff x="96" y="1968"/>
            <a:chExt cx="576" cy="576"/>
          </a:xfrm>
        </p:grpSpPr>
        <p:grpSp>
          <p:nvGrpSpPr>
            <p:cNvPr id="37923" name="Group 18">
              <a:extLst>
                <a:ext uri="{FF2B5EF4-FFF2-40B4-BE49-F238E27FC236}">
                  <a16:creationId xmlns:a16="http://schemas.microsoft.com/office/drawing/2014/main" id="{C9DAD9DA-5B02-074D-82A7-DD49548B7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7926" name="Rectangle 19">
                <a:extLst>
                  <a:ext uri="{FF2B5EF4-FFF2-40B4-BE49-F238E27FC236}">
                    <a16:creationId xmlns:a16="http://schemas.microsoft.com/office/drawing/2014/main" id="{EA2AEED4-07D8-3E4D-97EA-AB7A65D0D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27" name="Freeform 20">
                <a:extLst>
                  <a:ext uri="{FF2B5EF4-FFF2-40B4-BE49-F238E27FC236}">
                    <a16:creationId xmlns:a16="http://schemas.microsoft.com/office/drawing/2014/main" id="{CB264708-C5B4-BC4E-91A9-EC81CED5C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sp>
          <p:nvSpPr>
            <p:cNvPr id="37924" name="Line 21">
              <a:extLst>
                <a:ext uri="{FF2B5EF4-FFF2-40B4-BE49-F238E27FC236}">
                  <a16:creationId xmlns:a16="http://schemas.microsoft.com/office/drawing/2014/main" id="{888C2B8F-153A-EF45-9279-CEF6EA348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37925" name="Line 22">
              <a:extLst>
                <a:ext uri="{FF2B5EF4-FFF2-40B4-BE49-F238E27FC236}">
                  <a16:creationId xmlns:a16="http://schemas.microsoft.com/office/drawing/2014/main" id="{8C95C2CE-D290-3F43-8992-9A60F5B25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</p:grpSp>
      <p:grpSp>
        <p:nvGrpSpPr>
          <p:cNvPr id="37902" name="Group 23">
            <a:extLst>
              <a:ext uri="{FF2B5EF4-FFF2-40B4-BE49-F238E27FC236}">
                <a16:creationId xmlns:a16="http://schemas.microsoft.com/office/drawing/2014/main" id="{375AACFE-10B2-2445-AA37-3D6B317BEEF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029200"/>
            <a:ext cx="914400" cy="914400"/>
            <a:chOff x="96" y="1968"/>
            <a:chExt cx="576" cy="576"/>
          </a:xfrm>
        </p:grpSpPr>
        <p:grpSp>
          <p:nvGrpSpPr>
            <p:cNvPr id="37918" name="Group 24">
              <a:extLst>
                <a:ext uri="{FF2B5EF4-FFF2-40B4-BE49-F238E27FC236}">
                  <a16:creationId xmlns:a16="http://schemas.microsoft.com/office/drawing/2014/main" id="{2E8DD5B1-05AB-3D4E-BCD0-302A8DF2F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7921" name="Rectangle 25">
                <a:extLst>
                  <a:ext uri="{FF2B5EF4-FFF2-40B4-BE49-F238E27FC236}">
                    <a16:creationId xmlns:a16="http://schemas.microsoft.com/office/drawing/2014/main" id="{CA7DE671-7FAC-E64B-BD94-FCAED8C1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22" name="Freeform 26">
                <a:extLst>
                  <a:ext uri="{FF2B5EF4-FFF2-40B4-BE49-F238E27FC236}">
                    <a16:creationId xmlns:a16="http://schemas.microsoft.com/office/drawing/2014/main" id="{1FECF7D9-C704-E444-9697-B8B015A39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sp>
          <p:nvSpPr>
            <p:cNvPr id="37919" name="Line 27">
              <a:extLst>
                <a:ext uri="{FF2B5EF4-FFF2-40B4-BE49-F238E27FC236}">
                  <a16:creationId xmlns:a16="http://schemas.microsoft.com/office/drawing/2014/main" id="{C03540F8-4E90-F24C-8AC4-5940A4C79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37920" name="Line 28">
              <a:extLst>
                <a:ext uri="{FF2B5EF4-FFF2-40B4-BE49-F238E27FC236}">
                  <a16:creationId xmlns:a16="http://schemas.microsoft.com/office/drawing/2014/main" id="{061781D4-5C2E-DB4B-8697-11A7F4F47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</p:grpSp>
      <p:sp>
        <p:nvSpPr>
          <p:cNvPr id="37903" name="Line 29">
            <a:extLst>
              <a:ext uri="{FF2B5EF4-FFF2-40B4-BE49-F238E27FC236}">
                <a16:creationId xmlns:a16="http://schemas.microsoft.com/office/drawing/2014/main" id="{F1783166-5812-E745-956C-E6A788174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48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37904" name="Group 30">
            <a:extLst>
              <a:ext uri="{FF2B5EF4-FFF2-40B4-BE49-F238E27FC236}">
                <a16:creationId xmlns:a16="http://schemas.microsoft.com/office/drawing/2014/main" id="{31C01B26-C085-C845-8CCE-3C868505AD59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5029200"/>
            <a:ext cx="914400" cy="914400"/>
            <a:chOff x="96" y="1968"/>
            <a:chExt cx="576" cy="576"/>
          </a:xfrm>
        </p:grpSpPr>
        <p:grpSp>
          <p:nvGrpSpPr>
            <p:cNvPr id="37913" name="Group 31">
              <a:extLst>
                <a:ext uri="{FF2B5EF4-FFF2-40B4-BE49-F238E27FC236}">
                  <a16:creationId xmlns:a16="http://schemas.microsoft.com/office/drawing/2014/main" id="{1710207C-C1E9-7647-A7D3-71F0924E2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37916" name="Rectangle 32">
                <a:extLst>
                  <a:ext uri="{FF2B5EF4-FFF2-40B4-BE49-F238E27FC236}">
                    <a16:creationId xmlns:a16="http://schemas.microsoft.com/office/drawing/2014/main" id="{D82CFDBD-F89E-4040-9650-FA3AC0B41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917" name="Freeform 33">
                <a:extLst>
                  <a:ext uri="{FF2B5EF4-FFF2-40B4-BE49-F238E27FC236}">
                    <a16:creationId xmlns:a16="http://schemas.microsoft.com/office/drawing/2014/main" id="{FFD206FC-2FCE-BB49-A4FB-A425BBB2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sp>
          <p:nvSpPr>
            <p:cNvPr id="37914" name="Line 34">
              <a:extLst>
                <a:ext uri="{FF2B5EF4-FFF2-40B4-BE49-F238E27FC236}">
                  <a16:creationId xmlns:a16="http://schemas.microsoft.com/office/drawing/2014/main" id="{403461F3-0F80-D741-B287-178C3A42E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37915" name="Line 35">
              <a:extLst>
                <a:ext uri="{FF2B5EF4-FFF2-40B4-BE49-F238E27FC236}">
                  <a16:creationId xmlns:a16="http://schemas.microsoft.com/office/drawing/2014/main" id="{090F25B2-D4D3-B94A-A41D-7F500397D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</p:grpSp>
      <p:sp>
        <p:nvSpPr>
          <p:cNvPr id="37905" name="Oval 36">
            <a:extLst>
              <a:ext uri="{FF2B5EF4-FFF2-40B4-BE49-F238E27FC236}">
                <a16:creationId xmlns:a16="http://schemas.microsoft.com/office/drawing/2014/main" id="{6E5CBD3E-1568-F14B-A7AA-C5770718F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906" name="Oval 37">
            <a:extLst>
              <a:ext uri="{FF2B5EF4-FFF2-40B4-BE49-F238E27FC236}">
                <a16:creationId xmlns:a16="http://schemas.microsoft.com/office/drawing/2014/main" id="{3389B9A3-1A9D-0D47-BED0-D3D7DA19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907" name="Oval 38">
            <a:extLst>
              <a:ext uri="{FF2B5EF4-FFF2-40B4-BE49-F238E27FC236}">
                <a16:creationId xmlns:a16="http://schemas.microsoft.com/office/drawing/2014/main" id="{87E0406D-9ED4-1A4C-827E-3C71EDF4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908" name="Oval 39">
            <a:extLst>
              <a:ext uri="{FF2B5EF4-FFF2-40B4-BE49-F238E27FC236}">
                <a16:creationId xmlns:a16="http://schemas.microsoft.com/office/drawing/2014/main" id="{C4BD81D6-6A15-C041-91C2-029B5493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909" name="Oval 40">
            <a:extLst>
              <a:ext uri="{FF2B5EF4-FFF2-40B4-BE49-F238E27FC236}">
                <a16:creationId xmlns:a16="http://schemas.microsoft.com/office/drawing/2014/main" id="{3D466332-68AE-A746-BD4E-E665C42E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910" name="Oval 41">
            <a:extLst>
              <a:ext uri="{FF2B5EF4-FFF2-40B4-BE49-F238E27FC236}">
                <a16:creationId xmlns:a16="http://schemas.microsoft.com/office/drawing/2014/main" id="{DF79A5C2-2CFA-6044-B9CB-23EE72BF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911" name="Oval 42">
            <a:extLst>
              <a:ext uri="{FF2B5EF4-FFF2-40B4-BE49-F238E27FC236}">
                <a16:creationId xmlns:a16="http://schemas.microsoft.com/office/drawing/2014/main" id="{552868E5-4F29-D344-BEEC-07FCCF9EF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54387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C9DD8-15DE-6B40-A2AB-3FDB92463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197" y="4289451"/>
            <a:ext cx="5275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Registradores aumentam o custo do hardware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62DB3B-3D5D-2849-8ABD-8629EC07E603}"/>
              </a:ext>
            </a:extLst>
          </p:cNvPr>
          <p:cNvSpPr txBox="1"/>
          <p:nvPr/>
        </p:nvSpPr>
        <p:spPr>
          <a:xfrm>
            <a:off x="914361" y="6328343"/>
            <a:ext cx="100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Esta imagem ignora a replicação de recursos e registradores que provavelmente é necessária (</a:t>
            </a:r>
            <a:r>
              <a:rPr lang="pt-BR" b="1" dirty="0" err="1">
                <a:solidFill>
                  <a:srgbClr val="FF0000"/>
                </a:solidFill>
              </a:rPr>
              <a:t>G</a:t>
            </a:r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k</a:t>
            </a:r>
            <a:r>
              <a:rPr lang="pt-BR" b="1" dirty="0">
                <a:solidFill>
                  <a:srgbClr val="FF0000"/>
                </a:solidFill>
              </a:rPr>
              <a:t> e </a:t>
            </a:r>
            <a:r>
              <a:rPr lang="pt-BR" b="1" dirty="0" err="1">
                <a:solidFill>
                  <a:srgbClr val="FF0000"/>
                </a:solidFill>
              </a:rPr>
              <a:t>Rk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81000" y="1371601"/>
            <a:ext cx="1158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Breve revisão.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Visão geral sobre a operação em pipeline.</a:t>
            </a:r>
          </a:p>
          <a:p>
            <a:pPr>
              <a:buFont typeface="Wingdings" pitchFamily="2" charset="2"/>
              <a:buChar char="§"/>
            </a:pPr>
            <a:r>
              <a:rPr lang="pt-BR" b="1" dirty="0">
                <a:solidFill>
                  <a:srgbClr val="C00000"/>
                </a:solidFill>
                <a:latin typeface="Garamond" panose="02020404030301010803" pitchFamily="18" charset="0"/>
              </a:rPr>
              <a:t>Processador MIPS com Pipeline.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b="1" dirty="0" err="1">
                <a:latin typeface="Garamond" panose="02020404030301010803" pitchFamily="18" charset="0"/>
              </a:rPr>
              <a:t>Datapath</a:t>
            </a:r>
            <a:r>
              <a:rPr lang="pt-BR" b="1" dirty="0">
                <a:latin typeface="Garamond" panose="02020404030301010803" pitchFamily="18" charset="0"/>
              </a:rPr>
              <a:t>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>
                <a:latin typeface="Garamond" panose="02020404030301010803" pitchFamily="18" charset="0"/>
              </a:rPr>
              <a:t>Controle.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 err="1">
                <a:latin typeface="Garamond" panose="02020404030301010803" pitchFamily="18" charset="0"/>
              </a:rPr>
              <a:t>Hazards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Análise de Performance.</a:t>
            </a:r>
          </a:p>
          <a:p>
            <a:pPr marL="0" indent="0">
              <a:buNone/>
            </a:pPr>
            <a:endParaRPr lang="pt-BR" dirty="0">
              <a:latin typeface="Garamond" panose="02020404030301010803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09EDB3-E49F-2200-864C-1FB87CA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2039600" cy="919090"/>
          </a:xfrm>
        </p:spPr>
        <p:txBody>
          <a:bodyPr/>
          <a:lstStyle/>
          <a:p>
            <a:r>
              <a:rPr lang="pt-BR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5936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5EAB9787-7B03-1A49-E4D7-7A40DAFD9A3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8006183"/>
              </p:ext>
            </p:extLst>
          </p:nvPr>
        </p:nvGraphicFramePr>
        <p:xfrm>
          <a:off x="2363401" y="1364356"/>
          <a:ext cx="8381199" cy="483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587200" imgH="3225240" progId="Visio.Drawing.6">
                  <p:embed/>
                </p:oleObj>
              </mc:Choice>
              <mc:Fallback>
                <p:oleObj name="VISIO" r:id="rId7" imgW="5587200" imgH="3225240" progId="Visio.Drawing.6">
                  <p:embed/>
                  <p:pic>
                    <p:nvPicPr>
                      <p:cNvPr id="134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401" y="1364356"/>
                        <a:ext cx="8381199" cy="483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59" name="Rectangle 2">
            <a:extLst>
              <a:ext uri="{FF2B5EF4-FFF2-40B4-BE49-F238E27FC236}">
                <a16:creationId xmlns:a16="http://schemas.microsoft.com/office/drawing/2014/main" id="{53DD7554-DF65-9940-832C-B5A6A801F34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Tx/>
              <a:buSzTx/>
              <a:buNone/>
              <a:defRPr/>
            </a:pPr>
            <a:endParaRPr lang="pt-BR" alt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base" hangingPunct="0">
              <a:spcAft>
                <a:spcPct val="0"/>
              </a:spcAft>
              <a:buClrTx/>
              <a:buSzTx/>
              <a:buNone/>
              <a:defRPr/>
            </a:pPr>
            <a:endParaRPr lang="pt-BR" alt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base" hangingPunct="0">
              <a:spcAft>
                <a:spcPct val="0"/>
              </a:spcAft>
              <a:buClrTx/>
              <a:buSzTx/>
              <a:buNone/>
              <a:defRPr/>
            </a:pPr>
            <a:endParaRPr lang="pt-BR" alt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5460" name="Rectangle 4">
            <a:extLst>
              <a:ext uri="{FF2B5EF4-FFF2-40B4-BE49-F238E27FC236}">
                <a16:creationId xmlns:a16="http://schemas.microsoft.com/office/drawing/2014/main" id="{E0B10F7B-B110-B64D-B15D-5A4CBB08660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pt-BR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75461" name="Slide Number Placeholder 1">
            <a:extLst>
              <a:ext uri="{FF2B5EF4-FFF2-40B4-BE49-F238E27FC236}">
                <a16:creationId xmlns:a16="http://schemas.microsoft.com/office/drawing/2014/main" id="{D51F8D6C-39A6-3143-98B5-FAD52E6FA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04C61CD-3606-FF49-8270-2B02645D333C}" type="slidenum">
              <a:rPr lang="pt-BR" altLang="en-US" smtClean="0"/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C861470-B8A1-0A46-8EC0-FB8D0717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903537"/>
            <a:ext cx="2285999" cy="338903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82B3E3B-711C-8244-854F-45D76F1CE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199" y="2903534"/>
            <a:ext cx="2128839" cy="338903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35D6C87-6FD3-1545-81F7-D8C27B14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903533"/>
            <a:ext cx="2824162" cy="337025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8EAF270-1B76-8B45-99E6-40895E01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2903534"/>
            <a:ext cx="952501" cy="334486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en-US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3AAB3-6B2C-00AE-3F3C-279CB4A4536E}"/>
              </a:ext>
            </a:extLst>
          </p:cNvPr>
          <p:cNvSpPr txBox="1"/>
          <p:nvPr/>
        </p:nvSpPr>
        <p:spPr>
          <a:xfrm>
            <a:off x="381000" y="6876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Idéia</a:t>
            </a:r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Geral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424F26-DC5F-35E7-1E55-67D8A871897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6400" y="978170"/>
            <a:ext cx="116586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pt-BR" sz="2400" dirty="0">
                <a:cs typeface="Arial" charset="0"/>
              </a:rPr>
              <a:t>A ideia é dividir a operação do processador em estágios, tal como ilustrado abaixo.</a:t>
            </a:r>
          </a:p>
        </p:txBody>
      </p:sp>
    </p:spTree>
    <p:extLst>
      <p:ext uri="{BB962C8B-B14F-4D97-AF65-F5344CB8AC3E}">
        <p14:creationId xmlns:p14="http://schemas.microsoft.com/office/powerpoint/2010/main" val="13712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066800"/>
            <a:ext cx="1165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800" dirty="0">
                <a:cs typeface="Arial" charset="0"/>
              </a:rPr>
              <a:t>Baseado no processador de ciclo único divido em 5 estágios: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pt-BR" sz="2600" b="1" dirty="0" err="1">
                <a:cs typeface="Arial" charset="0"/>
              </a:rPr>
              <a:t>Fetch</a:t>
            </a:r>
            <a:r>
              <a:rPr lang="pt-BR" sz="2600" dirty="0">
                <a:cs typeface="Arial" charset="0"/>
              </a:rPr>
              <a:t>: busca de instrução na memória de instruções.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pt-BR" sz="2600" b="1" dirty="0" err="1">
                <a:cs typeface="Arial" charset="0"/>
              </a:rPr>
              <a:t>Decode</a:t>
            </a:r>
            <a:r>
              <a:rPr lang="pt-BR" sz="2600" dirty="0">
                <a:cs typeface="Arial" charset="0"/>
              </a:rPr>
              <a:t>: Decodificação pela unidade de controle e leitura de registradores do Register File.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pt-BR" sz="2600" b="1" dirty="0">
                <a:cs typeface="Arial" charset="0"/>
              </a:rPr>
              <a:t>Execute</a:t>
            </a:r>
            <a:r>
              <a:rPr lang="pt-BR" sz="2600" dirty="0">
                <a:cs typeface="Arial" charset="0"/>
              </a:rPr>
              <a:t>: Execução ou cálculo de endereço pela ULA.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pt-BR" sz="2600" b="1" dirty="0" err="1">
                <a:cs typeface="Arial" charset="0"/>
              </a:rPr>
              <a:t>Memory</a:t>
            </a:r>
            <a:r>
              <a:rPr lang="pt-BR" sz="2600" dirty="0">
                <a:cs typeface="Arial" charset="0"/>
              </a:rPr>
              <a:t>: Leitura ou escrita na memória de dados.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pt-BR" sz="2600" b="1" dirty="0" err="1">
                <a:cs typeface="Arial" charset="0"/>
              </a:rPr>
              <a:t>Writeback</a:t>
            </a:r>
            <a:r>
              <a:rPr lang="pt-BR" sz="2600" dirty="0">
                <a:cs typeface="Arial" charset="0"/>
              </a:rPr>
              <a:t>: Escrita de resultados no Register File (</a:t>
            </a:r>
            <a:r>
              <a:rPr lang="pt-BR" sz="2600" dirty="0" err="1">
                <a:cs typeface="Arial" charset="0"/>
              </a:rPr>
              <a:t>write</a:t>
            </a:r>
            <a:r>
              <a:rPr lang="pt-BR" sz="2600" dirty="0">
                <a:cs typeface="Arial" charset="0"/>
              </a:rPr>
              <a:t> </a:t>
            </a:r>
            <a:r>
              <a:rPr lang="pt-BR" sz="2600" dirty="0" err="1">
                <a:cs typeface="Arial" charset="0"/>
              </a:rPr>
              <a:t>back</a:t>
            </a:r>
            <a:r>
              <a:rPr lang="pt-BR" sz="2600" dirty="0">
                <a:cs typeface="Arial" charset="0"/>
              </a:rPr>
              <a:t>).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pt-BR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800" dirty="0">
                <a:cs typeface="Arial" charset="0"/>
              </a:rPr>
              <a:t>Cada um dos estágios acima acontece em um ciclo de </a:t>
            </a:r>
            <a:r>
              <a:rPr lang="pt-BR" sz="2800" dirty="0" err="1">
                <a:cs typeface="Arial" charset="0"/>
              </a:rPr>
              <a:t>clock</a:t>
            </a:r>
            <a:r>
              <a:rPr lang="pt-BR" sz="2800" dirty="0">
                <a:cs typeface="Arial" charset="0"/>
              </a:rPr>
              <a:t>. Resultados/dados importantes para estágios subsequentes são salvos registradores entre os estágios.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876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Processador MIPS com Pipeline</a:t>
            </a:r>
          </a:p>
        </p:txBody>
      </p:sp>
    </p:spTree>
    <p:extLst>
      <p:ext uri="{BB962C8B-B14F-4D97-AF65-F5344CB8AC3E}">
        <p14:creationId xmlns:p14="http://schemas.microsoft.com/office/powerpoint/2010/main" val="9293396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599" y="1066801"/>
            <a:ext cx="11887201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2400" dirty="0">
                <a:latin typeface="Times New Roman" pitchFamily="18" charset="0"/>
                <a:cs typeface="Arial" charset="0"/>
              </a:rPr>
              <a:t>O projeto com pipeline subdivide o processador de ciclo único em cinco estágios. Assim, cinco instruções podem ser executadas simultaneamente, uma em cada estágio.</a:t>
            </a:r>
          </a:p>
        </p:txBody>
      </p:sp>
      <p:sp>
        <p:nvSpPr>
          <p:cNvPr id="1296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56660-B514-4782-85DB-10862B6811F8}"/>
              </a:ext>
            </a:extLst>
          </p:cNvPr>
          <p:cNvSpPr txBox="1"/>
          <p:nvPr/>
        </p:nvSpPr>
        <p:spPr>
          <a:xfrm>
            <a:off x="228600" y="68760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Datapath</a:t>
            </a:r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do Processador com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8C78C-0CB1-0216-E3E4-A8A5773C0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978"/>
            <a:ext cx="10896600" cy="43193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B6ECB8-CFA6-90FF-04D5-473F7AA456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599" y="6324601"/>
            <a:ext cx="11887201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Há um problema com esse projeto, consegue perceber?</a:t>
            </a:r>
          </a:p>
        </p:txBody>
      </p:sp>
    </p:spTree>
    <p:extLst>
      <p:ext uri="{BB962C8B-B14F-4D97-AF65-F5344CB8AC3E}">
        <p14:creationId xmlns:p14="http://schemas.microsoft.com/office/powerpoint/2010/main" val="338480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599" y="1066801"/>
            <a:ext cx="11734801" cy="175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>
                <a:latin typeface="Times New Roman" pitchFamily="18" charset="0"/>
                <a:cs typeface="Arial" charset="0"/>
              </a:rPr>
              <a:t>Todos os sinais associados a uma instrução específica devem avançar através do pipeline em uníssono.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>
                <a:latin typeface="Times New Roman" pitchFamily="18" charset="0"/>
                <a:cs typeface="Arial" charset="0"/>
              </a:rPr>
              <a:t>O problema é que o quinto estágio faz uma gravação no Register File com endereço produzido no terceiro estágio.</a:t>
            </a:r>
          </a:p>
        </p:txBody>
      </p:sp>
      <p:sp>
        <p:nvSpPr>
          <p:cNvPr id="1296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56660-B514-4782-85DB-10862B6811F8}"/>
              </a:ext>
            </a:extLst>
          </p:cNvPr>
          <p:cNvSpPr txBox="1"/>
          <p:nvPr/>
        </p:nvSpPr>
        <p:spPr>
          <a:xfrm>
            <a:off x="228600" y="68760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Problema com o </a:t>
            </a:r>
            <a:r>
              <a:rPr lang="pt-BR" sz="36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Datapath</a:t>
            </a:r>
            <a:r>
              <a:rPr lang="pt-BR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 do Processador com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8C78C-0CB1-0216-E3E4-A8A5773C0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77836"/>
            <a:ext cx="8819659" cy="34960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2BA7C6-DC02-FF19-D8DB-C149E0F9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977835"/>
            <a:ext cx="1333501" cy="349608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1509F4-00A5-2686-0744-033A6576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77835"/>
            <a:ext cx="1790701" cy="349607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94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741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1127033"/>
              </p:ext>
            </p:extLst>
          </p:nvPr>
        </p:nvGraphicFramePr>
        <p:xfrm>
          <a:off x="425088" y="1066800"/>
          <a:ext cx="11233512" cy="4788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530320" imgH="2357280" progId="Visio.Drawing.6">
                  <p:embed/>
                </p:oleObj>
              </mc:Choice>
              <mc:Fallback>
                <p:oleObj name="VISIO" r:id="rId7" imgW="5530320" imgH="23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88" y="1066800"/>
                        <a:ext cx="11233512" cy="4788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1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7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7415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96000"/>
            <a:ext cx="8724014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000" b="1" i="1" dirty="0" err="1">
                <a:latin typeface="Times New Roman" pitchFamily="18" charset="0"/>
                <a:cs typeface="Arial" charset="0"/>
              </a:rPr>
              <a:t>WriteReg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Arial" charset="0"/>
              </a:rPr>
              <a:t>deve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Arial" charset="0"/>
              </a:rPr>
              <a:t>chegar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Arial" charset="0"/>
              </a:rPr>
              <a:t>ao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Arial" charset="0"/>
              </a:rPr>
              <a:t>mesmo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 tempo que </a:t>
            </a:r>
            <a:r>
              <a:rPr lang="en-US" sz="3000" b="1" i="1" dirty="0">
                <a:latin typeface="Times New Roman" pitchFamily="18" charset="0"/>
                <a:cs typeface="Arial" charset="0"/>
              </a:rPr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6876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Projeto Corrigido do </a:t>
            </a:r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Datapath</a:t>
            </a:r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em Pipeline</a:t>
            </a:r>
          </a:p>
        </p:txBody>
      </p:sp>
    </p:spTree>
    <p:extLst>
      <p:ext uri="{BB962C8B-B14F-4D97-AF65-F5344CB8AC3E}">
        <p14:creationId xmlns:p14="http://schemas.microsoft.com/office/powerpoint/2010/main" val="340210338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5846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228206"/>
              </p:ext>
            </p:extLst>
          </p:nvPr>
        </p:nvGraphicFramePr>
        <p:xfrm>
          <a:off x="228600" y="1229797"/>
          <a:ext cx="8324320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961520" imgH="2768400" progId="Visio.Drawing.6">
                  <p:embed/>
                </p:oleObj>
              </mc:Choice>
              <mc:Fallback>
                <p:oleObj name="VISIO" r:id="rId6" imgW="4961520" imgH="2768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29797"/>
                        <a:ext cx="8324320" cy="464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pt-BR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pt-BR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pt-BR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8760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Desempenho: Ciclo Único </a:t>
            </a:r>
            <a:r>
              <a:rPr lang="pt-BR" sz="4400" b="1" i="1" dirty="0" err="1">
                <a:solidFill>
                  <a:schemeClr val="bg1"/>
                </a:solidFill>
                <a:latin typeface="Garamond" panose="02020404030301010803" pitchFamily="18" charset="0"/>
              </a:rPr>
              <a:t>vs</a:t>
            </a:r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22486-126F-4243-6BA4-3BF748182B28}"/>
              </a:ext>
            </a:extLst>
          </p:cNvPr>
          <p:cNvSpPr txBox="1"/>
          <p:nvPr/>
        </p:nvSpPr>
        <p:spPr>
          <a:xfrm>
            <a:off x="9162508" y="2133600"/>
            <a:ext cx="243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Latência = 950 </a:t>
            </a:r>
            <a:r>
              <a:rPr lang="pt-BR" dirty="0" err="1"/>
              <a:t>ps</a:t>
            </a:r>
            <a:endParaRPr lang="pt-BR" dirty="0"/>
          </a:p>
          <a:p>
            <a:r>
              <a:rPr lang="pt-BR" dirty="0" err="1"/>
              <a:t>Throughput</a:t>
            </a:r>
            <a:r>
              <a:rPr lang="pt-BR" dirty="0"/>
              <a:t> = 1 / 950 </a:t>
            </a:r>
            <a:r>
              <a:rPr lang="pt-BR" dirty="0" err="1"/>
              <a:t>ps</a:t>
            </a:r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2402B-782F-97BC-E259-B184AD472921}"/>
              </a:ext>
            </a:extLst>
          </p:cNvPr>
          <p:cNvSpPr txBox="1"/>
          <p:nvPr/>
        </p:nvSpPr>
        <p:spPr>
          <a:xfrm>
            <a:off x="9162508" y="4572000"/>
            <a:ext cx="243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Latência = 1250 </a:t>
            </a:r>
            <a:r>
              <a:rPr lang="pt-BR" dirty="0" err="1"/>
              <a:t>ps</a:t>
            </a:r>
            <a:endParaRPr lang="pt-BR" dirty="0"/>
          </a:p>
          <a:p>
            <a:r>
              <a:rPr lang="pt-BR" dirty="0" err="1"/>
              <a:t>Throughput</a:t>
            </a:r>
            <a:r>
              <a:rPr lang="pt-BR" dirty="0"/>
              <a:t> = 1 / 250 </a:t>
            </a:r>
            <a:r>
              <a:rPr lang="pt-BR" dirty="0" err="1"/>
              <a:t>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442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536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9878525"/>
              </p:ext>
            </p:extLst>
          </p:nvPr>
        </p:nvGraphicFramePr>
        <p:xfrm>
          <a:off x="990600" y="914400"/>
          <a:ext cx="10622418" cy="456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682960" imgH="2439720" progId="Visio.Drawing.6">
                  <p:embed/>
                </p:oleObj>
              </mc:Choice>
              <mc:Fallback>
                <p:oleObj name="VISIO" r:id="rId7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10622418" cy="4561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5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68760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Abstração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do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Processador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com Pipeline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63A8FBB-2D9D-0119-8A03-308EDADD510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799" y="5562600"/>
            <a:ext cx="11887201" cy="122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BR" sz="2400" dirty="0">
                <a:latin typeface="Times New Roman" pitchFamily="18" charset="0"/>
                <a:cs typeface="Arial" charset="0"/>
              </a:rPr>
              <a:t>O sombreamento indica quando a unidade está sendo usada. O </a:t>
            </a:r>
            <a:r>
              <a:rPr lang="pt-BR" sz="2400">
                <a:latin typeface="Times New Roman" pitchFamily="18" charset="0"/>
                <a:cs typeface="Arial" charset="0"/>
              </a:rPr>
              <a:t>Register File </a:t>
            </a:r>
            <a:r>
              <a:rPr lang="pt-BR" sz="2400" dirty="0">
                <a:latin typeface="Times New Roman" pitchFamily="18" charset="0"/>
                <a:cs typeface="Arial" charset="0"/>
              </a:rPr>
              <a:t>é escrito na primeira parte de um ciclo e lido na segunda parte, conforme sugerido pelo sombreamento.</a:t>
            </a:r>
          </a:p>
        </p:txBody>
      </p:sp>
    </p:spTree>
    <p:extLst>
      <p:ext uri="{BB962C8B-B14F-4D97-AF65-F5344CB8AC3E}">
        <p14:creationId xmlns:p14="http://schemas.microsoft.com/office/powerpoint/2010/main" val="34290607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81000" y="1371601"/>
            <a:ext cx="1158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Breve revisão.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Visão geral sobre a operação em pipeline.</a:t>
            </a:r>
          </a:p>
          <a:p>
            <a:pPr>
              <a:buFont typeface="Wingdings" pitchFamily="2" charset="2"/>
              <a:buChar char="§"/>
            </a:pPr>
            <a:r>
              <a:rPr lang="pt-BR" b="1" dirty="0">
                <a:solidFill>
                  <a:srgbClr val="C00000"/>
                </a:solidFill>
                <a:latin typeface="Garamond" panose="02020404030301010803" pitchFamily="18" charset="0"/>
              </a:rPr>
              <a:t>Processador MIPS com Pipeline.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 err="1">
                <a:latin typeface="Garamond" panose="02020404030301010803" pitchFamily="18" charset="0"/>
              </a:rPr>
              <a:t>Datapath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b="1" dirty="0">
                <a:latin typeface="Garamond" panose="02020404030301010803" pitchFamily="18" charset="0"/>
              </a:rPr>
              <a:t>Controle.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 err="1">
                <a:latin typeface="Garamond" panose="02020404030301010803" pitchFamily="18" charset="0"/>
              </a:rPr>
              <a:t>Hazards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Análise de Performance.</a:t>
            </a:r>
          </a:p>
          <a:p>
            <a:pPr marL="0" indent="0">
              <a:buNone/>
            </a:pPr>
            <a:endParaRPr lang="pt-BR" dirty="0">
              <a:latin typeface="Garamond" panose="02020404030301010803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09EDB3-E49F-2200-864C-1FB87CA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2039600" cy="919090"/>
          </a:xfrm>
        </p:spPr>
        <p:txBody>
          <a:bodyPr/>
          <a:lstStyle/>
          <a:p>
            <a:r>
              <a:rPr lang="pt-BR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2054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861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3082153"/>
              </p:ext>
            </p:extLst>
          </p:nvPr>
        </p:nvGraphicFramePr>
        <p:xfrm>
          <a:off x="3731057" y="1251062"/>
          <a:ext cx="8381199" cy="483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87200" imgH="3225240" progId="Visio.Drawing.6">
                  <p:embed/>
                </p:oleObj>
              </mc:Choice>
              <mc:Fallback>
                <p:oleObj name="VISIO" r:id="rId4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057" y="1251062"/>
                        <a:ext cx="8381199" cy="483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6876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4400" b="1" dirty="0">
                <a:solidFill>
                  <a:schemeClr val="bg1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Revisão: MIPS de Ciclo Único</a:t>
            </a:r>
            <a:endParaRPr lang="pt-BR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088FF-EB03-D1B6-AD10-4D50251C3DCE}"/>
              </a:ext>
            </a:extLst>
          </p:cNvPr>
          <p:cNvSpPr txBox="1"/>
          <p:nvPr/>
        </p:nvSpPr>
        <p:spPr>
          <a:xfrm>
            <a:off x="229971" y="1414463"/>
            <a:ext cx="3654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2800"/>
              <a:t>Executa uma instrução a cada ciclo de clock.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sz="2800"/>
          </a:p>
          <a:p>
            <a:pPr marL="285750" indent="-285750">
              <a:buFont typeface="Wingdings" pitchFamily="2" charset="2"/>
              <a:buChar char="§"/>
            </a:pPr>
            <a:endParaRPr lang="pt-BR" sz="2800"/>
          </a:p>
          <a:p>
            <a:pPr marL="285750" indent="-285750">
              <a:buFont typeface="Wingdings" pitchFamily="2" charset="2"/>
              <a:buChar char="§"/>
            </a:pPr>
            <a:endParaRPr lang="pt-BR" sz="2800"/>
          </a:p>
          <a:p>
            <a:pPr marL="285750" indent="-285750">
              <a:buFont typeface="Wingdings" pitchFamily="2" charset="2"/>
              <a:buChar char="§"/>
            </a:pPr>
            <a:endParaRPr lang="pt-BR" sz="2800"/>
          </a:p>
          <a:p>
            <a:pPr marL="285750" indent="-285750">
              <a:buFont typeface="Wingdings" pitchFamily="2" charset="2"/>
              <a:buChar char="§"/>
            </a:pPr>
            <a:endParaRPr lang="pt-BR" sz="2800"/>
          </a:p>
          <a:p>
            <a:pPr marL="285750" indent="-285750">
              <a:buFont typeface="Wingdings" pitchFamily="2" charset="2"/>
              <a:buChar char="§"/>
            </a:pPr>
            <a:r>
              <a:rPr lang="pt-BR" sz="2800"/>
              <a:t>Ciclo de clock ajustado para a instrução mais lenta.</a:t>
            </a:r>
          </a:p>
        </p:txBody>
      </p:sp>
    </p:spTree>
    <p:extLst>
      <p:ext uri="{BB962C8B-B14F-4D97-AF65-F5344CB8AC3E}">
        <p14:creationId xmlns:p14="http://schemas.microsoft.com/office/powerpoint/2010/main" val="3879030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8437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5804950"/>
              </p:ext>
            </p:extLst>
          </p:nvPr>
        </p:nvGraphicFramePr>
        <p:xfrm>
          <a:off x="1143000" y="935830"/>
          <a:ext cx="9144000" cy="508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30320" imgH="3074760" progId="Visio.Drawing.6">
                  <p:embed/>
                </p:oleObj>
              </mc:Choice>
              <mc:Fallback>
                <p:oleObj name="VISIO" r:id="rId6" imgW="5530320" imgH="3074760" progId="Visio.Drawing.6">
                  <p:embed/>
                  <p:pic>
                    <p:nvPicPr>
                      <p:cNvPr id="129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35830"/>
                        <a:ext cx="9144000" cy="5083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8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pt-BR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pt-BR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pt-BR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98438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95400" y="6027003"/>
            <a:ext cx="952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pt-BR" sz="2400" b="1" dirty="0">
                <a:latin typeface="Garamond" panose="02020404030301010803" pitchFamily="18" charset="0"/>
              </a:rPr>
              <a:t>Mesma unidade de controle do processador de ciclo único.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pt-BR" sz="2400" b="1" dirty="0">
                <a:latin typeface="Garamond" panose="02020404030301010803" pitchFamily="18" charset="0"/>
              </a:rPr>
              <a:t>“Canalizado” para sincronizar com os dados da instrução.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876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Controle do Processador com Pipeline</a:t>
            </a:r>
          </a:p>
        </p:txBody>
      </p:sp>
    </p:spTree>
    <p:extLst>
      <p:ext uri="{BB962C8B-B14F-4D97-AF65-F5344CB8AC3E}">
        <p14:creationId xmlns:p14="http://schemas.microsoft.com/office/powerpoint/2010/main" val="36138690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8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389995"/>
            <a:ext cx="11277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pt-BR" sz="2800" dirty="0"/>
              <a:t>O processador com pipeline recebe os mesmos sinais de controle que o processador de ciclo único e, portanto, usa a mesma unidade de controle. </a:t>
            </a:r>
          </a:p>
          <a:p>
            <a:pPr marL="457200" indent="-457200">
              <a:buFont typeface="Wingdings" pitchFamily="2" charset="2"/>
              <a:buChar char="§"/>
            </a:pPr>
            <a:endParaRPr lang="pt-BR" sz="2800" dirty="0"/>
          </a:p>
          <a:p>
            <a:pPr marL="457200" indent="-457200">
              <a:buFont typeface="Wingdings" pitchFamily="2" charset="2"/>
              <a:buChar char="§"/>
            </a:pPr>
            <a:r>
              <a:rPr lang="pt-BR" sz="2800" dirty="0"/>
              <a:t>A unidade de controle, nesse caso de forma </a:t>
            </a:r>
            <a:r>
              <a:rPr lang="pt-BR" sz="2800" dirty="0" err="1"/>
              <a:t>combinacional</a:t>
            </a:r>
            <a:r>
              <a:rPr lang="pt-BR" sz="2800" dirty="0"/>
              <a:t>, examina o </a:t>
            </a:r>
            <a:r>
              <a:rPr lang="pt-BR" sz="2800" dirty="0" err="1"/>
              <a:t>opcode</a:t>
            </a:r>
            <a:r>
              <a:rPr lang="pt-BR" sz="2800" dirty="0"/>
              <a:t> e o campo </a:t>
            </a:r>
            <a:r>
              <a:rPr lang="pt-BR" sz="2800" i="1" dirty="0" err="1"/>
              <a:t>funct</a:t>
            </a:r>
            <a:r>
              <a:rPr lang="pt-BR" sz="2800" dirty="0"/>
              <a:t> da instrução no estágio </a:t>
            </a:r>
            <a:r>
              <a:rPr lang="pt-BR" sz="2800" dirty="0" err="1"/>
              <a:t>Decode</a:t>
            </a:r>
            <a:r>
              <a:rPr lang="pt-BR" sz="2800" dirty="0"/>
              <a:t> para produzir os sinais de controle. </a:t>
            </a:r>
          </a:p>
          <a:p>
            <a:pPr marL="457200" indent="-457200">
              <a:buFont typeface="Wingdings" pitchFamily="2" charset="2"/>
              <a:buChar char="§"/>
            </a:pPr>
            <a:endParaRPr lang="pt-BR" sz="2800" dirty="0"/>
          </a:p>
          <a:p>
            <a:pPr marL="457200" indent="-457200">
              <a:buFont typeface="Wingdings" pitchFamily="2" charset="2"/>
              <a:buChar char="§"/>
            </a:pPr>
            <a:r>
              <a:rPr lang="pt-BR" sz="2800" dirty="0"/>
              <a:t>Esses sinais de controle devem ser canalizados junto com os dados para que permaneçam sincronizados com a instrução.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876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Controle do Processador com Pipeline (Cont.)</a:t>
            </a:r>
          </a:p>
        </p:txBody>
      </p:sp>
    </p:spTree>
    <p:extLst>
      <p:ext uri="{BB962C8B-B14F-4D97-AF65-F5344CB8AC3E}">
        <p14:creationId xmlns:p14="http://schemas.microsoft.com/office/powerpoint/2010/main" val="20573695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81000" y="1371601"/>
            <a:ext cx="1158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Breve revisão.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Visão geral sobre a operação em pipeline.</a:t>
            </a:r>
          </a:p>
          <a:p>
            <a:pPr>
              <a:buFont typeface="Wingdings" pitchFamily="2" charset="2"/>
              <a:buChar char="§"/>
            </a:pPr>
            <a:r>
              <a:rPr lang="pt-BR" b="1" dirty="0">
                <a:solidFill>
                  <a:srgbClr val="C00000"/>
                </a:solidFill>
                <a:latin typeface="Garamond" panose="02020404030301010803" pitchFamily="18" charset="0"/>
              </a:rPr>
              <a:t>Processador MIPS com Pipeline.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 err="1">
                <a:latin typeface="Garamond" panose="02020404030301010803" pitchFamily="18" charset="0"/>
              </a:rPr>
              <a:t>Datapath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dirty="0">
                <a:latin typeface="Garamond" panose="02020404030301010803" pitchFamily="18" charset="0"/>
              </a:rPr>
              <a:t>Controle.</a:t>
            </a:r>
          </a:p>
          <a:p>
            <a:pPr lvl="1">
              <a:buSzPct val="60000"/>
              <a:buFont typeface="Wingdings" pitchFamily="2" charset="2"/>
              <a:buChar char="q"/>
            </a:pPr>
            <a:r>
              <a:rPr lang="pt-BR" b="1" dirty="0" err="1">
                <a:latin typeface="Garamond" panose="02020404030301010803" pitchFamily="18" charset="0"/>
              </a:rPr>
              <a:t>Hazards</a:t>
            </a:r>
            <a:r>
              <a:rPr lang="pt-BR" b="1" dirty="0">
                <a:latin typeface="Garamond" panose="02020404030301010803" pitchFamily="18" charset="0"/>
              </a:rPr>
              <a:t>.</a:t>
            </a:r>
          </a:p>
          <a:p>
            <a:pPr lvl="2">
              <a:buSzPct val="60000"/>
              <a:buFont typeface="Wingdings" pitchFamily="2" charset="2"/>
              <a:buChar char="Ø"/>
            </a:pPr>
            <a:r>
              <a:rPr lang="pt-BR" dirty="0">
                <a:latin typeface="Garamond" panose="02020404030301010803" pitchFamily="18" charset="0"/>
              </a:rPr>
              <a:t>Eliminação em Tempo de Compilação.</a:t>
            </a:r>
          </a:p>
          <a:p>
            <a:pPr lvl="2">
              <a:buSzPct val="60000"/>
              <a:buFont typeface="Wingdings" pitchFamily="2" charset="2"/>
              <a:buChar char="Ø"/>
            </a:pPr>
            <a:r>
              <a:rPr lang="pt-BR" dirty="0">
                <a:latin typeface="Garamond" panose="02020404030301010803" pitchFamily="18" charset="0"/>
              </a:rPr>
              <a:t>Eliminação com Encaminhamento (</a:t>
            </a:r>
            <a:r>
              <a:rPr lang="pt-BR" dirty="0" err="1">
                <a:latin typeface="Garamond" panose="02020404030301010803" pitchFamily="18" charset="0"/>
              </a:rPr>
              <a:t>forwarding</a:t>
            </a:r>
            <a:r>
              <a:rPr lang="pt-BR" dirty="0">
                <a:latin typeface="Garamond" panose="02020404030301010803" pitchFamily="18" charset="0"/>
              </a:rPr>
              <a:t>).</a:t>
            </a:r>
          </a:p>
          <a:p>
            <a:pPr lvl="2">
              <a:buSzPct val="60000"/>
              <a:buFont typeface="Wingdings" pitchFamily="2" charset="2"/>
              <a:buChar char="Ø"/>
            </a:pPr>
            <a:r>
              <a:rPr lang="pt-BR" dirty="0">
                <a:latin typeface="Garamond" panose="02020404030301010803" pitchFamily="18" charset="0"/>
              </a:rPr>
              <a:t>Eliminação com </a:t>
            </a:r>
            <a:r>
              <a:rPr lang="pt-BR" dirty="0" err="1">
                <a:latin typeface="Garamond" panose="02020404030301010803" pitchFamily="18" charset="0"/>
              </a:rPr>
              <a:t>Stall</a:t>
            </a:r>
            <a:r>
              <a:rPr lang="pt-BR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dirty="0">
                <a:latin typeface="Garamond" panose="02020404030301010803" pitchFamily="18" charset="0"/>
              </a:rPr>
              <a:t>Análise de Performance.</a:t>
            </a:r>
          </a:p>
          <a:p>
            <a:pPr marL="0" indent="0">
              <a:buNone/>
            </a:pPr>
            <a:endParaRPr lang="pt-BR" dirty="0">
              <a:latin typeface="Garamond" panose="02020404030301010803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09EDB3-E49F-2200-864C-1FB87CA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2039600" cy="91909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9627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7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28600" y="1102797"/>
            <a:ext cx="11582400" cy="5686443"/>
          </a:xfrm>
        </p:spPr>
        <p:txBody>
          <a:bodyPr>
            <a:noAutofit/>
          </a:bodyPr>
          <a:lstStyle/>
          <a:p>
            <a:r>
              <a:rPr lang="pt-BR" sz="2800" dirty="0"/>
              <a:t>No processamento em pipeline, quando uma instrução depende do </a:t>
            </a:r>
            <a:r>
              <a:rPr lang="pt-BR" sz="2800" u="sng" dirty="0"/>
              <a:t>resultado</a:t>
            </a:r>
            <a:r>
              <a:rPr lang="pt-BR" sz="2800" dirty="0"/>
              <a:t> de uma instrução que ainda não executou por completo, podem ocorrer os chamados </a:t>
            </a:r>
            <a:r>
              <a:rPr lang="pt-BR" sz="2800" dirty="0" err="1"/>
              <a:t>Hazards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Tipos de </a:t>
            </a:r>
            <a:r>
              <a:rPr lang="pt-BR" sz="2800" dirty="0" err="1"/>
              <a:t>Hazards</a:t>
            </a:r>
            <a:r>
              <a:rPr lang="pt-BR" sz="2800" dirty="0"/>
              <a:t>:</a:t>
            </a:r>
            <a:endParaRPr lang="pt-BR" b="1" dirty="0">
              <a:solidFill>
                <a:schemeClr val="accent1"/>
              </a:solidFill>
            </a:endParaRPr>
          </a:p>
          <a:p>
            <a:pPr lvl="1"/>
            <a:r>
              <a:rPr lang="pt-BR" b="1" dirty="0" err="1">
                <a:solidFill>
                  <a:schemeClr val="accent1"/>
                </a:solidFill>
              </a:rPr>
              <a:t>Hazard</a:t>
            </a:r>
            <a:r>
              <a:rPr lang="pt-BR" b="1" dirty="0">
                <a:solidFill>
                  <a:schemeClr val="accent1"/>
                </a:solidFill>
              </a:rPr>
              <a:t> de Dados:</a:t>
            </a:r>
            <a:r>
              <a:rPr lang="pt-BR" dirty="0"/>
              <a:t> Quando uma instrução não pode ser executada no ciclo de </a:t>
            </a:r>
            <a:r>
              <a:rPr lang="pt-BR" dirty="0" err="1"/>
              <a:t>clock</a:t>
            </a:r>
            <a:r>
              <a:rPr lang="pt-BR" dirty="0"/>
              <a:t> adequado porque os dados necessários para execução ainda não estão disponíveis. </a:t>
            </a:r>
            <a:endParaRPr lang="pt-BR" b="1" dirty="0">
              <a:solidFill>
                <a:schemeClr val="accent1"/>
              </a:solidFill>
            </a:endParaRPr>
          </a:p>
          <a:p>
            <a:pPr lvl="1"/>
            <a:r>
              <a:rPr lang="pt-BR" b="1" dirty="0" err="1">
                <a:solidFill>
                  <a:schemeClr val="accent1"/>
                </a:solidFill>
              </a:rPr>
              <a:t>Hazard</a:t>
            </a:r>
            <a:r>
              <a:rPr lang="pt-BR" b="1" dirty="0">
                <a:solidFill>
                  <a:schemeClr val="accent1"/>
                </a:solidFill>
              </a:rPr>
              <a:t> de Controle: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Quando a decisão sobre qual instrução buscar em seguida não foi tomada no momento em que a busca ocorre (causado por desvios condicionais).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8760"/>
            <a:ext cx="1036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Pipeline </a:t>
            </a:r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Hazards</a:t>
            </a:r>
            <a:endParaRPr lang="pt-BR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0608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6870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012348"/>
              </p:ext>
            </p:extLst>
          </p:nvPr>
        </p:nvGraphicFramePr>
        <p:xfrm>
          <a:off x="351963" y="1219200"/>
          <a:ext cx="11230437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943520" imgH="1753920" progId="Visio.Drawing.6">
                  <p:embed/>
                </p:oleObj>
              </mc:Choice>
              <mc:Fallback>
                <p:oleObj name="VISIO" r:id="rId7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63" y="1219200"/>
                        <a:ext cx="11230437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68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68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68760"/>
            <a:ext cx="1158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chemeClr val="bg1"/>
                </a:solidFill>
                <a:latin typeface="Garamond" panose="02020404030301010803" pitchFamily="18" charset="0"/>
              </a:rPr>
              <a:t>Exemplos de Hazard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485D4-9B40-57F0-FDBC-85A27653EB9B}"/>
              </a:ext>
            </a:extLst>
          </p:cNvPr>
          <p:cNvSpPr txBox="1"/>
          <p:nvPr/>
        </p:nvSpPr>
        <p:spPr>
          <a:xfrm>
            <a:off x="480782" y="5276670"/>
            <a:ext cx="1123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aramond" panose="02020404030301010803" pitchFamily="18" charset="0"/>
              </a:rPr>
              <a:t>O exemplo mostra que </a:t>
            </a:r>
            <a:r>
              <a:rPr lang="pt-BR" sz="2400" dirty="0" err="1">
                <a:latin typeface="Garamond" panose="02020404030301010803" pitchFamily="18" charset="0"/>
              </a:rPr>
              <a:t>hazards</a:t>
            </a:r>
            <a:r>
              <a:rPr lang="pt-BR" sz="2400" dirty="0">
                <a:latin typeface="Garamond" panose="02020404030301010803" pitchFamily="18" charset="0"/>
              </a:rPr>
              <a:t> podem ocorrer neste pipeline quando uma instrução escreve um registrador e qualquer uma das duas instruções subsequentes lê esse mesmo registrador. Sem tratamento especial, o pipeline calculará o resultado errado. </a:t>
            </a:r>
          </a:p>
        </p:txBody>
      </p:sp>
    </p:spTree>
    <p:extLst>
      <p:ext uri="{BB962C8B-B14F-4D97-AF65-F5344CB8AC3E}">
        <p14:creationId xmlns:p14="http://schemas.microsoft.com/office/powerpoint/2010/main" val="45014303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609600" y="1295401"/>
            <a:ext cx="10896600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Inserir </a:t>
            </a:r>
            <a:r>
              <a:rPr lang="pt-BR" dirty="0" err="1">
                <a:latin typeface="Courier New" pitchFamily="49" charset="0"/>
              </a:rPr>
              <a:t>nop</a:t>
            </a:r>
            <a:r>
              <a:rPr lang="pt-BR" dirty="0" err="1"/>
              <a:t>s</a:t>
            </a:r>
            <a:r>
              <a:rPr lang="pt-BR" dirty="0"/>
              <a:t> no código em tempo de compilação.</a:t>
            </a:r>
          </a:p>
          <a:p>
            <a:endParaRPr lang="pt-BR" dirty="0"/>
          </a:p>
          <a:p>
            <a:r>
              <a:rPr lang="pt-BR" dirty="0"/>
              <a:t>Rearranjar o código em tempo de compilação.</a:t>
            </a:r>
          </a:p>
          <a:p>
            <a:endParaRPr lang="pt-BR" dirty="0"/>
          </a:p>
          <a:p>
            <a:r>
              <a:rPr lang="pt-BR" dirty="0"/>
              <a:t>Repassar (</a:t>
            </a:r>
            <a:r>
              <a:rPr lang="pt-BR" dirty="0" err="1"/>
              <a:t>Forward</a:t>
            </a:r>
            <a:r>
              <a:rPr lang="pt-BR" dirty="0"/>
              <a:t> ou </a:t>
            </a:r>
            <a:r>
              <a:rPr lang="pt-BR" dirty="0" err="1"/>
              <a:t>bypass</a:t>
            </a:r>
            <a:r>
              <a:rPr lang="pt-BR" dirty="0"/>
              <a:t>) dado necessário em tempo de execução.</a:t>
            </a:r>
          </a:p>
          <a:p>
            <a:endParaRPr lang="pt-BR" dirty="0"/>
          </a:p>
          <a:p>
            <a:r>
              <a:rPr lang="pt-BR" dirty="0"/>
              <a:t>Parar (</a:t>
            </a:r>
            <a:r>
              <a:rPr lang="pt-BR" dirty="0" err="1"/>
              <a:t>stall</a:t>
            </a:r>
            <a:r>
              <a:rPr lang="pt-BR" dirty="0"/>
              <a:t>) o pipeline em tempo de execução.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68760"/>
            <a:ext cx="1097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chemeClr val="bg1"/>
                </a:solidFill>
                <a:latin typeface="Garamond" panose="02020404030301010803" pitchFamily="18" charset="0"/>
              </a:rPr>
              <a:t>Como lidar com Hazards de Dados?</a:t>
            </a:r>
          </a:p>
        </p:txBody>
      </p:sp>
    </p:spTree>
    <p:extLst>
      <p:ext uri="{BB962C8B-B14F-4D97-AF65-F5344CB8AC3E}">
        <p14:creationId xmlns:p14="http://schemas.microsoft.com/office/powerpoint/2010/main" val="8977308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8840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544713"/>
              </p:ext>
            </p:extLst>
          </p:nvPr>
        </p:nvGraphicFramePr>
        <p:xfrm>
          <a:off x="603625" y="2286000"/>
          <a:ext cx="10292976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83040" imgH="2439720" progId="Visio.Drawing.6">
                  <p:embed/>
                </p:oleObj>
              </mc:Choice>
              <mc:Fallback>
                <p:oleObj name="VISIO" r:id="rId5" imgW="578304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25" y="2286000"/>
                        <a:ext cx="10292976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8842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90600"/>
            <a:ext cx="11658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>
                <a:latin typeface="Times New Roman" pitchFamily="18" charset="0"/>
                <a:cs typeface="Arial" charset="0"/>
              </a:rPr>
              <a:t>O compilador pode </a:t>
            </a:r>
            <a:r>
              <a:rPr lang="pt-BR" sz="2400" dirty="0" err="1">
                <a:latin typeface="Times New Roman" pitchFamily="18" charset="0"/>
                <a:cs typeface="Arial" charset="0"/>
              </a:rPr>
              <a:t>insir</a:t>
            </a:r>
            <a:r>
              <a:rPr lang="pt-BR" sz="2400" dirty="0">
                <a:latin typeface="Times New Roman" pitchFamily="18" charset="0"/>
                <a:cs typeface="Arial" charset="0"/>
              </a:rPr>
              <a:t> </a:t>
            </a:r>
            <a:r>
              <a:rPr lang="pt-BR" sz="2400" dirty="0" err="1">
                <a:latin typeface="Courier New" pitchFamily="49" charset="0"/>
                <a:cs typeface="Arial" charset="0"/>
              </a:rPr>
              <a:t>nop</a:t>
            </a:r>
            <a:r>
              <a:rPr lang="pt-BR" sz="2400" dirty="0" err="1">
                <a:latin typeface="Times New Roman" pitchFamily="18" charset="0"/>
                <a:cs typeface="Arial" charset="0"/>
              </a:rPr>
              <a:t>s</a:t>
            </a:r>
            <a:r>
              <a:rPr lang="pt-BR" sz="2400" dirty="0">
                <a:latin typeface="Times New Roman" pitchFamily="18" charset="0"/>
                <a:cs typeface="Arial" charset="0"/>
              </a:rPr>
              <a:t> suficientes para atrasar as instruções dependentes para garantir que elas recebam os valores corretos.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pt-BR" sz="2400" dirty="0">
                <a:latin typeface="Times New Roman" pitchFamily="18" charset="0"/>
                <a:cs typeface="Arial" charset="0"/>
              </a:rPr>
              <a:t>Ou, pode adiantar instruções úteis e independentes.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68760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Eliminação de </a:t>
            </a:r>
            <a:r>
              <a:rPr lang="pt-BR" sz="40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Hazards</a:t>
            </a:r>
            <a:r>
              <a:rPr lang="pt-BR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 em Tempo de Compilação</a:t>
            </a:r>
          </a:p>
        </p:txBody>
      </p:sp>
    </p:spTree>
    <p:extLst>
      <p:ext uri="{BB962C8B-B14F-4D97-AF65-F5344CB8AC3E}">
        <p14:creationId xmlns:p14="http://schemas.microsoft.com/office/powerpoint/2010/main" val="241966015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10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3596015"/>
              </p:ext>
            </p:extLst>
          </p:nvPr>
        </p:nvGraphicFramePr>
        <p:xfrm>
          <a:off x="357511" y="1066800"/>
          <a:ext cx="11354626" cy="402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943520" imgH="1753920" progId="Visio.Drawing.6">
                  <p:embed/>
                </p:oleObj>
              </mc:Choice>
              <mc:Fallback>
                <p:oleObj name="VISIO" r:id="rId7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11" y="1066800"/>
                        <a:ext cx="11354626" cy="4028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150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68760"/>
            <a:ext cx="1150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Resolvendo</a:t>
            </a:r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 Hazards de Dados com Forwarding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BBFE1-64A8-A759-CA01-67D48F9EE1DB}"/>
              </a:ext>
            </a:extLst>
          </p:cNvPr>
          <p:cNvSpPr txBox="1"/>
          <p:nvPr/>
        </p:nvSpPr>
        <p:spPr>
          <a:xfrm>
            <a:off x="586937" y="5493603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aramond" panose="02020404030301010803" pitchFamily="18" charset="0"/>
              </a:rPr>
              <a:t>Esses </a:t>
            </a:r>
            <a:r>
              <a:rPr lang="pt-BR" sz="2400" dirty="0" err="1">
                <a:latin typeface="Garamond" panose="02020404030301010803" pitchFamily="18" charset="0"/>
              </a:rPr>
              <a:t>hazards</a:t>
            </a:r>
            <a:r>
              <a:rPr lang="pt-BR" sz="2400" dirty="0">
                <a:latin typeface="Garamond" panose="02020404030301010803" pitchFamily="18" charset="0"/>
              </a:rPr>
              <a:t> de dados podem ser resolvidos encaminhando (</a:t>
            </a:r>
            <a:r>
              <a:rPr lang="pt-BR" sz="2400" dirty="0" err="1">
                <a:latin typeface="Garamond" panose="02020404030301010803" pitchFamily="18" charset="0"/>
              </a:rPr>
              <a:t>forwarding</a:t>
            </a:r>
            <a:r>
              <a:rPr lang="pt-BR" sz="2400" dirty="0">
                <a:latin typeface="Garamond" panose="02020404030301010803" pitchFamily="18" charset="0"/>
              </a:rPr>
              <a:t>/</a:t>
            </a:r>
            <a:r>
              <a:rPr lang="pt-BR" sz="2400" dirty="0" err="1">
                <a:latin typeface="Garamond" panose="02020404030301010803" pitchFamily="18" charset="0"/>
              </a:rPr>
              <a:t>bypass</a:t>
            </a:r>
            <a:r>
              <a:rPr lang="pt-BR" sz="2400" dirty="0">
                <a:latin typeface="Garamond" panose="02020404030301010803" pitchFamily="18" charset="0"/>
              </a:rPr>
              <a:t>) um resultado do estágio DM ou </a:t>
            </a:r>
            <a:r>
              <a:rPr lang="pt-BR" sz="2400" dirty="0" err="1">
                <a:latin typeface="Garamond" panose="02020404030301010803" pitchFamily="18" charset="0"/>
              </a:rPr>
              <a:t>Writeback</a:t>
            </a:r>
            <a:r>
              <a:rPr lang="pt-BR" sz="2400" dirty="0">
                <a:latin typeface="Garamond" panose="02020404030301010803" pitchFamily="18" charset="0"/>
              </a:rPr>
              <a:t> para a instrução dependente no estágio Execute.</a:t>
            </a:r>
          </a:p>
        </p:txBody>
      </p:sp>
    </p:spTree>
    <p:extLst>
      <p:ext uri="{BB962C8B-B14F-4D97-AF65-F5344CB8AC3E}">
        <p14:creationId xmlns:p14="http://schemas.microsoft.com/office/powerpoint/2010/main" val="10873920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2535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3719551"/>
              </p:ext>
            </p:extLst>
          </p:nvPr>
        </p:nvGraphicFramePr>
        <p:xfrm>
          <a:off x="1066800" y="920321"/>
          <a:ext cx="9829800" cy="586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6961320" imgH="4155480" progId="Visio.Drawing.6">
                  <p:embed/>
                </p:oleObj>
              </mc:Choice>
              <mc:Fallback>
                <p:oleObj name="VISIO" r:id="rId7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20321"/>
                        <a:ext cx="9829800" cy="5868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25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25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25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722ED-B553-11BB-29DB-B606328ECCD8}"/>
              </a:ext>
            </a:extLst>
          </p:cNvPr>
          <p:cNvSpPr txBox="1"/>
          <p:nvPr/>
        </p:nvSpPr>
        <p:spPr>
          <a:xfrm>
            <a:off x="0" y="687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Resolvendo</a:t>
            </a:r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 Hazards de Dados com Forwarding (Cont.)</a:t>
            </a:r>
          </a:p>
        </p:txBody>
      </p:sp>
    </p:spTree>
    <p:extLst>
      <p:ext uri="{BB962C8B-B14F-4D97-AF65-F5344CB8AC3E}">
        <p14:creationId xmlns:p14="http://schemas.microsoft.com/office/powerpoint/2010/main" val="41244102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5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381000" y="1066801"/>
            <a:ext cx="11506200" cy="5486399"/>
          </a:xfrm>
        </p:spPr>
        <p:txBody>
          <a:bodyPr>
            <a:noAutofit/>
          </a:bodyPr>
          <a:lstStyle/>
          <a:p>
            <a:r>
              <a:rPr lang="pt-BR" dirty="0"/>
              <a:t>O encaminhamento (</a:t>
            </a:r>
            <a:r>
              <a:rPr lang="pt-BR" dirty="0" err="1"/>
              <a:t>forward</a:t>
            </a:r>
            <a:r>
              <a:rPr lang="pt-BR" dirty="0"/>
              <a:t>) para o estágio Execute, quando acontece, é proveniente:</a:t>
            </a:r>
          </a:p>
          <a:p>
            <a:pPr lvl="1"/>
            <a:r>
              <a:rPr lang="pt-BR" sz="2600" dirty="0"/>
              <a:t>Do estágio </a:t>
            </a:r>
            <a:r>
              <a:rPr lang="pt-BR" sz="2600" b="1" dirty="0" err="1"/>
              <a:t>Memory</a:t>
            </a:r>
            <a:r>
              <a:rPr lang="pt-BR" sz="2600" dirty="0"/>
              <a:t> da instrução precedente.</a:t>
            </a:r>
          </a:p>
          <a:p>
            <a:pPr lvl="1"/>
            <a:r>
              <a:rPr lang="pt-BR" sz="2600" dirty="0"/>
              <a:t>Do estágio </a:t>
            </a:r>
            <a:r>
              <a:rPr lang="pt-BR" sz="2600" b="1" dirty="0" err="1"/>
              <a:t>Writeback</a:t>
            </a:r>
            <a:r>
              <a:rPr lang="pt-BR" sz="2600" dirty="0"/>
              <a:t> da instrução anterior à precedente.</a:t>
            </a:r>
            <a:endParaRPr lang="pt-BR" sz="3200" dirty="0"/>
          </a:p>
          <a:p>
            <a:r>
              <a:rPr lang="pt-BR" dirty="0"/>
              <a:t>Lógica de encaminhamento (</a:t>
            </a:r>
            <a:r>
              <a:rPr lang="pt-BR" dirty="0" err="1"/>
              <a:t>forwarding</a:t>
            </a:r>
            <a:r>
              <a:rPr lang="pt-BR" dirty="0"/>
              <a:t>) da Unidade de </a:t>
            </a:r>
            <a:r>
              <a:rPr lang="pt-BR" dirty="0" err="1"/>
              <a:t>Hazard</a:t>
            </a:r>
            <a:r>
              <a:rPr lang="pt-BR" dirty="0"/>
              <a:t>: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sz="1800" b="1" dirty="0" err="1">
                <a:latin typeface="Courier New" pitchFamily="49" charset="0"/>
              </a:rPr>
              <a:t>if</a:t>
            </a:r>
            <a:r>
              <a:rPr lang="pt-BR" sz="1800" b="1" dirty="0">
                <a:latin typeface="Courier New" pitchFamily="49" charset="0"/>
              </a:rPr>
              <a:t> ((</a:t>
            </a:r>
            <a:r>
              <a:rPr lang="pt-BR" sz="1800" b="1" i="1" dirty="0" err="1">
                <a:latin typeface="Courier New" pitchFamily="49" charset="0"/>
              </a:rPr>
              <a:t>rsE</a:t>
            </a:r>
            <a:r>
              <a:rPr lang="pt-BR" sz="1800" b="1" dirty="0">
                <a:latin typeface="Courier New" pitchFamily="49" charset="0"/>
              </a:rPr>
              <a:t> != 0) AND (</a:t>
            </a:r>
            <a:r>
              <a:rPr lang="pt-BR" sz="1800" b="1" i="1" dirty="0" err="1">
                <a:latin typeface="Courier New" pitchFamily="49" charset="0"/>
              </a:rPr>
              <a:t>rsE</a:t>
            </a:r>
            <a:r>
              <a:rPr lang="pt-BR" sz="1800" b="1" dirty="0">
                <a:latin typeface="Courier New" pitchFamily="49" charset="0"/>
              </a:rPr>
              <a:t> == </a:t>
            </a:r>
            <a:r>
              <a:rPr lang="pt-BR" sz="1800" b="1" i="1" dirty="0" err="1">
                <a:latin typeface="Courier New" pitchFamily="49" charset="0"/>
              </a:rPr>
              <a:t>WriteRegM</a:t>
            </a:r>
            <a:r>
              <a:rPr lang="pt-BR" sz="1800" b="1" dirty="0">
                <a:latin typeface="Courier New" pitchFamily="49" charset="0"/>
              </a:rPr>
              <a:t>) AND </a:t>
            </a:r>
            <a:r>
              <a:rPr lang="pt-BR" sz="1800" b="1" i="1" dirty="0" err="1">
                <a:latin typeface="Courier New" pitchFamily="49" charset="0"/>
              </a:rPr>
              <a:t>RegWriteM</a:t>
            </a:r>
            <a:r>
              <a:rPr lang="pt-BR" sz="1800" b="1" dirty="0">
                <a:latin typeface="Courier New" pitchFamily="49" charset="0"/>
              </a:rPr>
              <a:t>) </a:t>
            </a:r>
            <a:r>
              <a:rPr lang="pt-BR" sz="1800" b="1" dirty="0" err="1">
                <a:latin typeface="Courier New" pitchFamily="49" charset="0"/>
              </a:rPr>
              <a:t>then</a:t>
            </a:r>
            <a:r>
              <a:rPr lang="pt-BR" sz="1800" b="1" dirty="0">
                <a:latin typeface="Courier New" pitchFamily="49" charset="0"/>
              </a:rPr>
              <a:t> 	</a:t>
            </a:r>
          </a:p>
          <a:p>
            <a:pPr>
              <a:buFontTx/>
              <a:buNone/>
            </a:pPr>
            <a:r>
              <a:rPr lang="pt-BR" sz="1800" b="1" i="1" dirty="0">
                <a:solidFill>
                  <a:schemeClr val="accent1"/>
                </a:solidFill>
                <a:latin typeface="Courier New" pitchFamily="49" charset="0"/>
              </a:rPr>
              <a:t>      </a:t>
            </a:r>
            <a:r>
              <a:rPr lang="pt-BR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</a:rPr>
              <a:t> = 10</a:t>
            </a:r>
          </a:p>
          <a:p>
            <a:pPr>
              <a:buFontTx/>
              <a:buNone/>
            </a:pP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</a:rPr>
              <a:t>else</a:t>
            </a:r>
            <a:r>
              <a:rPr lang="pt-BR" sz="1800" b="1" dirty="0">
                <a:latin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</a:rPr>
              <a:t>if</a:t>
            </a:r>
            <a:r>
              <a:rPr lang="pt-BR" sz="1800" b="1" dirty="0">
                <a:latin typeface="Courier New" pitchFamily="49" charset="0"/>
              </a:rPr>
              <a:t> ((</a:t>
            </a:r>
            <a:r>
              <a:rPr lang="pt-BR" sz="1800" b="1" i="1" dirty="0" err="1">
                <a:latin typeface="Courier New" pitchFamily="49" charset="0"/>
              </a:rPr>
              <a:t>rsE</a:t>
            </a:r>
            <a:r>
              <a:rPr lang="pt-BR" sz="1800" b="1" dirty="0">
                <a:latin typeface="Courier New" pitchFamily="49" charset="0"/>
              </a:rPr>
              <a:t> != 0) AND (</a:t>
            </a:r>
            <a:r>
              <a:rPr lang="pt-BR" sz="1800" b="1" i="1" dirty="0" err="1">
                <a:latin typeface="Courier New" pitchFamily="49" charset="0"/>
              </a:rPr>
              <a:t>rsE</a:t>
            </a:r>
            <a:r>
              <a:rPr lang="pt-BR" sz="1800" b="1" dirty="0">
                <a:latin typeface="Courier New" pitchFamily="49" charset="0"/>
              </a:rPr>
              <a:t> == </a:t>
            </a:r>
            <a:r>
              <a:rPr lang="pt-BR" sz="1800" b="1" i="1" dirty="0" err="1">
                <a:latin typeface="Courier New" pitchFamily="49" charset="0"/>
              </a:rPr>
              <a:t>WriteRegW</a:t>
            </a:r>
            <a:r>
              <a:rPr lang="pt-BR" sz="1800" b="1" dirty="0">
                <a:latin typeface="Courier New" pitchFamily="49" charset="0"/>
              </a:rPr>
              <a:t>) AND </a:t>
            </a:r>
            <a:r>
              <a:rPr lang="pt-BR" sz="1800" b="1" i="1" dirty="0" err="1">
                <a:latin typeface="Courier New" pitchFamily="49" charset="0"/>
              </a:rPr>
              <a:t>RegWriteW</a:t>
            </a:r>
            <a:r>
              <a:rPr lang="pt-BR" sz="1800" b="1" dirty="0">
                <a:latin typeface="Courier New" pitchFamily="49" charset="0"/>
              </a:rPr>
              <a:t>) </a:t>
            </a:r>
            <a:r>
              <a:rPr lang="pt-BR" sz="1800" b="1" dirty="0" err="1">
                <a:latin typeface="Courier New" pitchFamily="49" charset="0"/>
              </a:rPr>
              <a:t>then</a:t>
            </a:r>
            <a:r>
              <a:rPr lang="pt-BR" sz="1800" b="1" dirty="0">
                <a:latin typeface="Courier New" pitchFamily="49" charset="0"/>
              </a:rPr>
              <a:t> 	</a:t>
            </a:r>
          </a:p>
          <a:p>
            <a:pPr>
              <a:buFontTx/>
              <a:buNone/>
            </a:pPr>
            <a:r>
              <a:rPr lang="pt-BR" sz="1800" b="1" i="1" dirty="0">
                <a:solidFill>
                  <a:schemeClr val="accent1"/>
                </a:solidFill>
                <a:latin typeface="Courier New" pitchFamily="49" charset="0"/>
              </a:rPr>
              <a:t>      </a:t>
            </a:r>
            <a:r>
              <a:rPr lang="pt-BR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</a:rPr>
              <a:t> = 01</a:t>
            </a:r>
          </a:p>
          <a:p>
            <a:pPr>
              <a:buFontTx/>
              <a:buNone/>
            </a:pP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pt-BR" sz="1800" b="1" dirty="0" err="1">
                <a:latin typeface="Courier New" pitchFamily="49" charset="0"/>
              </a:rPr>
              <a:t>else</a:t>
            </a:r>
            <a:r>
              <a:rPr lang="pt-BR" sz="1800" b="1" dirty="0">
                <a:latin typeface="Courier New" pitchFamily="49" charset="0"/>
              </a:rPr>
              <a:t>	 </a:t>
            </a: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</a:rPr>
              <a:t>   	</a:t>
            </a:r>
          </a:p>
          <a:p>
            <a:pPr>
              <a:buFontTx/>
              <a:buNone/>
            </a:pPr>
            <a:r>
              <a:rPr lang="pt-BR" sz="1800" b="1" i="1" dirty="0">
                <a:solidFill>
                  <a:schemeClr val="accent1"/>
                </a:solidFill>
                <a:latin typeface="Courier New" pitchFamily="49" charset="0"/>
              </a:rPr>
              <a:t>      </a:t>
            </a:r>
            <a:r>
              <a:rPr lang="pt-BR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</a:rPr>
              <a:t> = 00</a:t>
            </a:r>
          </a:p>
          <a:p>
            <a:pPr marL="0" indent="0">
              <a:buNone/>
            </a:pPr>
            <a:endParaRPr lang="pt-BR" sz="2000" b="1" dirty="0">
              <a:solidFill>
                <a:schemeClr val="accent1"/>
              </a:solidFill>
            </a:endParaRPr>
          </a:p>
          <a:p>
            <a:pPr>
              <a:buSzPct val="60000"/>
              <a:buFont typeface="Wingdings" pitchFamily="2" charset="2"/>
              <a:buChar char="q"/>
            </a:pPr>
            <a:r>
              <a:rPr lang="pt-BR" sz="2400" b="1" dirty="0"/>
              <a:t>A lógica de repasse para </a:t>
            </a:r>
            <a:r>
              <a:rPr lang="pt-BR" sz="2400" b="1" i="1" dirty="0" err="1"/>
              <a:t>ForwardBE</a:t>
            </a:r>
            <a:r>
              <a:rPr lang="pt-BR" sz="2400" b="1" dirty="0"/>
              <a:t> é a mesma, basta substituir </a:t>
            </a:r>
            <a:r>
              <a:rPr lang="pt-BR" sz="2400" b="1" i="1" dirty="0" err="1"/>
              <a:t>rsE</a:t>
            </a:r>
            <a:r>
              <a:rPr lang="pt-BR" sz="2400" b="1" dirty="0"/>
              <a:t> por </a:t>
            </a:r>
            <a:r>
              <a:rPr lang="pt-BR" sz="2400" b="1" i="1" dirty="0" err="1"/>
              <a:t>rtE</a:t>
            </a:r>
            <a:endParaRPr lang="pt-BR" sz="2400" b="1" dirty="0"/>
          </a:p>
        </p:txBody>
      </p:sp>
      <p:sp>
        <p:nvSpPr>
          <p:cNvPr id="1317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DDF3-31FA-824F-D022-F2E0408E822C}"/>
              </a:ext>
            </a:extLst>
          </p:cNvPr>
          <p:cNvSpPr txBox="1"/>
          <p:nvPr/>
        </p:nvSpPr>
        <p:spPr>
          <a:xfrm>
            <a:off x="0" y="687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Resolvendo</a:t>
            </a:r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 Hazards de Dados com Forwarding (Cont.)</a:t>
            </a:r>
          </a:p>
        </p:txBody>
      </p:sp>
    </p:spTree>
    <p:extLst>
      <p:ext uri="{BB962C8B-B14F-4D97-AF65-F5344CB8AC3E}">
        <p14:creationId xmlns:p14="http://schemas.microsoft.com/office/powerpoint/2010/main" val="34441439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itle 1">
            <a:extLst>
              <a:ext uri="{FF2B5EF4-FFF2-40B4-BE49-F238E27FC236}">
                <a16:creationId xmlns:a16="http://schemas.microsoft.com/office/drawing/2014/main" id="{C2F45893-AE03-DC4E-AE2E-84EA31240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024"/>
            <a:ext cx="11811000" cy="1066800"/>
          </a:xfrm>
        </p:spPr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Revisão: MIPS de Ciclo Único</a:t>
            </a:r>
          </a:p>
        </p:txBody>
      </p:sp>
      <p:sp>
        <p:nvSpPr>
          <p:cNvPr id="214018" name="Content Placeholder 2">
            <a:extLst>
              <a:ext uri="{FF2B5EF4-FFF2-40B4-BE49-F238E27FC236}">
                <a16:creationId xmlns:a16="http://schemas.microsoft.com/office/drawing/2014/main" id="{94861D12-17E4-5941-BA53-DB5E2AB67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996950"/>
            <a:ext cx="8610600" cy="5194300"/>
          </a:xfrm>
        </p:spPr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Máquina de Ciclo Único</a:t>
            </a: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endParaRPr lang="pt-BR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pt-BR" altLang="en-US" dirty="0">
              <a:ea typeface="ＭＳ Ｐゴシック" panose="020B0600070205080204" pitchFamily="34" charset="-128"/>
            </a:endParaRPr>
          </a:p>
          <a:p>
            <a:pPr lvl="1"/>
            <a:endParaRPr lang="pt-BR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14019" name="Slide Number Placeholder 3">
            <a:extLst>
              <a:ext uri="{FF2B5EF4-FFF2-40B4-BE49-F238E27FC236}">
                <a16:creationId xmlns:a16="http://schemas.microsoft.com/office/drawing/2014/main" id="{BF07A78C-40FA-1D41-AF32-5AD8773C3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fld id="{8D934CD3-90D3-7C48-8A56-8F197E8E9298}" type="slidenum">
              <a:rPr lang="pt-BR" altLang="en-US" smtClean="0"/>
              <a:pPr>
                <a:defRPr/>
              </a:pPr>
              <a:t>4</a:t>
            </a:fld>
            <a:endParaRPr lang="pt-BR" altLang="en-US" sz="1600" dirty="0">
              <a:solidFill>
                <a:srgbClr val="000000"/>
              </a:solidFill>
            </a:endParaRPr>
          </a:p>
        </p:txBody>
      </p:sp>
      <p:sp>
        <p:nvSpPr>
          <p:cNvPr id="214020" name="Line 5">
            <a:extLst>
              <a:ext uri="{FF2B5EF4-FFF2-40B4-BE49-F238E27FC236}">
                <a16:creationId xmlns:a16="http://schemas.microsoft.com/office/drawing/2014/main" id="{61A82C18-F9C1-7143-AB67-EB9D8EAEB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3124200"/>
            <a:ext cx="838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14021" name="Group 7">
            <a:extLst>
              <a:ext uri="{FF2B5EF4-FFF2-40B4-BE49-F238E27FC236}">
                <a16:creationId xmlns:a16="http://schemas.microsoft.com/office/drawing/2014/main" id="{C0B0E36F-025B-7444-90D9-ECB92FDBB93A}"/>
              </a:ext>
            </a:extLst>
          </p:cNvPr>
          <p:cNvGrpSpPr>
            <a:grpSpLocks/>
          </p:cNvGrpSpPr>
          <p:nvPr/>
        </p:nvGrpSpPr>
        <p:grpSpPr bwMode="auto">
          <a:xfrm>
            <a:off x="3495675" y="2133601"/>
            <a:ext cx="2662238" cy="2043113"/>
            <a:chOff x="2790" y="1015"/>
            <a:chExt cx="1677" cy="1287"/>
          </a:xfrm>
        </p:grpSpPr>
        <p:sp>
          <p:nvSpPr>
            <p:cNvPr id="214028" name="Oval 8">
              <a:extLst>
                <a:ext uri="{FF2B5EF4-FFF2-40B4-BE49-F238E27FC236}">
                  <a16:creationId xmlns:a16="http://schemas.microsoft.com/office/drawing/2014/main" id="{E686A081-8FFE-F746-AF61-E8814F7DA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128"/>
              <a:ext cx="497" cy="49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29" name="Oval 9">
              <a:extLst>
                <a:ext uri="{FF2B5EF4-FFF2-40B4-BE49-F238E27FC236}">
                  <a16:creationId xmlns:a16="http://schemas.microsoft.com/office/drawing/2014/main" id="{42E98383-A8A2-7A48-8BF1-DBB07B01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241"/>
              <a:ext cx="947" cy="9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0" name="Freeform 10">
              <a:extLst>
                <a:ext uri="{FF2B5EF4-FFF2-40B4-BE49-F238E27FC236}">
                  <a16:creationId xmlns:a16="http://schemas.microsoft.com/office/drawing/2014/main" id="{BBDFC612-5843-BE4A-8E89-5269E820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" y="1351"/>
              <a:ext cx="197" cy="254"/>
            </a:xfrm>
            <a:custGeom>
              <a:avLst/>
              <a:gdLst>
                <a:gd name="T0" fmla="*/ 168 w 197"/>
                <a:gd name="T1" fmla="*/ 0 h 254"/>
                <a:gd name="T2" fmla="*/ 0 w 197"/>
                <a:gd name="T3" fmla="*/ 221 h 254"/>
                <a:gd name="T4" fmla="*/ 83 w 197"/>
                <a:gd name="T5" fmla="*/ 253 h 254"/>
                <a:gd name="T6" fmla="*/ 196 w 197"/>
                <a:gd name="T7" fmla="*/ 22 h 254"/>
                <a:gd name="T8" fmla="*/ 168 w 197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254"/>
                <a:gd name="T17" fmla="*/ 197 w 197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254">
                  <a:moveTo>
                    <a:pt x="168" y="0"/>
                  </a:moveTo>
                  <a:lnTo>
                    <a:pt x="0" y="221"/>
                  </a:lnTo>
                  <a:lnTo>
                    <a:pt x="83" y="253"/>
                  </a:lnTo>
                  <a:lnTo>
                    <a:pt x="196" y="22"/>
                  </a:lnTo>
                  <a:lnTo>
                    <a:pt x="16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4031" name="Oval 11">
              <a:extLst>
                <a:ext uri="{FF2B5EF4-FFF2-40B4-BE49-F238E27FC236}">
                  <a16:creationId xmlns:a16="http://schemas.microsoft.com/office/drawing/2014/main" id="{467797B1-5E02-9542-B718-F21A2F96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1353"/>
              <a:ext cx="947" cy="9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2" name="Oval 12">
              <a:extLst>
                <a:ext uri="{FF2B5EF4-FFF2-40B4-BE49-F238E27FC236}">
                  <a16:creationId xmlns:a16="http://schemas.microsoft.com/office/drawing/2014/main" id="{C3AF50C2-9A1B-914A-B81B-3A69CF7F4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1522"/>
              <a:ext cx="329" cy="33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3" name="Oval 13">
              <a:extLst>
                <a:ext uri="{FF2B5EF4-FFF2-40B4-BE49-F238E27FC236}">
                  <a16:creationId xmlns:a16="http://schemas.microsoft.com/office/drawing/2014/main" id="{F8F3B9DE-B111-E044-A537-022EA6F0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028"/>
              <a:ext cx="216" cy="21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4" name="Oval 14">
              <a:extLst>
                <a:ext uri="{FF2B5EF4-FFF2-40B4-BE49-F238E27FC236}">
                  <a16:creationId xmlns:a16="http://schemas.microsoft.com/office/drawing/2014/main" id="{15F79E66-7CC9-E947-B73A-CF35BF3C3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1410"/>
              <a:ext cx="216" cy="21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5" name="Oval 15">
              <a:extLst>
                <a:ext uri="{FF2B5EF4-FFF2-40B4-BE49-F238E27FC236}">
                  <a16:creationId xmlns:a16="http://schemas.microsoft.com/office/drawing/2014/main" id="{434675A1-521A-684E-8927-F2FF297D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747"/>
              <a:ext cx="329" cy="32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6" name="Oval 16">
              <a:extLst>
                <a:ext uri="{FF2B5EF4-FFF2-40B4-BE49-F238E27FC236}">
                  <a16:creationId xmlns:a16="http://schemas.microsoft.com/office/drawing/2014/main" id="{10DF1474-BAA3-054F-B3EC-CD0BE9D2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1015"/>
              <a:ext cx="497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7" name="Oval 17">
              <a:extLst>
                <a:ext uri="{FF2B5EF4-FFF2-40B4-BE49-F238E27FC236}">
                  <a16:creationId xmlns:a16="http://schemas.microsoft.com/office/drawing/2014/main" id="{74341B8A-F1BA-3141-8143-42DCD8FD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128"/>
              <a:ext cx="498" cy="49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8" name="Oval 18">
              <a:extLst>
                <a:ext uri="{FF2B5EF4-FFF2-40B4-BE49-F238E27FC236}">
                  <a16:creationId xmlns:a16="http://schemas.microsoft.com/office/drawing/2014/main" id="{FAB32430-AE21-4648-8EDB-DB3FE67F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015"/>
              <a:ext cx="498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39" name="Oval 19">
              <a:extLst>
                <a:ext uri="{FF2B5EF4-FFF2-40B4-BE49-F238E27FC236}">
                  <a16:creationId xmlns:a16="http://schemas.microsoft.com/office/drawing/2014/main" id="{823A4306-DDD8-804D-B730-C9F76896D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634"/>
              <a:ext cx="497" cy="4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pt-BR" altLang="en-US"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4040" name="Freeform 20">
              <a:extLst>
                <a:ext uri="{FF2B5EF4-FFF2-40B4-BE49-F238E27FC236}">
                  <a16:creationId xmlns:a16="http://schemas.microsoft.com/office/drawing/2014/main" id="{B1A5CCDE-0E09-784B-B723-5318D07BA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1100"/>
              <a:ext cx="1253" cy="1080"/>
            </a:xfrm>
            <a:custGeom>
              <a:avLst/>
              <a:gdLst>
                <a:gd name="T0" fmla="*/ 295 w 1253"/>
                <a:gd name="T1" fmla="*/ 0 h 1080"/>
                <a:gd name="T2" fmla="*/ 522 w 1253"/>
                <a:gd name="T3" fmla="*/ 134 h 1080"/>
                <a:gd name="T4" fmla="*/ 796 w 1253"/>
                <a:gd name="T5" fmla="*/ 99 h 1080"/>
                <a:gd name="T6" fmla="*/ 971 w 1253"/>
                <a:gd name="T7" fmla="*/ 359 h 1080"/>
                <a:gd name="T8" fmla="*/ 1017 w 1253"/>
                <a:gd name="T9" fmla="*/ 379 h 1080"/>
                <a:gd name="T10" fmla="*/ 1139 w 1253"/>
                <a:gd name="T11" fmla="*/ 461 h 1080"/>
                <a:gd name="T12" fmla="*/ 1171 w 1253"/>
                <a:gd name="T13" fmla="*/ 527 h 1080"/>
                <a:gd name="T14" fmla="*/ 1252 w 1253"/>
                <a:gd name="T15" fmla="*/ 647 h 1080"/>
                <a:gd name="T16" fmla="*/ 1238 w 1253"/>
                <a:gd name="T17" fmla="*/ 685 h 1080"/>
                <a:gd name="T18" fmla="*/ 1048 w 1253"/>
                <a:gd name="T19" fmla="*/ 1037 h 1080"/>
                <a:gd name="T20" fmla="*/ 915 w 1253"/>
                <a:gd name="T21" fmla="*/ 1079 h 1080"/>
                <a:gd name="T22" fmla="*/ 480 w 1253"/>
                <a:gd name="T23" fmla="*/ 1040 h 1080"/>
                <a:gd name="T24" fmla="*/ 448 w 1253"/>
                <a:gd name="T25" fmla="*/ 984 h 1080"/>
                <a:gd name="T26" fmla="*/ 161 w 1253"/>
                <a:gd name="T27" fmla="*/ 920 h 1080"/>
                <a:gd name="T28" fmla="*/ 108 w 1253"/>
                <a:gd name="T29" fmla="*/ 945 h 1080"/>
                <a:gd name="T30" fmla="*/ 0 w 1253"/>
                <a:gd name="T31" fmla="*/ 365 h 1080"/>
                <a:gd name="T32" fmla="*/ 295 w 1253"/>
                <a:gd name="T33" fmla="*/ 0 h 10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3"/>
                <a:gd name="T52" fmla="*/ 0 h 1080"/>
                <a:gd name="T53" fmla="*/ 1253 w 1253"/>
                <a:gd name="T54" fmla="*/ 1080 h 10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3" h="1080">
                  <a:moveTo>
                    <a:pt x="295" y="0"/>
                  </a:moveTo>
                  <a:lnTo>
                    <a:pt x="522" y="134"/>
                  </a:lnTo>
                  <a:lnTo>
                    <a:pt x="796" y="99"/>
                  </a:lnTo>
                  <a:lnTo>
                    <a:pt x="971" y="359"/>
                  </a:lnTo>
                  <a:lnTo>
                    <a:pt x="1017" y="379"/>
                  </a:lnTo>
                  <a:lnTo>
                    <a:pt x="1139" y="461"/>
                  </a:lnTo>
                  <a:lnTo>
                    <a:pt x="1171" y="527"/>
                  </a:lnTo>
                  <a:lnTo>
                    <a:pt x="1252" y="647"/>
                  </a:lnTo>
                  <a:lnTo>
                    <a:pt x="1238" y="685"/>
                  </a:lnTo>
                  <a:lnTo>
                    <a:pt x="1048" y="1037"/>
                  </a:lnTo>
                  <a:lnTo>
                    <a:pt x="915" y="1079"/>
                  </a:lnTo>
                  <a:lnTo>
                    <a:pt x="480" y="1040"/>
                  </a:lnTo>
                  <a:lnTo>
                    <a:pt x="448" y="984"/>
                  </a:lnTo>
                  <a:lnTo>
                    <a:pt x="161" y="920"/>
                  </a:lnTo>
                  <a:lnTo>
                    <a:pt x="108" y="945"/>
                  </a:lnTo>
                  <a:lnTo>
                    <a:pt x="0" y="365"/>
                  </a:lnTo>
                  <a:lnTo>
                    <a:pt x="29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4022" name="Rectangle 24">
            <a:extLst>
              <a:ext uri="{FF2B5EF4-FFF2-40B4-BE49-F238E27FC236}">
                <a16:creationId xmlns:a16="http://schemas.microsoft.com/office/drawing/2014/main" id="{90E5A22D-213C-C849-90D7-D70F0DA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4" y="2514601"/>
            <a:ext cx="60272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EA</a:t>
            </a:r>
          </a:p>
        </p:txBody>
      </p:sp>
      <p:sp>
        <p:nvSpPr>
          <p:cNvPr id="214023" name="Freeform 39">
            <a:extLst>
              <a:ext uri="{FF2B5EF4-FFF2-40B4-BE49-F238E27FC236}">
                <a16:creationId xmlns:a16="http://schemas.microsoft.com/office/drawing/2014/main" id="{A251552D-651D-524D-9CF8-CAA855299352}"/>
              </a:ext>
            </a:extLst>
          </p:cNvPr>
          <p:cNvSpPr>
            <a:spLocks/>
          </p:cNvSpPr>
          <p:nvPr/>
        </p:nvSpPr>
        <p:spPr bwMode="auto">
          <a:xfrm>
            <a:off x="2809875" y="3048000"/>
            <a:ext cx="6019800" cy="1600200"/>
          </a:xfrm>
          <a:custGeom>
            <a:avLst/>
            <a:gdLst>
              <a:gd name="T0" fmla="*/ 2147483646 w 3792"/>
              <a:gd name="T1" fmla="*/ 0 h 1008"/>
              <a:gd name="T2" fmla="*/ 2147483646 w 3792"/>
              <a:gd name="T3" fmla="*/ 0 h 1008"/>
              <a:gd name="T4" fmla="*/ 2147483646 w 3792"/>
              <a:gd name="T5" fmla="*/ 2147483646 h 1008"/>
              <a:gd name="T6" fmla="*/ 0 w 3792"/>
              <a:gd name="T7" fmla="*/ 2147483646 h 1008"/>
              <a:gd name="T8" fmla="*/ 0 w 3792"/>
              <a:gd name="T9" fmla="*/ 2147483646 h 1008"/>
              <a:gd name="T10" fmla="*/ 2147483646 w 3792"/>
              <a:gd name="T11" fmla="*/ 2147483646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92"/>
              <a:gd name="T19" fmla="*/ 0 h 1008"/>
              <a:gd name="T20" fmla="*/ 3792 w 379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92" h="1008">
                <a:moveTo>
                  <a:pt x="3600" y="0"/>
                </a:moveTo>
                <a:lnTo>
                  <a:pt x="3792" y="0"/>
                </a:lnTo>
                <a:lnTo>
                  <a:pt x="3792" y="1008"/>
                </a:lnTo>
                <a:lnTo>
                  <a:pt x="0" y="1008"/>
                </a:lnTo>
                <a:lnTo>
                  <a:pt x="0" y="192"/>
                </a:lnTo>
                <a:lnTo>
                  <a:pt x="576" y="192"/>
                </a:lnTo>
              </a:path>
            </a:pathLst>
          </a:cu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4024" name="Rectangle 40">
            <a:extLst>
              <a:ext uri="{FF2B5EF4-FFF2-40B4-BE49-F238E27FC236}">
                <a16:creationId xmlns:a16="http://schemas.microsoft.com/office/drawing/2014/main" id="{C12DD228-85F0-1746-8FC6-64D594E13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2133600"/>
            <a:ext cx="1574800" cy="2057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pt-BR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4025" name="Rectangle 24">
            <a:extLst>
              <a:ext uri="{FF2B5EF4-FFF2-40B4-BE49-F238E27FC236}">
                <a16:creationId xmlns:a16="http://schemas.microsoft.com/office/drawing/2014/main" id="{75A6E234-375B-CA49-B563-9DCC78F28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2667000"/>
            <a:ext cx="1538883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pt-B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Lógica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pt-B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Sequencial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pt-B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(Estado)</a:t>
            </a:r>
          </a:p>
        </p:txBody>
      </p:sp>
      <p:sp>
        <p:nvSpPr>
          <p:cNvPr id="214026" name="Rectangle 24">
            <a:extLst>
              <a:ext uri="{FF2B5EF4-FFF2-40B4-BE49-F238E27FC236}">
                <a16:creationId xmlns:a16="http://schemas.microsoft.com/office/drawing/2014/main" id="{9673CDAB-AA62-6047-9B52-40FB7AA62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19400"/>
            <a:ext cx="2040623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pt-B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Lógica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pt-BR" alt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Combinacional</a:t>
            </a:r>
            <a:endParaRPr lang="pt-BR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4027" name="Rectangle 23">
            <a:extLst>
              <a:ext uri="{FF2B5EF4-FFF2-40B4-BE49-F238E27FC236}">
                <a16:creationId xmlns:a16="http://schemas.microsoft.com/office/drawing/2014/main" id="{1C72702D-147D-A24A-B8EB-E01BC63CF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6" y="2438400"/>
            <a:ext cx="7701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pt-BR" altLang="en-US" sz="2800" dirty="0">
                <a:solidFill>
                  <a:srgbClr val="000000"/>
                </a:solidFill>
              </a:rPr>
              <a:t>EA’ </a:t>
            </a:r>
            <a:endParaRPr lang="pt-BR" altLang="en-US" sz="2800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11CB0-D1B8-6248-B8BE-2C1791108BED}"/>
              </a:ext>
            </a:extLst>
          </p:cNvPr>
          <p:cNvSpPr txBox="1"/>
          <p:nvPr/>
        </p:nvSpPr>
        <p:spPr>
          <a:xfrm>
            <a:off x="2072641" y="6505303"/>
            <a:ext cx="600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EA: Estado Arquitetural atualizado a cada ciclo de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clock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607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9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402947"/>
              </p:ext>
            </p:extLst>
          </p:nvPr>
        </p:nvGraphicFramePr>
        <p:xfrm>
          <a:off x="609600" y="990600"/>
          <a:ext cx="10972800" cy="389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943520" imgH="1753920" progId="Visio.Drawing.6">
                  <p:embed/>
                </p:oleObj>
              </mc:Choice>
              <mc:Fallback>
                <p:oleObj name="VISIO" r:id="rId9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10972800" cy="3894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76200"/>
            <a:ext cx="1203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Forwarding Resolve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Todos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os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Hazards de Dados? 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CEAD7802-E702-ADCF-95C1-DA426092563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5181600"/>
            <a:ext cx="11658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Garamond" panose="02020404030301010803" pitchFamily="18" charset="0"/>
              </a:rPr>
              <a:t>A instrução </a:t>
            </a:r>
            <a:r>
              <a:rPr lang="pt-BR" sz="2800" dirty="0" err="1">
                <a:latin typeface="Garamond" panose="02020404030301010803" pitchFamily="18" charset="0"/>
              </a:rPr>
              <a:t>lw</a:t>
            </a:r>
            <a:r>
              <a:rPr lang="pt-BR" sz="2800" dirty="0">
                <a:latin typeface="Garamond" panose="02020404030301010803" pitchFamily="18" charset="0"/>
              </a:rPr>
              <a:t> não termina a leitura dos dados até o final do estágio </a:t>
            </a:r>
            <a:r>
              <a:rPr lang="pt-BR" sz="2800" dirty="0" err="1">
                <a:latin typeface="Garamond" panose="02020404030301010803" pitchFamily="18" charset="0"/>
              </a:rPr>
              <a:t>Memory</a:t>
            </a:r>
            <a:r>
              <a:rPr lang="pt-BR" sz="2800" dirty="0">
                <a:latin typeface="Garamond" panose="02020404030301010803" pitchFamily="18" charset="0"/>
              </a:rPr>
              <a:t> (DM). Portanto, seu resultado </a:t>
            </a:r>
            <a:r>
              <a:rPr lang="pt-BR" sz="2800" b="1" dirty="0">
                <a:latin typeface="Garamond" panose="02020404030301010803" pitchFamily="18" charset="0"/>
              </a:rPr>
              <a:t>não pode ser encaminhado</a:t>
            </a:r>
            <a:r>
              <a:rPr lang="pt-BR" sz="2800" dirty="0">
                <a:latin typeface="Garamond" panose="02020404030301010803" pitchFamily="18" charset="0"/>
              </a:rPr>
              <a:t> para o estágio Execute da próxima instrução. </a:t>
            </a:r>
          </a:p>
        </p:txBody>
      </p:sp>
    </p:spTree>
    <p:extLst>
      <p:ext uri="{BB962C8B-B14F-4D97-AF65-F5344CB8AC3E}">
        <p14:creationId xmlns:p14="http://schemas.microsoft.com/office/powerpoint/2010/main" val="170625061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4583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22616"/>
              </p:ext>
            </p:extLst>
          </p:nvPr>
        </p:nvGraphicFramePr>
        <p:xfrm>
          <a:off x="305678" y="1066800"/>
          <a:ext cx="11580644" cy="3887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225760" imgH="1753920" progId="Visio.Drawing.6">
                  <p:embed/>
                </p:oleObj>
              </mc:Choice>
              <mc:Fallback>
                <p:oleObj name="VISIO" r:id="rId9" imgW="522576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78" y="1066800"/>
                        <a:ext cx="11580644" cy="3887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4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B7523-D17D-E50E-41C6-89D5DB27B279}"/>
              </a:ext>
            </a:extLst>
          </p:cNvPr>
          <p:cNvSpPr txBox="1"/>
          <p:nvPr/>
        </p:nvSpPr>
        <p:spPr>
          <a:xfrm>
            <a:off x="152400" y="6876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Resolvendo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Hazard de Dados com Stalls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3F185A79-601C-FB75-A0A1-CDE14335382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" y="5257800"/>
            <a:ext cx="1165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pt-BR" sz="2800" dirty="0">
                <a:latin typeface="Garamond" panose="02020404030301010803" pitchFamily="18" charset="0"/>
              </a:rPr>
              <a:t>A solução alternativa é paralisar (</a:t>
            </a:r>
            <a:r>
              <a:rPr lang="pt-BR" sz="2800" dirty="0" err="1">
                <a:latin typeface="Garamond" panose="02020404030301010803" pitchFamily="18" charset="0"/>
              </a:rPr>
              <a:t>stall</a:t>
            </a:r>
            <a:r>
              <a:rPr lang="pt-BR" sz="2800" dirty="0">
                <a:latin typeface="Garamond" panose="02020404030301010803" pitchFamily="18" charset="0"/>
              </a:rPr>
              <a:t>) o pipeline, suspendendo a operação até que os dados estejam disponíveis.</a:t>
            </a:r>
          </a:p>
        </p:txBody>
      </p:sp>
    </p:spTree>
    <p:extLst>
      <p:ext uri="{BB962C8B-B14F-4D97-AF65-F5344CB8AC3E}">
        <p14:creationId xmlns:p14="http://schemas.microsoft.com/office/powerpoint/2010/main" val="178816713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B7523-D17D-E50E-41C6-89D5DB27B279}"/>
              </a:ext>
            </a:extLst>
          </p:cNvPr>
          <p:cNvSpPr txBox="1"/>
          <p:nvPr/>
        </p:nvSpPr>
        <p:spPr>
          <a:xfrm>
            <a:off x="152400" y="6876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Resolvendo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Hazard de Dados com Stalls (Cont.)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3F185A79-601C-FB75-A0A1-CDE14335382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" y="1277751"/>
            <a:ext cx="11658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pt-BR" sz="2800" dirty="0">
                <a:latin typeface="Garamond" panose="02020404030301010803" pitchFamily="18" charset="0"/>
              </a:rPr>
              <a:t>O processador precisa ser modificado para adicionar </a:t>
            </a:r>
            <a:r>
              <a:rPr lang="pt-BR" sz="2800" dirty="0" err="1">
                <a:latin typeface="Garamond" panose="02020404030301010803" pitchFamily="18" charset="0"/>
              </a:rPr>
              <a:t>stalls</a:t>
            </a:r>
            <a:r>
              <a:rPr lang="pt-BR" sz="2800" dirty="0">
                <a:latin typeface="Garamond" panose="02020404030301010803" pitchFamily="18" charset="0"/>
              </a:rPr>
              <a:t> para dependências de dados relacionadas a instruções </a:t>
            </a:r>
            <a:r>
              <a:rPr lang="pt-BR" sz="2800" dirty="0" err="1">
                <a:latin typeface="Garamond" panose="02020404030301010803" pitchFamily="18" charset="0"/>
              </a:rPr>
              <a:t>lw</a:t>
            </a:r>
            <a:r>
              <a:rPr lang="pt-BR" sz="2800" dirty="0">
                <a:latin typeface="Garamond" panose="02020404030301010803" pitchFamily="18" charset="0"/>
              </a:rPr>
              <a:t>. </a:t>
            </a:r>
          </a:p>
          <a:p>
            <a:pPr marL="457200" indent="-457200">
              <a:buFont typeface="Wingdings" pitchFamily="2" charset="2"/>
              <a:buChar char="§"/>
            </a:pPr>
            <a:endParaRPr lang="pt-BR" sz="2800" dirty="0">
              <a:latin typeface="Garamond" panose="02020404030301010803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pt-BR" sz="2800" dirty="0">
                <a:latin typeface="Garamond" panose="02020404030301010803" pitchFamily="18" charset="0"/>
              </a:rPr>
              <a:t>A unidade de </a:t>
            </a:r>
            <a:r>
              <a:rPr lang="pt-BR" sz="2800" dirty="0" err="1">
                <a:latin typeface="Garamond" panose="02020404030301010803" pitchFamily="18" charset="0"/>
              </a:rPr>
              <a:t>hazard</a:t>
            </a:r>
            <a:r>
              <a:rPr lang="pt-BR" sz="2800" dirty="0">
                <a:latin typeface="Garamond" panose="02020404030301010803" pitchFamily="18" charset="0"/>
              </a:rPr>
              <a:t> examina a instrução no estágio de Execução. Se for </a:t>
            </a:r>
            <a:r>
              <a:rPr lang="pt-BR" sz="2800" dirty="0" err="1">
                <a:latin typeface="Garamond" panose="02020404030301010803" pitchFamily="18" charset="0"/>
              </a:rPr>
              <a:t>lw</a:t>
            </a:r>
            <a:r>
              <a:rPr lang="pt-BR" sz="2800" dirty="0">
                <a:latin typeface="Garamond" panose="02020404030301010803" pitchFamily="18" charset="0"/>
              </a:rPr>
              <a:t> e seu registrador de destino (</a:t>
            </a:r>
            <a:r>
              <a:rPr lang="pt-BR" sz="2800" dirty="0" err="1">
                <a:latin typeface="Garamond" panose="02020404030301010803" pitchFamily="18" charset="0"/>
              </a:rPr>
              <a:t>rtE</a:t>
            </a:r>
            <a:r>
              <a:rPr lang="pt-BR" sz="2800" dirty="0">
                <a:latin typeface="Garamond" panose="02020404030301010803" pitchFamily="18" charset="0"/>
              </a:rPr>
              <a:t>) corresponder a qualquer operando fonte da instrução no estágio </a:t>
            </a:r>
            <a:r>
              <a:rPr lang="pt-BR" sz="2800" dirty="0" err="1">
                <a:latin typeface="Garamond" panose="02020404030301010803" pitchFamily="18" charset="0"/>
              </a:rPr>
              <a:t>Decode</a:t>
            </a:r>
            <a:r>
              <a:rPr lang="pt-BR" sz="2800" dirty="0">
                <a:latin typeface="Garamond" panose="02020404030301010803" pitchFamily="18" charset="0"/>
              </a:rPr>
              <a:t> (</a:t>
            </a:r>
            <a:r>
              <a:rPr lang="pt-BR" sz="2800" dirty="0" err="1">
                <a:latin typeface="Garamond" panose="02020404030301010803" pitchFamily="18" charset="0"/>
              </a:rPr>
              <a:t>rsD</a:t>
            </a:r>
            <a:r>
              <a:rPr lang="pt-BR" sz="2800" dirty="0">
                <a:latin typeface="Garamond" panose="02020404030301010803" pitchFamily="18" charset="0"/>
              </a:rPr>
              <a:t> ou </a:t>
            </a:r>
            <a:r>
              <a:rPr lang="pt-BR" sz="2800" dirty="0" err="1">
                <a:latin typeface="Garamond" panose="02020404030301010803" pitchFamily="18" charset="0"/>
              </a:rPr>
              <a:t>rtD</a:t>
            </a:r>
            <a:r>
              <a:rPr lang="pt-BR" sz="2800" dirty="0">
                <a:latin typeface="Garamond" panose="02020404030301010803" pitchFamily="18" charset="0"/>
              </a:rPr>
              <a:t>), então essa instrução deverá ser paralisada no estágio </a:t>
            </a:r>
            <a:r>
              <a:rPr lang="pt-BR" sz="2800" dirty="0" err="1">
                <a:latin typeface="Garamond" panose="02020404030301010803" pitchFamily="18" charset="0"/>
              </a:rPr>
              <a:t>Decode</a:t>
            </a:r>
            <a:r>
              <a:rPr lang="pt-BR" sz="2800" dirty="0">
                <a:latin typeface="Garamond" panose="02020404030301010803" pitchFamily="18" charset="0"/>
              </a:rPr>
              <a:t> até que o operando fonte esteja pronto.</a:t>
            </a:r>
          </a:p>
        </p:txBody>
      </p:sp>
    </p:spTree>
    <p:extLst>
      <p:ext uri="{BB962C8B-B14F-4D97-AF65-F5344CB8AC3E}">
        <p14:creationId xmlns:p14="http://schemas.microsoft.com/office/powerpoint/2010/main" val="396698755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5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56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56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876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Unidade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de Hazard para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Tratamento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de Stall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F4B18-B8D0-EBD1-1657-07B5B59FB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6561"/>
            <a:ext cx="9668540" cy="58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649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20" name="Rectangle 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381000" y="1219200"/>
            <a:ext cx="11201400" cy="4953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pt-BR" sz="2400" b="1" i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dirty="0"/>
              <a:t>Determinando se a instrução no estágio execute é </a:t>
            </a:r>
            <a:r>
              <a:rPr lang="pt-BR" sz="2800" dirty="0" err="1"/>
              <a:t>lw</a:t>
            </a:r>
            <a:r>
              <a:rPr lang="pt-BR" sz="2800" dirty="0"/>
              <a:t> (</a:t>
            </a:r>
            <a:r>
              <a:rPr lang="pt-BR" sz="2800" dirty="0" err="1"/>
              <a:t>MemtoRegE</a:t>
            </a:r>
            <a:r>
              <a:rPr lang="pt-BR" sz="2800" dirty="0"/>
              <a:t>) e se a próxima instrução depende dela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 i="1" dirty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i="1" dirty="0">
                <a:latin typeface="Courier New" pitchFamily="49" charset="0"/>
              </a:rPr>
              <a:t>  1. </a:t>
            </a:r>
            <a:r>
              <a:rPr lang="pt-BR" sz="2400" b="1" i="1" dirty="0" err="1">
                <a:latin typeface="Courier New" pitchFamily="49" charset="0"/>
              </a:rPr>
              <a:t>lwstall</a:t>
            </a:r>
            <a:r>
              <a:rPr lang="pt-BR" sz="2400" b="1" i="1" dirty="0">
                <a:latin typeface="Courier New" pitchFamily="49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 ((</a:t>
            </a:r>
            <a:r>
              <a:rPr lang="pt-BR" sz="2400" b="1" i="1" dirty="0" err="1">
                <a:latin typeface="Courier New" pitchFamily="49" charset="0"/>
              </a:rPr>
              <a:t>rsD</a:t>
            </a:r>
            <a:r>
              <a:rPr lang="pt-BR" sz="2400" b="1" dirty="0">
                <a:latin typeface="Courier New" pitchFamily="49" charset="0"/>
              </a:rPr>
              <a:t>==</a:t>
            </a:r>
            <a:r>
              <a:rPr lang="pt-BR" sz="2400" b="1" i="1" dirty="0" err="1">
                <a:latin typeface="Courier New" pitchFamily="49" charset="0"/>
              </a:rPr>
              <a:t>rtE</a:t>
            </a:r>
            <a:r>
              <a:rPr lang="pt-BR" sz="2400" b="1" dirty="0">
                <a:latin typeface="Courier New" pitchFamily="49" charset="0"/>
              </a:rPr>
              <a:t>) OR (</a:t>
            </a:r>
            <a:r>
              <a:rPr lang="pt-BR" sz="2400" b="1" i="1" dirty="0" err="1">
                <a:latin typeface="Courier New" pitchFamily="49" charset="0"/>
              </a:rPr>
              <a:t>rtD</a:t>
            </a:r>
            <a:r>
              <a:rPr lang="pt-BR" sz="2400" b="1" dirty="0">
                <a:latin typeface="Courier New" pitchFamily="49" charset="0"/>
              </a:rPr>
              <a:t>==</a:t>
            </a:r>
            <a:r>
              <a:rPr lang="pt-BR" sz="2400" b="1" i="1" dirty="0" err="1">
                <a:latin typeface="Courier New" pitchFamily="49" charset="0"/>
              </a:rPr>
              <a:t>rtE</a:t>
            </a:r>
            <a:r>
              <a:rPr lang="pt-BR" sz="2400" b="1" dirty="0">
                <a:latin typeface="Courier New" pitchFamily="49" charset="0"/>
              </a:rPr>
              <a:t>)) AND </a:t>
            </a:r>
            <a:r>
              <a:rPr lang="pt-BR" sz="2400" b="1" i="1" dirty="0" err="1">
                <a:latin typeface="Courier New" pitchFamily="49" charset="0"/>
              </a:rPr>
              <a:t>MemtoRegE</a:t>
            </a:r>
            <a:endParaRPr lang="pt-BR" sz="2400" b="1" i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pt-BR" sz="2400" b="1" dirty="0">
                <a:latin typeface="Courier New" pitchFamily="49" charset="0"/>
              </a:rPr>
              <a:t>	2. Se </a:t>
            </a:r>
            <a:r>
              <a:rPr lang="pt-BR" sz="2400" b="1" dirty="0" err="1">
                <a:latin typeface="Courier New" pitchFamily="49" charset="0"/>
              </a:rPr>
              <a:t>lwstall</a:t>
            </a:r>
            <a:r>
              <a:rPr lang="pt-BR" sz="2400" b="1" dirty="0">
                <a:latin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</a:rPr>
              <a:t>then</a:t>
            </a:r>
            <a:endParaRPr lang="pt-BR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pt-BR" sz="2800" dirty="0"/>
              <a:t>              </a:t>
            </a:r>
            <a:r>
              <a:rPr lang="pt-BR" sz="2400" b="1" i="1" dirty="0" err="1">
                <a:latin typeface="Courier New" pitchFamily="49" charset="0"/>
              </a:rPr>
              <a:t>StallF</a:t>
            </a:r>
            <a:r>
              <a:rPr lang="pt-BR" sz="2400" b="1" dirty="0">
                <a:latin typeface="Courier New" pitchFamily="49" charset="0"/>
              </a:rPr>
              <a:t> = </a:t>
            </a:r>
            <a:r>
              <a:rPr lang="pt-BR" sz="2400" b="1" i="1" dirty="0" err="1">
                <a:latin typeface="Courier New" pitchFamily="49" charset="0"/>
              </a:rPr>
              <a:t>StallD</a:t>
            </a:r>
            <a:r>
              <a:rPr lang="pt-BR" sz="2400" b="1" dirty="0">
                <a:latin typeface="Courier New" pitchFamily="49" charset="0"/>
              </a:rPr>
              <a:t> = </a:t>
            </a:r>
            <a:r>
              <a:rPr lang="pt-BR" sz="2400" b="1" i="1" dirty="0" err="1">
                <a:latin typeface="Courier New" pitchFamily="49" charset="0"/>
              </a:rPr>
              <a:t>FlushE</a:t>
            </a:r>
            <a:r>
              <a:rPr lang="pt-BR" sz="2400" b="1" dirty="0">
                <a:latin typeface="Courier New" pitchFamily="49" charset="0"/>
              </a:rPr>
              <a:t> = </a:t>
            </a:r>
            <a:r>
              <a:rPr lang="pt-BR" sz="2400" b="1" i="1" dirty="0" err="1">
                <a:latin typeface="Courier New" pitchFamily="49" charset="0"/>
              </a:rPr>
              <a:t>lwstall</a:t>
            </a:r>
            <a:endParaRPr lang="pt-BR" sz="2400" b="1" i="1" dirty="0">
              <a:latin typeface="Courier New" pitchFamily="49" charset="0"/>
            </a:endParaRPr>
          </a:p>
          <a:p>
            <a:endParaRPr lang="pt-B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8760"/>
            <a:ext cx="1135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chemeClr val="bg1"/>
                </a:solidFill>
                <a:latin typeface="Garamond" panose="02020404030301010803" pitchFamily="18" charset="0"/>
              </a:rPr>
              <a:t>Lógica de Tratamento de Stall</a:t>
            </a:r>
          </a:p>
        </p:txBody>
      </p:sp>
    </p:spTree>
    <p:extLst>
      <p:ext uri="{BB962C8B-B14F-4D97-AF65-F5344CB8AC3E}">
        <p14:creationId xmlns:p14="http://schemas.microsoft.com/office/powerpoint/2010/main" val="22771596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7655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4853254"/>
              </p:ext>
            </p:extLst>
          </p:nvPr>
        </p:nvGraphicFramePr>
        <p:xfrm>
          <a:off x="656492" y="1066800"/>
          <a:ext cx="10773508" cy="466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629320" imgH="2439720" progId="Visio.Drawing.6">
                  <p:embed/>
                </p:oleObj>
              </mc:Choice>
              <mc:Fallback>
                <p:oleObj name="VISIO" r:id="rId9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92" y="1066800"/>
                        <a:ext cx="10773508" cy="466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4D981-E159-DC5B-CAD3-28E94EE6736D}"/>
              </a:ext>
            </a:extLst>
          </p:cNvPr>
          <p:cNvSpPr txBox="1"/>
          <p:nvPr/>
        </p:nvSpPr>
        <p:spPr>
          <a:xfrm>
            <a:off x="152400" y="6876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Hazards</a:t>
            </a:r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de Controle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4571F4C-AF41-DE7A-0CA4-2EDA7DBBC0EC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5986790"/>
            <a:ext cx="1165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pt-BR" sz="2800" dirty="0">
                <a:latin typeface="Garamond" panose="02020404030301010803" pitchFamily="18" charset="0"/>
              </a:rPr>
              <a:t>De forma otimista, supõe que o desvio não vai acontecer....</a:t>
            </a:r>
          </a:p>
        </p:txBody>
      </p:sp>
    </p:spTree>
    <p:extLst>
      <p:ext uri="{BB962C8B-B14F-4D97-AF65-F5344CB8AC3E}">
        <p14:creationId xmlns:p14="http://schemas.microsoft.com/office/powerpoint/2010/main" val="243961847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2" name="Rectangle 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304800" y="1219201"/>
            <a:ext cx="11277600" cy="5181599"/>
          </a:xfrm>
        </p:spPr>
        <p:txBody>
          <a:bodyPr>
            <a:noAutofit/>
          </a:bodyPr>
          <a:lstStyle/>
          <a:p>
            <a:r>
              <a:rPr lang="pt-BR" b="1" dirty="0" err="1">
                <a:latin typeface="Courier New" pitchFamily="49" charset="0"/>
              </a:rPr>
              <a:t>beq</a:t>
            </a:r>
            <a:r>
              <a:rPr lang="pt-BR" b="1" dirty="0"/>
              <a:t>: </a:t>
            </a:r>
          </a:p>
          <a:p>
            <a:pPr lvl="1"/>
            <a:r>
              <a:rPr lang="pt-BR" dirty="0"/>
              <a:t>Desvio não é determinado até o 4</a:t>
            </a:r>
            <a:r>
              <a:rPr lang="pt-BR" baseline="30000" dirty="0"/>
              <a:t>th</a:t>
            </a:r>
            <a:r>
              <a:rPr lang="pt-BR" dirty="0"/>
              <a:t> estágio do pipeline.</a:t>
            </a:r>
          </a:p>
          <a:p>
            <a:pPr lvl="1"/>
            <a:r>
              <a:rPr lang="pt-BR" dirty="0"/>
              <a:t>Instruções subsequentes à </a:t>
            </a:r>
            <a:r>
              <a:rPr lang="pt-BR" dirty="0" err="1"/>
              <a:t>beq</a:t>
            </a:r>
            <a:r>
              <a:rPr lang="pt-BR" dirty="0"/>
              <a:t> são buscadas antes de </a:t>
            </a:r>
            <a:r>
              <a:rPr lang="pt-BR" dirty="0" err="1"/>
              <a:t>beq</a:t>
            </a:r>
            <a:r>
              <a:rPr lang="pt-BR" dirty="0"/>
              <a:t> completar.</a:t>
            </a:r>
          </a:p>
          <a:p>
            <a:pPr lvl="1"/>
            <a:r>
              <a:rPr lang="pt-BR" dirty="0"/>
              <a:t>Essas instruções devem ser eliminadas (</a:t>
            </a:r>
            <a:r>
              <a:rPr lang="pt-BR" dirty="0" err="1"/>
              <a:t>flushed</a:t>
            </a:r>
            <a:r>
              <a:rPr lang="pt-BR" dirty="0"/>
              <a:t>) se o desvio ocorrer.</a:t>
            </a:r>
          </a:p>
          <a:p>
            <a:pPr marL="457200" lvl="1" indent="0">
              <a:buNone/>
            </a:pPr>
            <a:endParaRPr lang="pt-BR" sz="2600" dirty="0"/>
          </a:p>
          <a:p>
            <a:r>
              <a:rPr lang="pt-BR" b="1" dirty="0"/>
              <a:t>Penalidade por erro de previsão de desvio</a:t>
            </a:r>
          </a:p>
          <a:p>
            <a:pPr lvl="1"/>
            <a:r>
              <a:rPr lang="pt-BR" sz="2600" dirty="0"/>
              <a:t>Número de instruções eliminadas quando o desvio acontece</a:t>
            </a:r>
          </a:p>
          <a:p>
            <a:pPr lvl="1"/>
            <a:endParaRPr lang="pt-BR" sz="2600" dirty="0"/>
          </a:p>
          <a:p>
            <a:r>
              <a:rPr lang="pt-BR" b="1" dirty="0"/>
              <a:t>Penalidade por erro de previsão pode ser reduzida se o teste de desvio for determinado mais cedo.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876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Hazards</a:t>
            </a:r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de Controle devido a instrução </a:t>
            </a:r>
            <a:r>
              <a:rPr lang="pt-BR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beq</a:t>
            </a:r>
            <a:endParaRPr lang="pt-BR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4294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8680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9870366"/>
              </p:ext>
            </p:extLst>
          </p:nvPr>
        </p:nvGraphicFramePr>
        <p:xfrm>
          <a:off x="1371601" y="946211"/>
          <a:ext cx="9753600" cy="582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6961320" imgH="4155480" progId="Visio.Drawing.6">
                  <p:embed/>
                </p:oleObj>
              </mc:Choice>
              <mc:Fallback>
                <p:oleObj name="VISIO" r:id="rId8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946211"/>
                        <a:ext cx="9753600" cy="5823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8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8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86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867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6876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Resolução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Antecipada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de Hazard de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Controle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2398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9703" name="Object 7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7665503"/>
              </p:ext>
            </p:extLst>
          </p:nvPr>
        </p:nvGraphicFramePr>
        <p:xfrm>
          <a:off x="2514600" y="1295401"/>
          <a:ext cx="78486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629320" imgH="2439720" progId="Visio.Drawing.6">
                  <p:embed/>
                </p:oleObj>
              </mc:Choice>
              <mc:Fallback>
                <p:oleObj name="VISIO" r:id="rId8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1"/>
                        <a:ext cx="7848600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9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68760"/>
            <a:ext cx="1173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Resolução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Antecipada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do Hazard de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Controle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674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8680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9030653"/>
              </p:ext>
            </p:extLst>
          </p:nvPr>
        </p:nvGraphicFramePr>
        <p:xfrm>
          <a:off x="1947105" y="950268"/>
          <a:ext cx="8873295" cy="529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6961320" imgH="4155480" progId="Visio.Drawing.6">
                  <p:embed/>
                </p:oleObj>
              </mc:Choice>
              <mc:Fallback>
                <p:oleObj name="VISIO" r:id="rId9" imgW="6961320" imgH="4155480" progId="Visio.Drawing.6">
                  <p:embed/>
                  <p:pic>
                    <p:nvPicPr>
                      <p:cNvPr id="130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105" y="950268"/>
                        <a:ext cx="8873295" cy="529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8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8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86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867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30868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6360467"/>
            <a:ext cx="7993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2"/>
                </a:solidFill>
              </a:rPr>
              <a:t>Problema</a:t>
            </a:r>
            <a:r>
              <a:rPr lang="en-US" sz="2000" b="1" dirty="0">
                <a:solidFill>
                  <a:schemeClr val="accent2"/>
                </a:solidFill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</a:rPr>
              <a:t>Introduziu</a:t>
            </a:r>
            <a:r>
              <a:rPr lang="en-US" sz="2000" b="1" dirty="0">
                <a:solidFill>
                  <a:schemeClr val="accent2"/>
                </a:solidFill>
              </a:rPr>
              <a:t> um hazard de dados no </a:t>
            </a:r>
            <a:r>
              <a:rPr lang="en-US" sz="2000" b="1" dirty="0" err="1">
                <a:solidFill>
                  <a:schemeClr val="accent2"/>
                </a:solidFill>
              </a:rPr>
              <a:t>estágio</a:t>
            </a:r>
            <a:r>
              <a:rPr lang="en-US" sz="2000" b="1" dirty="0">
                <a:solidFill>
                  <a:schemeClr val="accent2"/>
                </a:solidFill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</a:rPr>
              <a:t>decodificação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6876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Resolução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Antecipada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do Hazard de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Controle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877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9637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9412204"/>
              </p:ext>
            </p:extLst>
          </p:nvPr>
        </p:nvGraphicFramePr>
        <p:xfrm>
          <a:off x="3708646" y="1412618"/>
          <a:ext cx="8407154" cy="483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844600" imgH="3361680" progId="Visio.Drawing.6">
                  <p:embed/>
                </p:oleObj>
              </mc:Choice>
              <mc:Fallback>
                <p:oleObj name="VISIO" r:id="rId6" imgW="5844600" imgH="336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646" y="1412618"/>
                        <a:ext cx="8407154" cy="4835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9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A5032-BE0F-926F-ACC6-95DAF64DC27F}"/>
              </a:ext>
            </a:extLst>
          </p:cNvPr>
          <p:cNvSpPr txBox="1"/>
          <p:nvPr/>
        </p:nvSpPr>
        <p:spPr>
          <a:xfrm>
            <a:off x="76200" y="1447800"/>
            <a:ext cx="381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2400" dirty="0"/>
              <a:t>Uma instrução executada por vez, mas cada qual demandando múltiplos ciclos de </a:t>
            </a:r>
            <a:r>
              <a:rPr lang="pt-BR" sz="2400" dirty="0" err="1"/>
              <a:t>clock</a:t>
            </a:r>
            <a:r>
              <a:rPr lang="pt-BR" sz="2400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pt-BR" sz="2400" dirty="0"/>
              <a:t>Instruções diferentes são executadas usando números diferentes de ciclos de </a:t>
            </a:r>
            <a:r>
              <a:rPr lang="pt-BR" sz="2400" dirty="0" err="1"/>
              <a:t>clock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pt-BR" sz="2400" dirty="0"/>
              <a:t>Ciclo de </a:t>
            </a:r>
            <a:r>
              <a:rPr lang="pt-BR" sz="2400" dirty="0" err="1"/>
              <a:t>clock</a:t>
            </a:r>
            <a:r>
              <a:rPr lang="pt-BR" sz="2400" dirty="0"/>
              <a:t> ajustado para a operação mais lenta.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4B554-C7B4-D3F6-2CA5-1F69C240235A}"/>
              </a:ext>
            </a:extLst>
          </p:cNvPr>
          <p:cNvSpPr txBox="1"/>
          <p:nvPr/>
        </p:nvSpPr>
        <p:spPr>
          <a:xfrm>
            <a:off x="304800" y="6876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4400" b="1" dirty="0">
                <a:solidFill>
                  <a:schemeClr val="bg1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Revisão: MIPS </a:t>
            </a:r>
            <a:r>
              <a:rPr lang="pt-BR" altLang="en-US" sz="4400" b="1" dirty="0" err="1">
                <a:solidFill>
                  <a:schemeClr val="bg1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Multiciclo</a:t>
            </a:r>
            <a:endParaRPr lang="pt-BR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9890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7" name="Object 7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6945236"/>
              </p:ext>
            </p:extLst>
          </p:nvPr>
        </p:nvGraphicFramePr>
        <p:xfrm>
          <a:off x="1447800" y="1031875"/>
          <a:ext cx="9525000" cy="568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6961320" imgH="4155480" progId="Visio.Drawing.6">
                  <p:embed/>
                </p:oleObj>
              </mc:Choice>
              <mc:Fallback>
                <p:oleObj name="VISIO" r:id="rId8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31875"/>
                        <a:ext cx="9525000" cy="5687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0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1" y="3930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876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Resolução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Antecipada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 do Hazard de </a:t>
            </a:r>
            <a:r>
              <a:rPr lang="en-US" sz="44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Controle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783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91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57200" y="1066800"/>
            <a:ext cx="11277600" cy="4953000"/>
          </a:xfrm>
        </p:spPr>
        <p:txBody>
          <a:bodyPr/>
          <a:lstStyle/>
          <a:p>
            <a:r>
              <a:rPr lang="en-US" b="1" dirty="0" err="1"/>
              <a:t>Lógica</a:t>
            </a:r>
            <a:r>
              <a:rPr lang="en-US" b="1" dirty="0"/>
              <a:t> para Forwarding: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ForwardAD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!=0) AND (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) AND </a:t>
            </a:r>
            <a:r>
              <a:rPr lang="en-US" sz="1600" i="1" dirty="0" err="1">
                <a:latin typeface="Courier New" pitchFamily="49" charset="0"/>
              </a:rPr>
              <a:t>RegWriteM</a:t>
            </a:r>
            <a:endParaRPr lang="en-US" sz="1600" i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>
                <a:latin typeface="Courier New" pitchFamily="49" charset="0"/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ForwardBD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 !=0) AND (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) AND </a:t>
            </a:r>
            <a:r>
              <a:rPr lang="en-US" sz="1600" i="1" dirty="0" err="1">
                <a:latin typeface="Courier New" pitchFamily="49" charset="0"/>
              </a:rPr>
              <a:t>RegWriteM</a:t>
            </a:r>
            <a:endParaRPr lang="en-US" sz="1600" i="1" dirty="0">
              <a:latin typeface="Courier New" pitchFamily="49" charset="0"/>
            </a:endParaRPr>
          </a:p>
          <a:p>
            <a:pPr algn="just">
              <a:buFontTx/>
              <a:buNone/>
            </a:pPr>
            <a:endParaRPr lang="en-US" sz="1800" i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b="1" dirty="0" err="1"/>
              <a:t>Lógica</a:t>
            </a:r>
            <a:r>
              <a:rPr lang="en-US" b="1" dirty="0"/>
              <a:t> de Stalling:</a:t>
            </a:r>
            <a:endParaRPr lang="en-US" sz="2400" b="1" i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i="1" dirty="0">
                <a:solidFill>
                  <a:schemeClr val="accent2"/>
                </a:solidFill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branchstall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i="1" dirty="0" err="1">
                <a:latin typeface="Courier New" pitchFamily="49" charset="0"/>
              </a:rPr>
              <a:t>BranchD</a:t>
            </a:r>
            <a:r>
              <a:rPr lang="en-US" sz="1600" dirty="0">
                <a:latin typeface="Courier New" pitchFamily="49" charset="0"/>
              </a:rPr>
              <a:t> AND </a:t>
            </a:r>
            <a:r>
              <a:rPr lang="en-US" sz="1600" i="1" dirty="0">
                <a:latin typeface="Courier New" pitchFamily="49" charset="0"/>
              </a:rPr>
              <a:t>[</a:t>
            </a:r>
            <a:r>
              <a:rPr lang="en-US" sz="1600" i="1" dirty="0" err="1">
                <a:latin typeface="Courier New" pitchFamily="49" charset="0"/>
              </a:rPr>
              <a:t>RegWriteE</a:t>
            </a:r>
            <a:r>
              <a:rPr lang="en-US" sz="1600" dirty="0">
                <a:latin typeface="Courier New" pitchFamily="49" charset="0"/>
              </a:rPr>
              <a:t> AND ((</a:t>
            </a:r>
            <a:r>
              <a:rPr lang="en-US" sz="1600" i="1" dirty="0" err="1">
                <a:latin typeface="Courier New" pitchFamily="49" charset="0"/>
              </a:rPr>
              <a:t>WriteRegE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i="1" dirty="0">
                <a:latin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</a:rPr>
              <a:t> OR (</a:t>
            </a:r>
            <a:r>
              <a:rPr lang="en-US" sz="1600" i="1" dirty="0" err="1">
                <a:latin typeface="Courier New" pitchFamily="49" charset="0"/>
              </a:rPr>
              <a:t>WriteRegE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))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                                OR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                          [</a:t>
            </a:r>
            <a:r>
              <a:rPr lang="en-US" sz="1600" i="1" dirty="0" err="1">
                <a:latin typeface="Courier New" pitchFamily="49" charset="0"/>
              </a:rPr>
              <a:t>MemtoRegM</a:t>
            </a:r>
            <a:r>
              <a:rPr lang="en-US" sz="1600" dirty="0">
                <a:latin typeface="Courier New" pitchFamily="49" charset="0"/>
              </a:rPr>
              <a:t> AND ((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i="1" dirty="0">
                <a:latin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</a:rPr>
              <a:t> OR (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))]</a:t>
            </a:r>
          </a:p>
          <a:p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sz="1600" i="1" dirty="0">
                <a:latin typeface="Courier New" pitchFamily="49" charset="0"/>
              </a:rPr>
              <a:t>  </a:t>
            </a:r>
            <a:r>
              <a:rPr lang="en-US" sz="1600" i="1" dirty="0" err="1">
                <a:latin typeface="Courier New" pitchFamily="49" charset="0"/>
              </a:rPr>
              <a:t>StallF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StallD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FlushE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lwstall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i="1" dirty="0" err="1">
                <a:latin typeface="Courier New" pitchFamily="49" charset="0"/>
              </a:rPr>
              <a:t>branchstall</a:t>
            </a:r>
            <a:endParaRPr lang="en-US" sz="1600" i="1" dirty="0">
              <a:latin typeface="Courier New" pitchFamily="49" charset="0"/>
            </a:endParaRPr>
          </a:p>
          <a:p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8759"/>
            <a:ext cx="1165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>
                <a:solidFill>
                  <a:schemeClr val="bg1"/>
                </a:solidFill>
                <a:latin typeface="+mj-lt"/>
              </a:rPr>
              <a:t>Lógica</a:t>
            </a:r>
            <a:r>
              <a:rPr lang="en-US" sz="42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4200" dirty="0" err="1">
                <a:solidFill>
                  <a:schemeClr val="bg1"/>
                </a:solidFill>
                <a:latin typeface="+mj-lt"/>
              </a:rPr>
              <a:t>Controle</a:t>
            </a:r>
            <a:r>
              <a:rPr lang="en-US" sz="4200" dirty="0">
                <a:solidFill>
                  <a:schemeClr val="bg1"/>
                </a:solidFill>
                <a:latin typeface="+mj-lt"/>
              </a:rPr>
              <a:t> para Forwarding &amp; Stalling </a:t>
            </a:r>
          </a:p>
        </p:txBody>
      </p:sp>
    </p:spTree>
    <p:extLst>
      <p:ext uri="{BB962C8B-B14F-4D97-AF65-F5344CB8AC3E}">
        <p14:creationId xmlns:p14="http://schemas.microsoft.com/office/powerpoint/2010/main" val="378003286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143001"/>
            <a:ext cx="10210800" cy="4525963"/>
          </a:xfrm>
        </p:spPr>
        <p:txBody>
          <a:bodyPr/>
          <a:lstStyle/>
          <a:p>
            <a:r>
              <a:rPr lang="pt-BR"/>
              <a:t>Tentar advinhar se o desvio será feito.</a:t>
            </a:r>
          </a:p>
          <a:p>
            <a:pPr lvl="1"/>
            <a:r>
              <a:rPr lang="pt-BR"/>
              <a:t> Desvios para trás geralmente são feitos (loops)</a:t>
            </a:r>
          </a:p>
          <a:p>
            <a:pPr lvl="1"/>
            <a:r>
              <a:rPr lang="pt-BR"/>
              <a:t>Considere o histórico para melhorar a estimativa.</a:t>
            </a:r>
          </a:p>
          <a:p>
            <a:endParaRPr lang="pt-BR"/>
          </a:p>
          <a:p>
            <a:r>
              <a:rPr lang="pt-BR"/>
              <a:t>Uma boa previsão reduz a fração de beq que necessitam de limpeza (flushing).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60"/>
            <a:ext cx="1013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chemeClr val="bg1"/>
                </a:solidFill>
                <a:latin typeface="Garamond" panose="02020404030301010803" pitchFamily="18" charset="0"/>
              </a:rPr>
              <a:t>Predição de Desvio</a:t>
            </a:r>
          </a:p>
        </p:txBody>
      </p:sp>
    </p:spTree>
    <p:extLst>
      <p:ext uri="{BB962C8B-B14F-4D97-AF65-F5344CB8AC3E}">
        <p14:creationId xmlns:p14="http://schemas.microsoft.com/office/powerpoint/2010/main" val="54619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3">
            <a:extLst>
              <a:ext uri="{FF2B5EF4-FFF2-40B4-BE49-F238E27FC236}">
                <a16:creationId xmlns:a16="http://schemas.microsoft.com/office/drawing/2014/main" id="{549094F2-A36F-D94A-8FBE-9A17849A12A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11811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en-US" dirty="0">
                <a:ea typeface="ＭＳ Ｐゴシック" panose="020B0600070205080204" pitchFamily="34" charset="-128"/>
              </a:rPr>
              <a:t>Revisão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Controle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Multiciclo</a:t>
            </a:r>
            <a:endParaRPr lang="en-US" altLang="en-US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77506" name="Object 2">
            <a:extLst>
              <a:ext uri="{FF2B5EF4-FFF2-40B4-BE49-F238E27FC236}">
                <a16:creationId xmlns:a16="http://schemas.microsoft.com/office/drawing/2014/main" id="{7177853A-6DBB-804A-9DCB-F798F7745467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560514" y="1066801"/>
          <a:ext cx="7431087" cy="564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9718000" imgH="22606000" progId="Visio.Drawing.6">
                  <p:embed/>
                </p:oleObj>
              </mc:Choice>
              <mc:Fallback>
                <p:oleObj name="VISIO" r:id="rId7" imgW="29718000" imgH="22606000" progId="Visio.Drawing.6">
                  <p:embed/>
                  <p:pic>
                    <p:nvPicPr>
                      <p:cNvPr id="277506" name="Object 2">
                        <a:extLst>
                          <a:ext uri="{FF2B5EF4-FFF2-40B4-BE49-F238E27FC236}">
                            <a16:creationId xmlns:a16="http://schemas.microsoft.com/office/drawing/2014/main" id="{7177853A-6DBB-804A-9DCB-F798F774546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4" y="1066801"/>
                        <a:ext cx="7431087" cy="564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07" name="Rectangle 2">
            <a:extLst>
              <a:ext uri="{FF2B5EF4-FFF2-40B4-BE49-F238E27FC236}">
                <a16:creationId xmlns:a16="http://schemas.microsoft.com/office/drawing/2014/main" id="{B5D66083-4859-8442-9410-4F3A876EFA7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Tx/>
              <a:buSzTx/>
              <a:buNone/>
              <a:defRPr/>
            </a:pPr>
            <a:endParaRPr lang="en-US" altLang="en-US" sz="3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base" hangingPunct="0">
              <a:spcAft>
                <a:spcPct val="0"/>
              </a:spcAft>
              <a:buClrTx/>
              <a:buSzTx/>
              <a:buNone/>
              <a:defRPr/>
            </a:pPr>
            <a:endParaRPr lang="en-US" altLang="en-US" sz="3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base" hangingPunct="0">
              <a:spcAft>
                <a:spcPct val="0"/>
              </a:spcAft>
              <a:buClrTx/>
              <a:buSzTx/>
              <a:buNone/>
              <a:defRPr/>
            </a:pPr>
            <a:endParaRPr lang="en-US" altLang="en-US" sz="3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7508" name="Rectangle 4">
            <a:extLst>
              <a:ext uri="{FF2B5EF4-FFF2-40B4-BE49-F238E27FC236}">
                <a16:creationId xmlns:a16="http://schemas.microsoft.com/office/drawing/2014/main" id="{5848B898-CE76-364A-8033-E20218FFF39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1" y="1229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de-DE" altLang="en-US" sz="18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766336-9A56-764D-9EED-54A4D6E1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45745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altLang="en-US" sz="1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77511" name="Slide Number Placeholder 2">
            <a:extLst>
              <a:ext uri="{FF2B5EF4-FFF2-40B4-BE49-F238E27FC236}">
                <a16:creationId xmlns:a16="http://schemas.microsoft.com/office/drawing/2014/main" id="{AD887639-CA29-5041-81FA-C1FF12104B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8BCE0CC-1EF6-1B4C-884F-15D5EEB89123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312D7050-A24E-9AC8-C319-284BF127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540500"/>
            <a:ext cx="662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>
                <a:solidFill>
                  <a:srgbClr val="0432FF"/>
                </a:solidFill>
              </a:rPr>
              <a:t>Multi-cycle processor. </a:t>
            </a:r>
            <a:r>
              <a:rPr lang="en-US" altLang="en-US" sz="1200" dirty="0">
                <a:solidFill>
                  <a:srgbClr val="000000"/>
                </a:solidFill>
              </a:rPr>
              <a:t>Harris and Harris, Chapter 7.4.</a:t>
            </a:r>
          </a:p>
        </p:txBody>
      </p:sp>
    </p:spTree>
    <p:extLst>
      <p:ext uri="{BB962C8B-B14F-4D97-AF65-F5344CB8AC3E}">
        <p14:creationId xmlns:p14="http://schemas.microsoft.com/office/powerpoint/2010/main" val="29477846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B6FAC58F-1A07-1A4A-8909-08307DFECC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295400"/>
            <a:ext cx="8077200" cy="1752600"/>
          </a:xfrm>
        </p:spPr>
        <p:txBody>
          <a:bodyPr>
            <a:normAutofit/>
          </a:bodyPr>
          <a:lstStyle/>
          <a:p>
            <a:r>
              <a:rPr lang="en-US" altLang="en-US" sz="4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É</a:t>
            </a:r>
            <a:r>
              <a:rPr lang="en-US" altLang="en-US" sz="4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4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possível</a:t>
            </a:r>
            <a:r>
              <a:rPr lang="en-US" altLang="en-US" sz="4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4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melhorar</a:t>
            </a:r>
            <a:r>
              <a:rPr lang="en-US" altLang="en-US" sz="4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?</a:t>
            </a:r>
            <a:endParaRPr lang="en-US" altLang="en-US" sz="4400" i="1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578" name="Subtitle 5">
            <a:extLst>
              <a:ext uri="{FF2B5EF4-FFF2-40B4-BE49-F238E27FC236}">
                <a16:creationId xmlns:a16="http://schemas.microsoft.com/office/drawing/2014/main" id="{910146D7-34CA-3B4E-90F3-ACB9F1B43A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DBC67DE-0633-124A-8D4E-ECB4E7C8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fld id="{DB087A0E-5FBE-B34D-8269-F2CCAEF93D2A}" type="slidenum">
              <a:rPr lang="en-US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t>7</a:t>
            </a:fld>
            <a:endParaRPr lang="en-US" altLang="en-US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90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0D84E4FB-BFEF-154D-801F-A0737BEB9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1963400" cy="919090"/>
          </a:xfrm>
        </p:spPr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Limitações do Processador </a:t>
            </a:r>
            <a:r>
              <a:rPr lang="pt-BR" altLang="en-US" dirty="0" err="1">
                <a:ea typeface="ＭＳ Ｐゴシック" panose="020B0600070205080204" pitchFamily="34" charset="-128"/>
              </a:rPr>
              <a:t>Multiciclo</a:t>
            </a:r>
            <a:r>
              <a:rPr lang="pt-BR" altLang="en-US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55E853A1-D527-CA4E-A446-7078EBD92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11430000" cy="5194300"/>
          </a:xfrm>
        </p:spPr>
        <p:txBody>
          <a:bodyPr>
            <a:normAutofit/>
          </a:bodyPr>
          <a:lstStyle/>
          <a:p>
            <a:r>
              <a:rPr lang="pt-BR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Concorrência limitada!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Recursos de hardware ficam </a:t>
            </a:r>
            <a:r>
              <a:rPr lang="pt-BR" altLang="en-US" b="1" dirty="0">
                <a:ea typeface="ＭＳ Ｐゴシック" panose="020B0600070205080204" pitchFamily="34" charset="-128"/>
              </a:rPr>
              <a:t>ociosos</a:t>
            </a:r>
            <a:r>
              <a:rPr lang="pt-BR" altLang="en-US" dirty="0">
                <a:ea typeface="ＭＳ Ｐゴシック" panose="020B0600070205080204" pitchFamily="34" charset="-128"/>
              </a:rPr>
              <a:t> durante diferentes fases do ciclo de processamento de instruções.</a:t>
            </a:r>
          </a:p>
          <a:p>
            <a:pPr lvl="1"/>
            <a:endParaRPr lang="pt-BR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Por exemplo, lógica envolvida com o </a:t>
            </a:r>
            <a:r>
              <a:rPr lang="pt-BR" altLang="en-US" dirty="0" err="1">
                <a:ea typeface="ＭＳ Ｐゴシック" panose="020B0600070205080204" pitchFamily="34" charset="-128"/>
              </a:rPr>
              <a:t>Fetch</a:t>
            </a:r>
            <a:r>
              <a:rPr lang="pt-BR" altLang="en-US" dirty="0">
                <a:ea typeface="ＭＳ Ｐゴシック" panose="020B0600070205080204" pitchFamily="34" charset="-128"/>
              </a:rPr>
              <a:t> fica ociosa quando uma instrução está sendo decodificada ou executada.</a:t>
            </a:r>
          </a:p>
          <a:p>
            <a:pPr marL="457200" lvl="1" indent="0">
              <a:buNone/>
            </a:pPr>
            <a:endParaRPr lang="pt-BR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A maior parte do </a:t>
            </a:r>
            <a:r>
              <a:rPr lang="pt-BR" altLang="en-US" dirty="0" err="1">
                <a:ea typeface="ＭＳ Ｐゴシック" panose="020B0600070205080204" pitchFamily="34" charset="-128"/>
              </a:rPr>
              <a:t>Datapath</a:t>
            </a:r>
            <a:r>
              <a:rPr lang="pt-BR" altLang="en-US" dirty="0">
                <a:ea typeface="ＭＳ Ｐゴシック" panose="020B0600070205080204" pitchFamily="34" charset="-128"/>
              </a:rPr>
              <a:t> fica ocioso quando um acesso à memória está ocorrendo.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3789565A-7F13-6B48-A61E-4EF1FD60C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3DEEF8-87BA-7144-9648-F84693A6E11D}" type="slidenum">
              <a:rPr lang="pt-BR" altLang="en-US" smtClean="0"/>
              <a:pPr>
                <a:defRPr/>
              </a:pPr>
              <a:t>8</a:t>
            </a:fld>
            <a:endParaRPr lang="pt-BR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2480C4E-46B7-E84A-87BC-961B96106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1887200" cy="762000"/>
          </a:xfrm>
        </p:spPr>
        <p:txBody>
          <a:bodyPr>
            <a:noAutofit/>
          </a:bodyPr>
          <a:lstStyle/>
          <a:p>
            <a:r>
              <a:rPr lang="pt-BR" altLang="en-US" sz="4000" dirty="0">
                <a:ea typeface="ＭＳ Ｐゴシック" panose="020B0600070205080204" pitchFamily="34" charset="-128"/>
              </a:rPr>
              <a:t>Como Melhorar a Concorrência?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9CB6-BB96-FA44-A09D-EF91ED584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6950"/>
            <a:ext cx="11658600" cy="5632450"/>
          </a:xfrm>
        </p:spPr>
        <p:txBody>
          <a:bodyPr>
            <a:normAutofit fontScale="92500" lnSpcReduction="10000"/>
          </a:bodyPr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Meta: </a:t>
            </a:r>
            <a:r>
              <a:rPr lang="pt-BR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Mais concorrência </a:t>
            </a:r>
            <a:r>
              <a:rPr lang="pt-BR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 Mais </a:t>
            </a:r>
            <a:r>
              <a:rPr lang="pt-BR" altLang="en-US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throughput</a:t>
            </a:r>
            <a:r>
              <a:rPr lang="pt-BR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 (vazão) de instruções. </a:t>
            </a:r>
          </a:p>
          <a:p>
            <a:pPr lvl="1"/>
            <a:r>
              <a:rPr lang="pt-BR" altLang="en-US" sz="3000" dirty="0" err="1">
                <a:ea typeface="ＭＳ Ｐゴシック" panose="020B0600070205080204" pitchFamily="34" charset="-128"/>
                <a:sym typeface="Wingdings" pitchFamily="2" charset="2"/>
              </a:rPr>
              <a:t>e.g</a:t>
            </a:r>
            <a:r>
              <a:rPr lang="pt-BR" altLang="en-US" sz="3000" dirty="0">
                <a:ea typeface="ＭＳ Ｐゴシック" panose="020B0600070205080204" pitchFamily="34" charset="-128"/>
                <a:sym typeface="Wingdings" pitchFamily="2" charset="2"/>
              </a:rPr>
              <a:t>, mais “instruções” completadas por unidade de tempo.</a:t>
            </a:r>
          </a:p>
          <a:p>
            <a:pPr marL="0" indent="0">
              <a:buNone/>
            </a:pPr>
            <a:endParaRPr lang="pt-BR" altLang="en-US" dirty="0">
              <a:ea typeface="ＭＳ Ｐゴシック" panose="020B0600070205080204" pitchFamily="34" charset="-128"/>
            </a:endParaRPr>
          </a:p>
          <a:p>
            <a:r>
              <a:rPr lang="pt-BR" altLang="en-US" u="sng" dirty="0">
                <a:ea typeface="ＭＳ Ｐゴシック" panose="020B0600070205080204" pitchFamily="34" charset="-128"/>
              </a:rPr>
              <a:t>Idea básica</a:t>
            </a:r>
            <a:r>
              <a:rPr lang="pt-BR" altLang="en-US" dirty="0">
                <a:ea typeface="ＭＳ Ｐゴシック" panose="020B0600070205080204" pitchFamily="34" charset="-128"/>
              </a:rPr>
              <a:t>: Enquanto uma instrução está utilizando alguns recursos em seu processamento, </a:t>
            </a:r>
            <a:r>
              <a:rPr lang="pt-BR" altLang="en-US" b="1" dirty="0">
                <a:ea typeface="ＭＳ Ｐゴシック" panose="020B0600070205080204" pitchFamily="34" charset="-128"/>
              </a:rPr>
              <a:t>outras instruções</a:t>
            </a:r>
            <a:r>
              <a:rPr lang="pt-BR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pt-BR" altLang="en-US" dirty="0">
                <a:ea typeface="ＭＳ Ｐゴシック" panose="020B0600070205080204" pitchFamily="34" charset="-128"/>
              </a:rPr>
              <a:t>usam</a:t>
            </a:r>
            <a:r>
              <a:rPr lang="pt-BR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pt-BR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recursos ociosos</a:t>
            </a:r>
            <a:r>
              <a:rPr lang="pt-BR" altLang="en-US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e.g., quando uma instrução está sendo decodificada, busque (</a:t>
            </a:r>
            <a:r>
              <a:rPr lang="pt-BR" altLang="en-US" dirty="0" err="1">
                <a:ea typeface="ＭＳ Ｐゴシック" panose="020B0600070205080204" pitchFamily="34" charset="-128"/>
              </a:rPr>
              <a:t>fetch</a:t>
            </a:r>
            <a:r>
              <a:rPr lang="pt-BR" altLang="en-US" dirty="0">
                <a:ea typeface="ＭＳ Ｐゴシック" panose="020B0600070205080204" pitchFamily="34" charset="-128"/>
              </a:rPr>
              <a:t>) a próxima instrução.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e.g., quando uma instrução estiver sendo executada (usando a ULA), decodifique outra instrução.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e.g., quando uma instrução estiver acessando dados na memória, execute outra instrução (use a ULA).</a:t>
            </a:r>
          </a:p>
          <a:p>
            <a:pPr lvl="1"/>
            <a:r>
              <a:rPr lang="pt-BR" altLang="en-US" dirty="0">
                <a:ea typeface="ＭＳ Ｐゴシック" panose="020B0600070205080204" pitchFamily="34" charset="-128"/>
              </a:rPr>
              <a:t>e.g., quando uma instrução estiver escrevendo seu resultado no Register File, acesse a memória de dados para outra instrução.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343C95B-1ED6-CA44-86AE-438343AED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3DEEF8-87BA-7144-9648-F84693A6E11D}" type="slidenum">
              <a:rPr lang="pt-BR" altLang="en-US" smtClean="0"/>
              <a:pPr>
                <a:defRPr/>
              </a:pPr>
              <a:t>9</a:t>
            </a:fld>
            <a:endParaRPr lang="pt-BR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11684</TotalTime>
  <Words>2462</Words>
  <Application>Microsoft Macintosh PowerPoint</Application>
  <PresentationFormat>Widescreen</PresentationFormat>
  <Paragraphs>433</Paragraphs>
  <Slides>52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ＭＳ Ｐゴシック</vt:lpstr>
      <vt:lpstr>Arial</vt:lpstr>
      <vt:lpstr>Calibri</vt:lpstr>
      <vt:lpstr>Cambria Math</vt:lpstr>
      <vt:lpstr>Consolas</vt:lpstr>
      <vt:lpstr>Courier New</vt:lpstr>
      <vt:lpstr>Garamond</vt:lpstr>
      <vt:lpstr>PalatinoLinotype</vt:lpstr>
      <vt:lpstr>Tahoma</vt:lpstr>
      <vt:lpstr>Times New Roman</vt:lpstr>
      <vt:lpstr>Verdana</vt:lpstr>
      <vt:lpstr>Wingdings</vt:lpstr>
      <vt:lpstr>Office Theme</vt:lpstr>
      <vt:lpstr>Edge</vt:lpstr>
      <vt:lpstr>VISIO</vt:lpstr>
      <vt:lpstr>PowerPoint Presentation</vt:lpstr>
      <vt:lpstr>Agenda</vt:lpstr>
      <vt:lpstr>PowerPoint Presentation</vt:lpstr>
      <vt:lpstr>Revisão: MIPS de Ciclo Único</vt:lpstr>
      <vt:lpstr>PowerPoint Presentation</vt:lpstr>
      <vt:lpstr>Revisão: Controle Multiciclo</vt:lpstr>
      <vt:lpstr>É possível melhorar?</vt:lpstr>
      <vt:lpstr>Limitações do Processador Multiciclo?</vt:lpstr>
      <vt:lpstr>Como Melhorar a Concorrência? </vt:lpstr>
      <vt:lpstr>Agenda</vt:lpstr>
      <vt:lpstr>Pipeline: Ideia Básica</vt:lpstr>
      <vt:lpstr>Pipeline: Ideia Básica (Cont.)</vt:lpstr>
      <vt:lpstr>PowerPoint Presentation</vt:lpstr>
      <vt:lpstr>Analogia: lavanderia com lavagem sequencial</vt:lpstr>
      <vt:lpstr>Analogia: lavanderia com lavagem em pipeline</vt:lpstr>
      <vt:lpstr>Múltiplas cargas de roupa em Pipeline (Cont.)</vt:lpstr>
      <vt:lpstr>Pipeline na Industria Automotiva</vt:lpstr>
      <vt:lpstr>Pipeline Ideal</vt:lpstr>
      <vt:lpstr>Pipeline mais Realístico</vt:lpstr>
      <vt:lpstr>Pipeline mais Realístico: Custo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Linder Silva</cp:lastModifiedBy>
  <cp:revision>705</cp:revision>
  <dcterms:created xsi:type="dcterms:W3CDTF">2012-08-07T04:56:47Z</dcterms:created>
  <dcterms:modified xsi:type="dcterms:W3CDTF">2024-04-07T18:19:59Z</dcterms:modified>
</cp:coreProperties>
</file>