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324" r:id="rId30"/>
    <p:sldId id="325" r:id="rId31"/>
    <p:sldId id="323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8" r:id="rId61"/>
    <p:sldId id="319" r:id="rId62"/>
    <p:sldId id="320" r:id="rId63"/>
    <p:sldId id="321" r:id="rId64"/>
    <p:sldId id="322" r:id="rId6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49598"/>
    <a:srgbClr val="0074BE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762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762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CDDCA"/>
          </a:solidFill>
        </a:fill>
      </a:tcStyle>
    </a:wholeTbl>
    <a:band2H>
      <a:tcTxStyle/>
      <a:tcStyle>
        <a:tcBdr/>
        <a:fill>
          <a:solidFill>
            <a:srgbClr val="F6EFE6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762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762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762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762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CD5CB"/>
          </a:solidFill>
        </a:fill>
      </a:tcStyle>
    </a:wholeTbl>
    <a:band2H>
      <a:tcTxStyle/>
      <a:tcStyle>
        <a:tcBdr/>
        <a:fill>
          <a:solidFill>
            <a:srgbClr val="E7EBE7"/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762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762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254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5"/>
    <p:restoredTop sz="94719"/>
  </p:normalViewPr>
  <p:slideViewPr>
    <p:cSldViewPr snapToGrid="0">
      <p:cViewPr varScale="1">
        <p:scale>
          <a:sx n="76" d="100"/>
          <a:sy n="76" d="100"/>
        </p:scale>
        <p:origin x="2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spcBef>
        <a:spcPts val="800"/>
      </a:spcBef>
      <a:defRPr sz="2400">
        <a:latin typeface="+mn-lt"/>
        <a:ea typeface="+mn-ea"/>
        <a:cs typeface="+mn-cs"/>
        <a:sym typeface="Arial"/>
      </a:defRPr>
    </a:lvl1pPr>
    <a:lvl2pPr indent="228600" defTabSz="1828800" latinLnBrk="0">
      <a:spcBef>
        <a:spcPts val="800"/>
      </a:spcBef>
      <a:defRPr sz="2400">
        <a:latin typeface="+mn-lt"/>
        <a:ea typeface="+mn-ea"/>
        <a:cs typeface="+mn-cs"/>
        <a:sym typeface="Arial"/>
      </a:defRPr>
    </a:lvl2pPr>
    <a:lvl3pPr indent="457200" defTabSz="1828800" latinLnBrk="0">
      <a:spcBef>
        <a:spcPts val="800"/>
      </a:spcBef>
      <a:defRPr sz="2400">
        <a:latin typeface="+mn-lt"/>
        <a:ea typeface="+mn-ea"/>
        <a:cs typeface="+mn-cs"/>
        <a:sym typeface="Arial"/>
      </a:defRPr>
    </a:lvl3pPr>
    <a:lvl4pPr indent="685800" defTabSz="1828800" latinLnBrk="0">
      <a:spcBef>
        <a:spcPts val="800"/>
      </a:spcBef>
      <a:defRPr sz="2400">
        <a:latin typeface="+mn-lt"/>
        <a:ea typeface="+mn-ea"/>
        <a:cs typeface="+mn-cs"/>
        <a:sym typeface="Arial"/>
      </a:defRPr>
    </a:lvl4pPr>
    <a:lvl5pPr indent="914400" defTabSz="1828800" latinLnBrk="0">
      <a:spcBef>
        <a:spcPts val="800"/>
      </a:spcBef>
      <a:defRPr sz="2400">
        <a:latin typeface="+mn-lt"/>
        <a:ea typeface="+mn-ea"/>
        <a:cs typeface="+mn-cs"/>
        <a:sym typeface="Arial"/>
      </a:defRPr>
    </a:lvl5pPr>
    <a:lvl6pPr indent="1143000" defTabSz="1828800" latinLnBrk="0">
      <a:spcBef>
        <a:spcPts val="800"/>
      </a:spcBef>
      <a:defRPr sz="2400">
        <a:latin typeface="+mn-lt"/>
        <a:ea typeface="+mn-ea"/>
        <a:cs typeface="+mn-cs"/>
        <a:sym typeface="Arial"/>
      </a:defRPr>
    </a:lvl6pPr>
    <a:lvl7pPr indent="1371600" defTabSz="1828800" latinLnBrk="0">
      <a:spcBef>
        <a:spcPts val="800"/>
      </a:spcBef>
      <a:defRPr sz="2400">
        <a:latin typeface="+mn-lt"/>
        <a:ea typeface="+mn-ea"/>
        <a:cs typeface="+mn-cs"/>
        <a:sym typeface="Arial"/>
      </a:defRPr>
    </a:lvl7pPr>
    <a:lvl8pPr indent="1600200" defTabSz="1828800" latinLnBrk="0">
      <a:spcBef>
        <a:spcPts val="800"/>
      </a:spcBef>
      <a:defRPr sz="2400">
        <a:latin typeface="+mn-lt"/>
        <a:ea typeface="+mn-ea"/>
        <a:cs typeface="+mn-cs"/>
        <a:sym typeface="Arial"/>
      </a:defRPr>
    </a:lvl8pPr>
    <a:lvl9pPr indent="1828800" defTabSz="1828800" latinLnBrk="0">
      <a:spcBef>
        <a:spcPts val="800"/>
      </a:spcBef>
      <a:defRPr sz="2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/>
          <p:cNvSpPr/>
          <p:nvPr/>
        </p:nvSpPr>
        <p:spPr>
          <a:xfrm>
            <a:off x="1402366" y="2247899"/>
            <a:ext cx="21389418" cy="182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50800">
            <a:solidFill>
              <a:schemeClr val="accent2"/>
            </a:solidFill>
          </a:ln>
          <a:effectLst>
            <a:outerShdw dir="5400000" rotWithShape="0">
              <a:srgbClr val="000000">
                <a:alpha val="0"/>
              </a:srgbClr>
            </a:outerShdw>
          </a:effectLst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14" name="Line 8"/>
          <p:cNvSpPr/>
          <p:nvPr/>
        </p:nvSpPr>
        <p:spPr>
          <a:xfrm>
            <a:off x="1620628" y="5384800"/>
            <a:ext cx="21142744" cy="0"/>
          </a:xfrm>
          <a:prstGeom prst="line">
            <a:avLst/>
          </a:prstGeom>
          <a:ln w="50800">
            <a:solidFill>
              <a:schemeClr val="accent2"/>
            </a:solidFill>
          </a:ln>
          <a:effectLst>
            <a:outerShdw dir="5400000" rotWithShape="0">
              <a:srgbClr val="000000">
                <a:alpha val="0"/>
              </a:srgbClr>
            </a:outerShdw>
          </a:effectLst>
        </p:spPr>
        <p:txBody>
          <a:bodyPr tIns="91439" bIns="91439"/>
          <a:lstStyle/>
          <a:p>
            <a:endParaRPr/>
          </a:p>
        </p:txBody>
      </p:sp>
      <p:sp>
        <p:nvSpPr>
          <p:cNvPr id="15" name="Line 10"/>
          <p:cNvSpPr/>
          <p:nvPr/>
        </p:nvSpPr>
        <p:spPr>
          <a:xfrm>
            <a:off x="22791495" y="3556000"/>
            <a:ext cx="1" cy="1828800"/>
          </a:xfrm>
          <a:prstGeom prst="line">
            <a:avLst/>
          </a:prstGeom>
          <a:ln w="50800">
            <a:solidFill>
              <a:schemeClr val="accent2"/>
            </a:solidFill>
          </a:ln>
          <a:effectLst>
            <a:outerShdw dir="5400000" rotWithShape="0">
              <a:srgbClr val="000000">
                <a:alpha val="0"/>
              </a:srgbClr>
            </a:outerShdw>
          </a:effectLst>
        </p:spPr>
        <p:txBody>
          <a:bodyPr tIns="91439" bIns="91439"/>
          <a:lstStyle/>
          <a:p>
            <a:endParaRPr/>
          </a:p>
        </p:txBody>
      </p:sp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1506728" y="2305969"/>
            <a:ext cx="21155294" cy="2936152"/>
          </a:xfrm>
          <a:prstGeom prst="rect">
            <a:avLst/>
          </a:prstGeom>
        </p:spPr>
        <p:txBody>
          <a:bodyPr/>
          <a:lstStyle>
            <a:lvl1pPr>
              <a:defRPr sz="8600">
                <a:solidFill>
                  <a:srgbClr val="002592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358148" y="7162800"/>
            <a:ext cx="21556124" cy="35052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</a:lvl1pPr>
            <a:lvl2pPr algn="ctr">
              <a:buClrTx/>
            </a:lvl2pPr>
            <a:lvl3pPr algn="ctr">
              <a:buClrTx/>
            </a:lvl3pPr>
            <a:lvl4pPr algn="ctr">
              <a:buClrTx/>
            </a:lvl4pPr>
            <a:lvl5pPr algn="ctr"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87200" y="12344400"/>
            <a:ext cx="4267200" cy="7366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Line 1032"/>
          <p:cNvSpPr/>
          <p:nvPr/>
        </p:nvSpPr>
        <p:spPr>
          <a:xfrm>
            <a:off x="3505200" y="12963525"/>
            <a:ext cx="17221200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33" name="Line 1033"/>
          <p:cNvSpPr/>
          <p:nvPr/>
        </p:nvSpPr>
        <p:spPr>
          <a:xfrm>
            <a:off x="3505200" y="1797050"/>
            <a:ext cx="17221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34" name="Title Text"/>
          <p:cNvSpPr txBox="1">
            <a:spLocks noGrp="1"/>
          </p:cNvSpPr>
          <p:nvPr>
            <p:ph type="title"/>
          </p:nvPr>
        </p:nvSpPr>
        <p:spPr>
          <a:xfrm>
            <a:off x="3962400" y="546100"/>
            <a:ext cx="6016627" cy="2324100"/>
          </a:xfrm>
          <a:prstGeom prst="rect">
            <a:avLst/>
          </a:prstGeom>
        </p:spPr>
        <p:txBody>
          <a:bodyPr anchor="b"/>
          <a:lstStyle>
            <a:lvl1pPr>
              <a:defRPr sz="4000" b="1">
                <a:solidFill>
                  <a:srgbClr val="00663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198100" y="546100"/>
            <a:ext cx="10223500" cy="11706226"/>
          </a:xfrm>
          <a:prstGeom prst="rect">
            <a:avLst/>
          </a:prstGeom>
        </p:spPr>
        <p:txBody>
          <a:bodyPr/>
          <a:lstStyle>
            <a:lvl1pPr>
              <a:spcBef>
                <a:spcPts val="1500"/>
              </a:spcBef>
              <a:defRPr sz="6400"/>
            </a:lvl1pPr>
            <a:lvl2pPr marL="1088345" indent="-743858">
              <a:spcBef>
                <a:spcPts val="1500"/>
              </a:spcBef>
              <a:defRPr sz="6400"/>
            </a:lvl2pPr>
            <a:lvl3pPr marL="1607080" indent="-935567">
              <a:spcBef>
                <a:spcPts val="1500"/>
              </a:spcBef>
              <a:defRPr sz="6400"/>
            </a:lvl3pPr>
            <a:lvl4pPr marL="2034858" indent="-1010921">
              <a:spcBef>
                <a:spcPts val="1500"/>
              </a:spcBef>
              <a:defRPr sz="6400"/>
            </a:lvl4pPr>
            <a:lvl5pPr marL="2428557" indent="-1087119">
              <a:spcBef>
                <a:spcPts val="1500"/>
              </a:spcBef>
              <a:defRPr sz="6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3962400" y="2870200"/>
            <a:ext cx="6016627" cy="9382126"/>
          </a:xfrm>
          <a:prstGeom prst="rect">
            <a:avLst/>
          </a:prstGeom>
          <a:ln w="12700"/>
        </p:spPr>
        <p:txBody>
          <a:bodyPr/>
          <a:lstStyle/>
          <a:p>
            <a:pPr marL="0" indent="0">
              <a:spcBef>
                <a:spcPts val="600"/>
              </a:spcBef>
              <a:buClrTx/>
              <a:buSzTx/>
              <a:buNone/>
              <a:defRPr sz="2800"/>
            </a:pPr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292696" y="12910819"/>
            <a:ext cx="576581" cy="640081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ine 1032"/>
          <p:cNvSpPr/>
          <p:nvPr/>
        </p:nvSpPr>
        <p:spPr>
          <a:xfrm>
            <a:off x="3505200" y="12963525"/>
            <a:ext cx="17221200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5" name="Line 1033"/>
          <p:cNvSpPr/>
          <p:nvPr/>
        </p:nvSpPr>
        <p:spPr>
          <a:xfrm>
            <a:off x="3505200" y="1797050"/>
            <a:ext cx="17221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46" name="Title Text"/>
          <p:cNvSpPr txBox="1">
            <a:spLocks noGrp="1"/>
          </p:cNvSpPr>
          <p:nvPr>
            <p:ph type="title"/>
          </p:nvPr>
        </p:nvSpPr>
        <p:spPr>
          <a:xfrm>
            <a:off x="6632576" y="9601200"/>
            <a:ext cx="10972801" cy="1133476"/>
          </a:xfrm>
          <a:prstGeom prst="rect">
            <a:avLst/>
          </a:prstGeom>
        </p:spPr>
        <p:txBody>
          <a:bodyPr anchor="b"/>
          <a:lstStyle>
            <a:lvl1pPr>
              <a:defRPr sz="4000" b="1">
                <a:solidFill>
                  <a:srgbClr val="00663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7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6632576" y="1225550"/>
            <a:ext cx="10972801" cy="8229600"/>
          </a:xfrm>
          <a:prstGeom prst="rect">
            <a:avLst/>
          </a:prstGeom>
          <a:ln w="12700"/>
        </p:spPr>
        <p:txBody>
          <a:bodyPr tIns="45719" bIns="45719">
            <a:noAutofit/>
          </a:bodyPr>
          <a:lstStyle/>
          <a:p>
            <a:endParaRPr/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32576" y="10734675"/>
            <a:ext cx="10972801" cy="16097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buClrTx/>
              <a:buSzTx/>
              <a:buNone/>
              <a:defRPr sz="2800"/>
            </a:lvl1pPr>
            <a:lvl2pPr marL="0" indent="457200">
              <a:spcBef>
                <a:spcPts val="600"/>
              </a:spcBef>
              <a:buClrTx/>
              <a:buSzTx/>
              <a:buNone/>
              <a:defRPr sz="2800"/>
            </a:lvl2pPr>
            <a:lvl3pPr marL="0" indent="914400">
              <a:spcBef>
                <a:spcPts val="600"/>
              </a:spcBef>
              <a:buClrTx/>
              <a:buSzTx/>
              <a:buNone/>
              <a:defRPr sz="2800"/>
            </a:lvl3pPr>
            <a:lvl4pPr marL="0" indent="1371600">
              <a:spcBef>
                <a:spcPts val="600"/>
              </a:spcBef>
              <a:buClrTx/>
              <a:buSzTx/>
              <a:buNone/>
              <a:defRPr sz="2800"/>
            </a:lvl4pPr>
            <a:lvl5pPr marL="0" indent="1828800">
              <a:spcBef>
                <a:spcPts val="600"/>
              </a:spcBef>
              <a:buClrTx/>
              <a:buSz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292696" y="12910819"/>
            <a:ext cx="576581" cy="640081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Line 1032"/>
          <p:cNvSpPr/>
          <p:nvPr/>
        </p:nvSpPr>
        <p:spPr>
          <a:xfrm>
            <a:off x="3505200" y="12963525"/>
            <a:ext cx="17221200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7" name="Line 1033"/>
          <p:cNvSpPr/>
          <p:nvPr/>
        </p:nvSpPr>
        <p:spPr>
          <a:xfrm>
            <a:off x="3505200" y="1797050"/>
            <a:ext cx="17221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58" name="Title Text"/>
          <p:cNvSpPr txBox="1">
            <a:spLocks noGrp="1"/>
          </p:cNvSpPr>
          <p:nvPr>
            <p:ph type="title"/>
          </p:nvPr>
        </p:nvSpPr>
        <p:spPr>
          <a:xfrm>
            <a:off x="3505200" y="304800"/>
            <a:ext cx="17221200" cy="2133600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00663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5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268200" y="2743200"/>
            <a:ext cx="8458200" cy="975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292696" y="12910819"/>
            <a:ext cx="576581" cy="640081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7"/>
          <p:cNvSpPr/>
          <p:nvPr/>
        </p:nvSpPr>
        <p:spPr>
          <a:xfrm>
            <a:off x="1046896" y="2247899"/>
            <a:ext cx="22315608" cy="18288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50800">
            <a:solidFill>
              <a:srgbClr val="008000"/>
            </a:solidFill>
            <a:miter/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6" name="Line 8"/>
          <p:cNvSpPr/>
          <p:nvPr/>
        </p:nvSpPr>
        <p:spPr>
          <a:xfrm>
            <a:off x="1144138" y="5792270"/>
            <a:ext cx="22248125" cy="1"/>
          </a:xfrm>
          <a:prstGeom prst="line">
            <a:avLst/>
          </a:prstGeom>
          <a:ln w="38100">
            <a:solidFill>
              <a:srgbClr val="008000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27" name="Line 10"/>
          <p:cNvSpPr/>
          <p:nvPr/>
        </p:nvSpPr>
        <p:spPr>
          <a:xfrm>
            <a:off x="23383969" y="3969285"/>
            <a:ext cx="1" cy="1828801"/>
          </a:xfrm>
          <a:prstGeom prst="line">
            <a:avLst/>
          </a:prstGeom>
          <a:ln w="50800">
            <a:solidFill>
              <a:srgbClr val="008000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xfrm>
            <a:off x="1296268" y="2430589"/>
            <a:ext cx="21631995" cy="321380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19600" y="7162800"/>
            <a:ext cx="15697200" cy="35052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</a:lvl1pPr>
            <a:lvl2pPr algn="ctr">
              <a:buClrTx/>
            </a:lvl2pPr>
            <a:lvl3pPr algn="ctr">
              <a:buClrTx/>
            </a:lvl3pPr>
            <a:lvl4pPr algn="ctr">
              <a:buClrTx/>
            </a:lvl4pPr>
            <a:lvl5pPr algn="ctr"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N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032"/>
          <p:cNvSpPr/>
          <p:nvPr/>
        </p:nvSpPr>
        <p:spPr>
          <a:xfrm>
            <a:off x="1059485" y="12963525"/>
            <a:ext cx="22265029" cy="1"/>
          </a:xfrm>
          <a:prstGeom prst="line">
            <a:avLst/>
          </a:prstGeom>
          <a:ln w="38100">
            <a:solidFill>
              <a:srgbClr val="008000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47" name="Line 1033"/>
          <p:cNvSpPr/>
          <p:nvPr/>
        </p:nvSpPr>
        <p:spPr>
          <a:xfrm>
            <a:off x="1187554" y="1797050"/>
            <a:ext cx="22312524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1212907" y="212225"/>
            <a:ext cx="19994878" cy="21336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Line 1032"/>
          <p:cNvSpPr/>
          <p:nvPr/>
        </p:nvSpPr>
        <p:spPr>
          <a:xfrm>
            <a:off x="3505200" y="12963525"/>
            <a:ext cx="17221200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69" name="Line 1033"/>
          <p:cNvSpPr/>
          <p:nvPr/>
        </p:nvSpPr>
        <p:spPr>
          <a:xfrm>
            <a:off x="639009" y="1797050"/>
            <a:ext cx="22512479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xfrm>
            <a:off x="379090" y="304800"/>
            <a:ext cx="23032319" cy="1294247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00663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xfrm>
            <a:off x="3505200" y="1995053"/>
            <a:ext cx="17221200" cy="10387447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292696" y="12910819"/>
            <a:ext cx="576581" cy="640081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Line 1032"/>
          <p:cNvSpPr/>
          <p:nvPr/>
        </p:nvSpPr>
        <p:spPr>
          <a:xfrm>
            <a:off x="3505200" y="12963525"/>
            <a:ext cx="17221200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80" name="Line 1033"/>
          <p:cNvSpPr/>
          <p:nvPr/>
        </p:nvSpPr>
        <p:spPr>
          <a:xfrm>
            <a:off x="3505200" y="1797050"/>
            <a:ext cx="17221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4492625" y="8813800"/>
            <a:ext cx="15544801" cy="2724150"/>
          </a:xfrm>
          <a:prstGeom prst="rect">
            <a:avLst/>
          </a:prstGeom>
        </p:spPr>
        <p:txBody>
          <a:bodyPr/>
          <a:lstStyle>
            <a:lvl1pPr>
              <a:defRPr sz="8000" b="1" cap="all">
                <a:solidFill>
                  <a:srgbClr val="00663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92625" y="5813426"/>
            <a:ext cx="15544801" cy="3000375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900"/>
              </a:spcBef>
              <a:buClrTx/>
              <a:buSzTx/>
              <a:buNone/>
              <a:defRPr sz="4000"/>
            </a:lvl1pPr>
            <a:lvl2pPr marL="0" indent="457200">
              <a:spcBef>
                <a:spcPts val="900"/>
              </a:spcBef>
              <a:buClrTx/>
              <a:buSzTx/>
              <a:buNone/>
              <a:defRPr sz="4000"/>
            </a:lvl2pPr>
            <a:lvl3pPr marL="0" indent="914400">
              <a:spcBef>
                <a:spcPts val="900"/>
              </a:spcBef>
              <a:buClrTx/>
              <a:buSzTx/>
              <a:buNone/>
              <a:defRPr sz="4000"/>
            </a:lvl3pPr>
            <a:lvl4pPr marL="0" indent="1371600">
              <a:spcBef>
                <a:spcPts val="900"/>
              </a:spcBef>
              <a:buClrTx/>
              <a:buSzTx/>
              <a:buNone/>
              <a:defRPr sz="4000"/>
            </a:lvl4pPr>
            <a:lvl5pPr marL="0" indent="1828800">
              <a:spcBef>
                <a:spcPts val="900"/>
              </a:spcBef>
              <a:buClrTx/>
              <a:buSzTx/>
              <a:buNone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292696" y="12910819"/>
            <a:ext cx="576581" cy="640081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Line 1032"/>
          <p:cNvSpPr/>
          <p:nvPr/>
        </p:nvSpPr>
        <p:spPr>
          <a:xfrm>
            <a:off x="3505200" y="12963525"/>
            <a:ext cx="17221200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1" name="Line 1033"/>
          <p:cNvSpPr/>
          <p:nvPr/>
        </p:nvSpPr>
        <p:spPr>
          <a:xfrm>
            <a:off x="3505200" y="1797050"/>
            <a:ext cx="17221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3505200" y="304800"/>
            <a:ext cx="17221200" cy="2133600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00663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505200" y="2743200"/>
            <a:ext cx="8458200" cy="9753600"/>
          </a:xfrm>
          <a:prstGeom prst="rect">
            <a:avLst/>
          </a:prstGeom>
        </p:spPr>
        <p:txBody>
          <a:bodyPr/>
          <a:lstStyle>
            <a:lvl1pPr>
              <a:spcBef>
                <a:spcPts val="1300"/>
              </a:spcBef>
              <a:defRPr sz="5600"/>
            </a:lvl1pPr>
            <a:lvl2pPr marL="1103842" indent="-759355">
              <a:spcBef>
                <a:spcPts val="1300"/>
              </a:spcBef>
              <a:defRPr sz="5600"/>
            </a:lvl2pPr>
            <a:lvl3pPr marL="1653858" indent="-982346">
              <a:spcBef>
                <a:spcPts val="1300"/>
              </a:spcBef>
              <a:defRPr sz="5600"/>
            </a:lvl3pPr>
            <a:lvl4pPr marL="2006777" indent="-982840">
              <a:spcBef>
                <a:spcPts val="1300"/>
              </a:spcBef>
              <a:defRPr sz="5600"/>
            </a:lvl4pPr>
            <a:lvl5pPr marL="2398360" indent="-1056922">
              <a:spcBef>
                <a:spcPts val="1300"/>
              </a:spcBef>
              <a:defRPr sz="5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292696" y="12910819"/>
            <a:ext cx="576581" cy="640081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Line 1032"/>
          <p:cNvSpPr/>
          <p:nvPr/>
        </p:nvSpPr>
        <p:spPr>
          <a:xfrm>
            <a:off x="3505200" y="12963525"/>
            <a:ext cx="17221200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02" name="Line 1033"/>
          <p:cNvSpPr/>
          <p:nvPr/>
        </p:nvSpPr>
        <p:spPr>
          <a:xfrm>
            <a:off x="3505200" y="1797050"/>
            <a:ext cx="17221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3962400" y="549276"/>
            <a:ext cx="16459200" cy="22860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00663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962400" y="3070225"/>
            <a:ext cx="8080376" cy="1279525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b="1"/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12338050" y="3070225"/>
            <a:ext cx="8083550" cy="1279525"/>
          </a:xfrm>
          <a:prstGeom prst="rect">
            <a:avLst/>
          </a:prstGeom>
          <a:ln w="12700"/>
        </p:spPr>
        <p:txBody>
          <a:bodyPr anchor="b"/>
          <a:lstStyle/>
          <a:p>
            <a:pPr marL="0" indent="0">
              <a:buClrTx/>
              <a:buSzTx/>
              <a:buNone/>
              <a:defRPr b="1"/>
            </a:pPr>
            <a:endParaRPr/>
          </a:p>
        </p:txBody>
      </p:sp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292696" y="12910819"/>
            <a:ext cx="576581" cy="640081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Line 1032"/>
          <p:cNvSpPr/>
          <p:nvPr/>
        </p:nvSpPr>
        <p:spPr>
          <a:xfrm>
            <a:off x="3505200" y="12963525"/>
            <a:ext cx="17221200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14" name="Line 1033"/>
          <p:cNvSpPr/>
          <p:nvPr/>
        </p:nvSpPr>
        <p:spPr>
          <a:xfrm>
            <a:off x="3505200" y="1797050"/>
            <a:ext cx="172212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3505200" y="304800"/>
            <a:ext cx="17221200" cy="2133600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006633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292696" y="12910819"/>
            <a:ext cx="576581" cy="640081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32"/>
          <p:cNvSpPr/>
          <p:nvPr/>
        </p:nvSpPr>
        <p:spPr>
          <a:xfrm>
            <a:off x="941802" y="12963525"/>
            <a:ext cx="22347994" cy="1"/>
          </a:xfrm>
          <a:prstGeom prst="line">
            <a:avLst/>
          </a:prstGeom>
          <a:ln w="38100">
            <a:solidFill>
              <a:srgbClr val="008000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3" name="Line 1033"/>
          <p:cNvSpPr/>
          <p:nvPr/>
        </p:nvSpPr>
        <p:spPr>
          <a:xfrm>
            <a:off x="878484" y="1797050"/>
            <a:ext cx="22474633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948058" y="304800"/>
            <a:ext cx="22335483" cy="129424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886945" y="1995053"/>
            <a:ext cx="22457708" cy="1038744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59"/>
            <a:ext cx="694750" cy="728981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 anchor="ctr">
            <a:spAutoFit/>
          </a:bodyPr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  <p:sldLayoutId id="2147483662" r:id="rId12"/>
  </p:sldLayoutIdLst>
  <p:transition spd="med"/>
  <p:txStyles>
    <p:titleStyle>
      <a:lvl1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rgbClr val="0025A2"/>
          </a:solidFill>
          <a:uFillTx/>
          <a:latin typeface="Garamond"/>
          <a:ea typeface="Garamond"/>
          <a:cs typeface="Garamond"/>
          <a:sym typeface="Garamond"/>
        </a:defRPr>
      </a:lvl1pPr>
      <a:lvl2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rgbClr val="0025A2"/>
          </a:solidFill>
          <a:uFillTx/>
          <a:latin typeface="Garamond"/>
          <a:ea typeface="Garamond"/>
          <a:cs typeface="Garamond"/>
          <a:sym typeface="Garamond"/>
        </a:defRPr>
      </a:lvl2pPr>
      <a:lvl3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rgbClr val="0025A2"/>
          </a:solidFill>
          <a:uFillTx/>
          <a:latin typeface="Garamond"/>
          <a:ea typeface="Garamond"/>
          <a:cs typeface="Garamond"/>
          <a:sym typeface="Garamond"/>
        </a:defRPr>
      </a:lvl3pPr>
      <a:lvl4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rgbClr val="0025A2"/>
          </a:solidFill>
          <a:uFillTx/>
          <a:latin typeface="Garamond"/>
          <a:ea typeface="Garamond"/>
          <a:cs typeface="Garamond"/>
          <a:sym typeface="Garamond"/>
        </a:defRPr>
      </a:lvl4pPr>
      <a:lvl5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rgbClr val="0025A2"/>
          </a:solidFill>
          <a:uFillTx/>
          <a:latin typeface="Garamond"/>
          <a:ea typeface="Garamond"/>
          <a:cs typeface="Garamond"/>
          <a:sym typeface="Garamond"/>
        </a:defRPr>
      </a:lvl5pPr>
      <a:lvl6pPr marL="0" marR="0" indent="4572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rgbClr val="0025A2"/>
          </a:solidFill>
          <a:uFillTx/>
          <a:latin typeface="Garamond"/>
          <a:ea typeface="Garamond"/>
          <a:cs typeface="Garamond"/>
          <a:sym typeface="Garamond"/>
        </a:defRPr>
      </a:lvl6pPr>
      <a:lvl7pPr marL="0" marR="0" indent="9144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rgbClr val="0025A2"/>
          </a:solidFill>
          <a:uFillTx/>
          <a:latin typeface="Garamond"/>
          <a:ea typeface="Garamond"/>
          <a:cs typeface="Garamond"/>
          <a:sym typeface="Garamond"/>
        </a:defRPr>
      </a:lvl7pPr>
      <a:lvl8pPr marL="0" marR="0" indent="13716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rgbClr val="0025A2"/>
          </a:solidFill>
          <a:uFillTx/>
          <a:latin typeface="Garamond"/>
          <a:ea typeface="Garamond"/>
          <a:cs typeface="Garamond"/>
          <a:sym typeface="Garamond"/>
        </a:defRPr>
      </a:lvl8pPr>
      <a:lvl9pPr marL="0" marR="0" indent="182880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solidFill>
            <a:srgbClr val="0025A2"/>
          </a:solidFill>
          <a:uFillTx/>
          <a:latin typeface="Garamond"/>
          <a:ea typeface="Garamond"/>
          <a:cs typeface="Garamond"/>
          <a:sym typeface="Garamond"/>
        </a:defRPr>
      </a:lvl9pPr>
    </p:titleStyle>
    <p:bodyStyle>
      <a:lvl1pPr marL="685800" marR="0" indent="-685800" algn="l" defTabSz="1828800" rtl="0" latinLnBrk="0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65000"/>
        <a:buFontTx/>
        <a:buChar char="■"/>
        <a:tabLst/>
        <a:defRPr sz="4800" b="0" i="0" u="none" strike="noStrike" cap="none" spc="0" baseline="0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1pPr>
      <a:lvl2pPr marL="1054533" marR="0" indent="-710046" algn="l" defTabSz="1828800" rtl="0" latinLnBrk="0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60000"/>
        <a:buFontTx/>
        <a:buChar char="❑"/>
        <a:tabLst/>
        <a:defRPr sz="4800" b="0" i="0" u="none" strike="noStrike" cap="none" spc="0" baseline="0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2pPr>
      <a:lvl3pPr marL="1513523" marR="0" indent="-842011" algn="l" defTabSz="1828800" rtl="0" latinLnBrk="0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65000"/>
        <a:buFontTx/>
        <a:buChar char="■"/>
        <a:tabLst/>
        <a:defRPr sz="4800" b="0" i="0" u="none" strike="noStrike" cap="none" spc="0" baseline="0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3pPr>
      <a:lvl4pPr marL="1866371" marR="0" indent="-842434" algn="l" defTabSz="1828800" rtl="0" latinLnBrk="0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70000"/>
        <a:buFontTx/>
        <a:buChar char="❑"/>
        <a:tabLst/>
        <a:defRPr sz="4800" b="0" i="0" u="none" strike="noStrike" cap="none" spc="0" baseline="0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4pPr>
      <a:lvl5pPr marL="2360613" marR="0" indent="-1019175" algn="l" defTabSz="1828800" rtl="0" latinLnBrk="0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75000"/>
        <a:buFontTx/>
        <a:buChar char="▪"/>
        <a:tabLst/>
        <a:defRPr sz="4800" b="0" i="0" u="none" strike="noStrike" cap="none" spc="0" baseline="0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5pPr>
      <a:lvl6pPr marL="2817813" marR="0" indent="-1019175" algn="l" defTabSz="1828800" rtl="0" latinLnBrk="0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75000"/>
        <a:buFontTx/>
        <a:buChar char="▪"/>
        <a:tabLst/>
        <a:defRPr sz="4800" b="0" i="0" u="none" strike="noStrike" cap="none" spc="0" baseline="0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6pPr>
      <a:lvl7pPr marL="3275013" marR="0" indent="-1019175" algn="l" defTabSz="1828800" rtl="0" latinLnBrk="0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75000"/>
        <a:buFontTx/>
        <a:buChar char="▪"/>
        <a:tabLst/>
        <a:defRPr sz="4800" b="0" i="0" u="none" strike="noStrike" cap="none" spc="0" baseline="0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7pPr>
      <a:lvl8pPr marL="3732213" marR="0" indent="-1019175" algn="l" defTabSz="1828800" rtl="0" latinLnBrk="0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75000"/>
        <a:buFontTx/>
        <a:buChar char="▪"/>
        <a:tabLst/>
        <a:defRPr sz="4800" b="0" i="0" u="none" strike="noStrike" cap="none" spc="0" baseline="0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8pPr>
      <a:lvl9pPr marL="4189412" marR="0" indent="-1019175" algn="l" defTabSz="1828800" rtl="0" latinLnBrk="0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ct val="75000"/>
        <a:buFontTx/>
        <a:buChar char="▪"/>
        <a:tabLst/>
        <a:defRPr sz="4800" b="0" i="0" u="none" strike="noStrike" cap="none" spc="0" baseline="0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22860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27432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32004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3657600" algn="r" defTabSz="1828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4"/>
          <p:cNvSpPr txBox="1">
            <a:spLocks noGrp="1"/>
          </p:cNvSpPr>
          <p:nvPr>
            <p:ph type="title"/>
          </p:nvPr>
        </p:nvSpPr>
        <p:spPr>
          <a:xfrm>
            <a:off x="999461" y="2211572"/>
            <a:ext cx="22413432" cy="361507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950975">
              <a:defRPr sz="6447"/>
            </a:pPr>
            <a:r>
              <a:rPr lang="pt-BR" sz="8684" dirty="0"/>
              <a:t>Arquitetura de Computadores</a:t>
            </a:r>
            <a:br>
              <a:rPr lang="pt-BR" b="1" dirty="0"/>
            </a:br>
            <a:br>
              <a:rPr lang="pt-BR" b="1" dirty="0"/>
            </a:br>
            <a:r>
              <a:rPr lang="pt-BR" dirty="0">
                <a:solidFill>
                  <a:srgbClr val="C00000"/>
                </a:solidFill>
              </a:rPr>
              <a:t>Temporização de Circuitos Digitais</a:t>
            </a:r>
          </a:p>
        </p:txBody>
      </p:sp>
      <p:sp>
        <p:nvSpPr>
          <p:cNvPr id="170" name="Rectangle 5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335024">
              <a:spcBef>
                <a:spcPts val="800"/>
              </a:spcBef>
              <a:defRPr sz="3504">
                <a:solidFill>
                  <a:srgbClr val="003399"/>
                </a:solidFill>
              </a:defRPr>
            </a:pPr>
            <a:endParaRPr dirty="0"/>
          </a:p>
          <a:p>
            <a:pPr defTabSz="1335024">
              <a:spcBef>
                <a:spcPts val="900"/>
              </a:spcBef>
              <a:defRPr sz="4088">
                <a:solidFill>
                  <a:srgbClr val="003399"/>
                </a:solidFill>
              </a:defRPr>
            </a:pPr>
            <a:r>
              <a:rPr dirty="0"/>
              <a:t>Prof. Linder </a:t>
            </a:r>
            <a:r>
              <a:rPr dirty="0" err="1"/>
              <a:t>Cândido</a:t>
            </a:r>
            <a:r>
              <a:rPr dirty="0"/>
              <a:t> da Silva</a:t>
            </a:r>
          </a:p>
          <a:p>
            <a:pPr defTabSz="1335024">
              <a:spcBef>
                <a:spcPts val="800"/>
              </a:spcBef>
              <a:defRPr sz="4088">
                <a:solidFill>
                  <a:srgbClr val="003399"/>
                </a:solidFill>
              </a:defRPr>
            </a:pPr>
            <a:endParaRPr dirty="0"/>
          </a:p>
          <a:p>
            <a:pPr defTabSz="1335024">
              <a:spcBef>
                <a:spcPts val="800"/>
              </a:spcBef>
              <a:defRPr sz="3504"/>
            </a:pPr>
            <a:r>
              <a:rPr dirty="0"/>
              <a:t>UFMT</a:t>
            </a:r>
          </a:p>
          <a:p>
            <a:pPr defTabSz="1335024">
              <a:spcBef>
                <a:spcPts val="800"/>
              </a:spcBef>
              <a:defRPr sz="3504"/>
            </a:pPr>
            <a:r>
              <a:rPr dirty="0"/>
              <a:t>0</a:t>
            </a:r>
            <a:r>
              <a:rPr lang="pt-BR" dirty="0"/>
              <a:t>2</a:t>
            </a:r>
            <a:r>
              <a:rPr dirty="0"/>
              <a:t> de</a:t>
            </a:r>
            <a:r>
              <a:rPr lang="pt-BR" dirty="0"/>
              <a:t> Janeiro de</a:t>
            </a:r>
            <a:r>
              <a:rPr dirty="0"/>
              <a:t> 202</a:t>
            </a:r>
            <a:r>
              <a:rPr lang="pt-BR" dirty="0"/>
              <a:t>4</a:t>
            </a:r>
            <a:endParaRPr dirty="0"/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328126" y="12964159"/>
            <a:ext cx="445166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itle 4"/>
          <p:cNvSpPr txBox="1">
            <a:spLocks noGrp="1"/>
          </p:cNvSpPr>
          <p:nvPr>
            <p:ph type="title"/>
          </p:nvPr>
        </p:nvSpPr>
        <p:spPr>
          <a:xfrm>
            <a:off x="871757" y="304800"/>
            <a:ext cx="22488084" cy="147827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1700783">
              <a:defRPr sz="8928"/>
            </a:lvl1pPr>
          </a:lstStyle>
          <a:p>
            <a:r>
              <a:rPr lang="pt-BR" b="1" dirty="0"/>
              <a:t>Calculando </a:t>
            </a:r>
            <a:r>
              <a:rPr lang="pt-BR" b="1" i="1" dirty="0" err="1"/>
              <a:t>t</a:t>
            </a:r>
            <a:r>
              <a:rPr lang="pt-BR" b="1" i="1" baseline="-25000" dirty="0" err="1"/>
              <a:t>pd</a:t>
            </a:r>
            <a:r>
              <a:rPr lang="pt-BR" b="1" i="1" baseline="-25000" dirty="0"/>
              <a:t> </a:t>
            </a:r>
            <a:r>
              <a:rPr lang="pt-BR" b="1" dirty="0"/>
              <a:t>e </a:t>
            </a:r>
            <a:r>
              <a:rPr lang="pt-BR" b="1" i="1" dirty="0" err="1"/>
              <a:t>t</a:t>
            </a:r>
            <a:r>
              <a:rPr lang="pt-BR" b="1" i="1" baseline="-25000" dirty="0" err="1"/>
              <a:t>cd</a:t>
            </a:r>
            <a:endParaRPr lang="pt-BR" b="1" baseline="-25000" dirty="0"/>
          </a:p>
        </p:txBody>
      </p:sp>
      <p:sp>
        <p:nvSpPr>
          <p:cNvPr id="238" name="Content Placeholder 5"/>
          <p:cNvSpPr txBox="1">
            <a:spLocks noGrp="1"/>
          </p:cNvSpPr>
          <p:nvPr>
            <p:ph type="body" sz="quarter" idx="1"/>
          </p:nvPr>
        </p:nvSpPr>
        <p:spPr>
          <a:xfrm>
            <a:off x="967471" y="10972800"/>
            <a:ext cx="22296657" cy="1981200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7030A0"/>
                </a:solidFill>
              </a:defRPr>
            </a:pPr>
            <a:r>
              <a:rPr lang="pt-BR" dirty="0"/>
              <a:t>Caminho crítico (maior atraso):</a:t>
            </a:r>
            <a:r>
              <a:rPr lang="pt-BR" b="0" dirty="0">
                <a:solidFill>
                  <a:srgbClr val="000000"/>
                </a:solidFill>
              </a:rPr>
              <a:t>	</a:t>
            </a:r>
            <a:r>
              <a:rPr lang="pt-BR" dirty="0" err="1">
                <a:solidFill>
                  <a:srgbClr val="0433FF"/>
                </a:solidFill>
              </a:rPr>
              <a:t>t</a:t>
            </a:r>
            <a:r>
              <a:rPr lang="pt-BR" baseline="-15500" dirty="0" err="1">
                <a:solidFill>
                  <a:srgbClr val="0433FF"/>
                </a:solidFill>
              </a:rPr>
              <a:t>pd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>
                <a:solidFill>
                  <a:srgbClr val="0433FF"/>
                </a:solidFill>
              </a:rPr>
              <a:t>=</a:t>
            </a:r>
            <a:r>
              <a:rPr lang="pt-BR" dirty="0">
                <a:solidFill>
                  <a:srgbClr val="000000"/>
                </a:solidFill>
              </a:rPr>
              <a:t> </a:t>
            </a:r>
            <a:r>
              <a:rPr lang="pt-BR" dirty="0">
                <a:solidFill>
                  <a:srgbClr val="0433FF"/>
                </a:solidFill>
              </a:rPr>
              <a:t>2 </a:t>
            </a:r>
            <a:r>
              <a:rPr lang="pt-BR" dirty="0" err="1">
                <a:solidFill>
                  <a:srgbClr val="0433FF"/>
                </a:solidFill>
              </a:rPr>
              <a:t>t</a:t>
            </a:r>
            <a:r>
              <a:rPr lang="pt-BR" baseline="-15500" dirty="0" err="1">
                <a:solidFill>
                  <a:srgbClr val="0433FF"/>
                </a:solidFill>
              </a:rPr>
              <a:t>pd_AND</a:t>
            </a:r>
            <a:r>
              <a:rPr lang="pt-BR" dirty="0">
                <a:solidFill>
                  <a:srgbClr val="0433FF"/>
                </a:solidFill>
              </a:rPr>
              <a:t> + </a:t>
            </a:r>
            <a:r>
              <a:rPr lang="pt-BR" dirty="0" err="1">
                <a:solidFill>
                  <a:srgbClr val="0433FF"/>
                </a:solidFill>
              </a:rPr>
              <a:t>t</a:t>
            </a:r>
            <a:r>
              <a:rPr lang="pt-BR" baseline="-15500" dirty="0" err="1">
                <a:solidFill>
                  <a:srgbClr val="0433FF"/>
                </a:solidFill>
              </a:rPr>
              <a:t>pd_OR</a:t>
            </a:r>
            <a:endParaRPr lang="pt-BR" baseline="-15500" dirty="0">
              <a:solidFill>
                <a:srgbClr val="0433FF"/>
              </a:solidFill>
            </a:endParaRPr>
          </a:p>
          <a:p>
            <a:pPr>
              <a:defRPr b="1">
                <a:solidFill>
                  <a:srgbClr val="7030A0"/>
                </a:solidFill>
              </a:defRPr>
            </a:pPr>
            <a:r>
              <a:rPr lang="pt-BR" dirty="0"/>
              <a:t>Caminho mais curto: </a:t>
            </a:r>
            <a:r>
              <a:rPr lang="pt-BR" b="0" dirty="0">
                <a:solidFill>
                  <a:srgbClr val="000000"/>
                </a:solidFill>
              </a:rPr>
              <a:t>			</a:t>
            </a:r>
            <a:r>
              <a:rPr lang="pt-BR" dirty="0" err="1">
                <a:solidFill>
                  <a:srgbClr val="C00000"/>
                </a:solidFill>
              </a:rPr>
              <a:t>t</a:t>
            </a:r>
            <a:r>
              <a:rPr lang="pt-BR" baseline="-15500" dirty="0" err="1">
                <a:solidFill>
                  <a:srgbClr val="C00000"/>
                </a:solidFill>
              </a:rPr>
              <a:t>cd</a:t>
            </a:r>
            <a:r>
              <a:rPr lang="pt-BR" dirty="0">
                <a:solidFill>
                  <a:srgbClr val="C00000"/>
                </a:solidFill>
              </a:rPr>
              <a:t>  = </a:t>
            </a:r>
            <a:r>
              <a:rPr lang="pt-BR" dirty="0" err="1">
                <a:solidFill>
                  <a:srgbClr val="C00000"/>
                </a:solidFill>
              </a:rPr>
              <a:t>t</a:t>
            </a:r>
            <a:r>
              <a:rPr lang="pt-BR" baseline="-15500" dirty="0" err="1">
                <a:solidFill>
                  <a:srgbClr val="C00000"/>
                </a:solidFill>
              </a:rPr>
              <a:t>cd_AND</a:t>
            </a:r>
            <a:endParaRPr lang="pt-BR" baseline="-15500" dirty="0">
              <a:solidFill>
                <a:srgbClr val="C00000"/>
              </a:solidFill>
            </a:endParaRPr>
          </a:p>
        </p:txBody>
      </p:sp>
      <p:pic>
        <p:nvPicPr>
          <p:cNvPr id="239" name="Object 6" descr="Objec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645" y="3352800"/>
            <a:ext cx="13411201" cy="7893050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85283" y="12959320"/>
            <a:ext cx="688009" cy="7386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pt-BR" smtClean="0"/>
              <a:t>10</a:t>
            </a:fld>
            <a:endParaRPr lang="pt-BR" dirty="0"/>
          </a:p>
        </p:txBody>
      </p:sp>
      <p:sp>
        <p:nvSpPr>
          <p:cNvPr id="241" name="Content Placeholder 5"/>
          <p:cNvSpPr txBox="1"/>
          <p:nvPr/>
        </p:nvSpPr>
        <p:spPr>
          <a:xfrm>
            <a:off x="917344" y="1864090"/>
            <a:ext cx="22443803" cy="16619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685800" indent="-685800">
              <a:spcBef>
                <a:spcPts val="1100"/>
              </a:spcBef>
              <a:buClr>
                <a:schemeClr val="accent1"/>
              </a:buClr>
              <a:buSzPct val="65000"/>
              <a:buChar char="■"/>
              <a:defRPr sz="4800"/>
            </a:pPr>
            <a:r>
              <a:rPr lang="pt-BR" dirty="0"/>
              <a:t>Ao analisar um circuito, precisamos nos preocupar com os caminhos de </a:t>
            </a:r>
            <a:r>
              <a:rPr lang="pt-BR" b="1" dirty="0">
                <a:solidFill>
                  <a:srgbClr val="0432FF"/>
                </a:solidFill>
              </a:rPr>
              <a:t>maior</a:t>
            </a:r>
            <a:r>
              <a:rPr lang="pt-BR" dirty="0"/>
              <a:t> atraso (</a:t>
            </a:r>
            <a:r>
              <a:rPr lang="pt-BR" i="1" dirty="0" err="1"/>
              <a:t>t</a:t>
            </a:r>
            <a:r>
              <a:rPr lang="pt-BR" i="1" baseline="-25000" dirty="0" err="1"/>
              <a:t>pd</a:t>
            </a:r>
            <a:r>
              <a:rPr lang="pt-BR" dirty="0"/>
              <a:t>) e de </a:t>
            </a:r>
            <a:r>
              <a:rPr lang="pt-BR" b="1" dirty="0">
                <a:solidFill>
                  <a:srgbClr val="C00000"/>
                </a:solidFill>
              </a:rPr>
              <a:t>menor</a:t>
            </a:r>
            <a:r>
              <a:rPr lang="pt-BR" dirty="0"/>
              <a:t> atraso (</a:t>
            </a:r>
            <a:r>
              <a:rPr lang="pt-BR" i="1" dirty="0" err="1"/>
              <a:t>t</a:t>
            </a:r>
            <a:r>
              <a:rPr lang="pt-BR" i="1" baseline="-25000" dirty="0" err="1"/>
              <a:t>cd</a:t>
            </a:r>
            <a:r>
              <a:rPr lang="pt-BR" dirty="0"/>
              <a:t>).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BDBA8-7ED0-7B6E-6C64-B90917C36726}"/>
              </a:ext>
            </a:extLst>
          </p:cNvPr>
          <p:cNvSpPr txBox="1"/>
          <p:nvPr/>
        </p:nvSpPr>
        <p:spPr>
          <a:xfrm>
            <a:off x="9885405" y="3756454"/>
            <a:ext cx="4399006" cy="800217"/>
          </a:xfrm>
          <a:prstGeom prst="rect">
            <a:avLst/>
          </a:prstGeom>
          <a:solidFill>
            <a:schemeClr val="bg1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4000" b="1" dirty="0">
                <a:solidFill>
                  <a:srgbClr val="0000FF"/>
                </a:solidFill>
              </a:rPr>
              <a:t>Caminho Crítico</a:t>
            </a:r>
            <a:endParaRPr kumimoji="0" lang="pt-BR" sz="40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sym typeface="Tah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834CC5-10C8-BC54-0A0A-E003D64C1701}"/>
              </a:ext>
            </a:extLst>
          </p:cNvPr>
          <p:cNvSpPr txBox="1"/>
          <p:nvPr/>
        </p:nvSpPr>
        <p:spPr>
          <a:xfrm>
            <a:off x="9370532" y="10048240"/>
            <a:ext cx="5482282" cy="800217"/>
          </a:xfrm>
          <a:prstGeom prst="rect">
            <a:avLst/>
          </a:prstGeom>
          <a:solidFill>
            <a:schemeClr val="bg1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4000" b="1" dirty="0">
                <a:solidFill>
                  <a:srgbClr val="C00000"/>
                </a:solidFill>
              </a:rPr>
              <a:t>Caminho mais Curto</a:t>
            </a:r>
            <a:endParaRPr kumimoji="0" lang="pt-BR" sz="40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sym typeface="Tahom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4"/>
          <p:cNvSpPr txBox="1">
            <a:spLocks noGrp="1"/>
          </p:cNvSpPr>
          <p:nvPr>
            <p:ph type="title"/>
          </p:nvPr>
        </p:nvSpPr>
        <p:spPr>
          <a:xfrm>
            <a:off x="926215" y="304800"/>
            <a:ext cx="22379168" cy="17099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7600"/>
            </a:lvl1pPr>
          </a:lstStyle>
          <a:p>
            <a:r>
              <a:rPr lang="pt-BR" b="1" dirty="0"/>
              <a:t>Calculando o Atraso de Propagação</a:t>
            </a:r>
          </a:p>
        </p:txBody>
      </p:sp>
      <p:sp>
        <p:nvSpPr>
          <p:cNvPr id="244" name="Content Placeholder 5"/>
          <p:cNvSpPr txBox="1">
            <a:spLocks noGrp="1"/>
          </p:cNvSpPr>
          <p:nvPr>
            <p:ph type="body" sz="quarter" idx="1"/>
          </p:nvPr>
        </p:nvSpPr>
        <p:spPr>
          <a:xfrm>
            <a:off x="1254642" y="10972800"/>
            <a:ext cx="22711144" cy="1169581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defRPr b="1">
                <a:solidFill>
                  <a:srgbClr val="7030A0"/>
                </a:solidFill>
              </a:defRPr>
            </a:pPr>
            <a:r>
              <a:rPr lang="pt-BR" dirty="0"/>
              <a:t>Atraso de Propagação (Atraso do Caminho crítico): </a:t>
            </a:r>
            <a:r>
              <a:rPr lang="pt-BR" dirty="0" err="1">
                <a:solidFill>
                  <a:srgbClr val="000000"/>
                </a:solidFill>
              </a:rPr>
              <a:t>t</a:t>
            </a:r>
            <a:r>
              <a:rPr lang="pt-BR" baseline="-15500" dirty="0" err="1">
                <a:solidFill>
                  <a:srgbClr val="000000"/>
                </a:solidFill>
              </a:rPr>
              <a:t>pd</a:t>
            </a:r>
            <a:r>
              <a:rPr lang="pt-BR" dirty="0">
                <a:solidFill>
                  <a:srgbClr val="000000"/>
                </a:solidFill>
              </a:rPr>
              <a:t> = 2 </a:t>
            </a:r>
            <a:r>
              <a:rPr lang="pt-BR" dirty="0" err="1">
                <a:solidFill>
                  <a:srgbClr val="000000"/>
                </a:solidFill>
              </a:rPr>
              <a:t>t</a:t>
            </a:r>
            <a:r>
              <a:rPr lang="pt-BR" baseline="-15500" dirty="0" err="1">
                <a:solidFill>
                  <a:srgbClr val="000000"/>
                </a:solidFill>
              </a:rPr>
              <a:t>pd_AND</a:t>
            </a:r>
            <a:r>
              <a:rPr lang="pt-BR" dirty="0">
                <a:solidFill>
                  <a:srgbClr val="000000"/>
                </a:solidFill>
              </a:rPr>
              <a:t> + </a:t>
            </a:r>
            <a:r>
              <a:rPr lang="pt-BR" dirty="0" err="1">
                <a:solidFill>
                  <a:srgbClr val="000000"/>
                </a:solidFill>
              </a:rPr>
              <a:t>t</a:t>
            </a:r>
            <a:r>
              <a:rPr lang="pt-BR" baseline="-15500" dirty="0" err="1">
                <a:solidFill>
                  <a:srgbClr val="000000"/>
                </a:solidFill>
              </a:rPr>
              <a:t>pd_OR</a:t>
            </a:r>
            <a:endParaRPr lang="pt-BR" baseline="-15500" dirty="0"/>
          </a:p>
        </p:txBody>
      </p:sp>
      <p:sp>
        <p:nvSpPr>
          <p:cNvPr id="245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85283" y="12959320"/>
            <a:ext cx="688009" cy="7386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pt-BR" smtClean="0"/>
              <a:t>11</a:t>
            </a:fld>
            <a:endParaRPr lang="pt-BR"/>
          </a:p>
        </p:txBody>
      </p:sp>
      <p:pic>
        <p:nvPicPr>
          <p:cNvPr id="24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874" y="2895600"/>
            <a:ext cx="18288001" cy="7196305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6CAC5E-E629-BF8F-732F-E423E0A882A3}"/>
              </a:ext>
            </a:extLst>
          </p:cNvPr>
          <p:cNvSpPr txBox="1"/>
          <p:nvPr/>
        </p:nvSpPr>
        <p:spPr>
          <a:xfrm>
            <a:off x="9916296" y="2945523"/>
            <a:ext cx="4399006" cy="1415770"/>
          </a:xfrm>
          <a:prstGeom prst="rect">
            <a:avLst/>
          </a:prstGeom>
          <a:solidFill>
            <a:schemeClr val="bg1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sz="4000" b="1" dirty="0">
                <a:solidFill>
                  <a:srgbClr val="0074BE"/>
                </a:solidFill>
              </a:rPr>
              <a:t>Atraso do Caminho Crítico</a:t>
            </a:r>
            <a:endParaRPr kumimoji="0" lang="pt-BR" sz="4000" b="1" i="0" u="none" strike="noStrike" cap="none" spc="0" normalizeH="0" baseline="0" dirty="0">
              <a:ln>
                <a:noFill/>
              </a:ln>
              <a:solidFill>
                <a:srgbClr val="0074BE"/>
              </a:solidFill>
              <a:effectLst/>
              <a:uFillTx/>
              <a:sym typeface="Tahom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C606E-0D35-A8B3-B04D-E50BF6E7C397}"/>
              </a:ext>
            </a:extLst>
          </p:cNvPr>
          <p:cNvSpPr txBox="1"/>
          <p:nvPr/>
        </p:nvSpPr>
        <p:spPr>
          <a:xfrm>
            <a:off x="15322378" y="9498501"/>
            <a:ext cx="1590498" cy="738662"/>
          </a:xfrm>
          <a:prstGeom prst="rect">
            <a:avLst/>
          </a:prstGeom>
          <a:solidFill>
            <a:schemeClr val="bg1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rPr>
              <a:t>Tempo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lang="pt-BR" b="1"/>
              <a:t>Calculando o Atraso de Contaminação</a:t>
            </a:r>
          </a:p>
        </p:txBody>
      </p:sp>
      <p:sp>
        <p:nvSpPr>
          <p:cNvPr id="249" name="Content Placeholder 5"/>
          <p:cNvSpPr txBox="1">
            <a:spLocks noGrp="1"/>
          </p:cNvSpPr>
          <p:nvPr>
            <p:ph type="body" sz="quarter" idx="1"/>
          </p:nvPr>
        </p:nvSpPr>
        <p:spPr>
          <a:xfrm>
            <a:off x="1002331" y="10972800"/>
            <a:ext cx="22226937" cy="1981200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7030A0"/>
                </a:solidFill>
              </a:defRPr>
            </a:pPr>
            <a:r>
              <a:rPr lang="pt-BR" b="1" dirty="0"/>
              <a:t>Atraso de Contaminação (caminho mais curto): </a:t>
            </a:r>
            <a:r>
              <a:rPr lang="pt-BR" b="1" dirty="0" err="1">
                <a:solidFill>
                  <a:srgbClr val="000000"/>
                </a:solidFill>
              </a:rPr>
              <a:t>t</a:t>
            </a:r>
            <a:r>
              <a:rPr lang="pt-BR" b="1" baseline="-15500" dirty="0" err="1">
                <a:solidFill>
                  <a:srgbClr val="000000"/>
                </a:solidFill>
              </a:rPr>
              <a:t>cd</a:t>
            </a:r>
            <a:r>
              <a:rPr lang="pt-BR" b="1" dirty="0">
                <a:solidFill>
                  <a:srgbClr val="000000"/>
                </a:solidFill>
              </a:rPr>
              <a:t>  = </a:t>
            </a:r>
            <a:r>
              <a:rPr lang="pt-BR" b="1" dirty="0" err="1">
                <a:solidFill>
                  <a:srgbClr val="000000"/>
                </a:solidFill>
              </a:rPr>
              <a:t>t</a:t>
            </a:r>
            <a:r>
              <a:rPr lang="pt-BR" b="1" baseline="-15500" dirty="0" err="1">
                <a:solidFill>
                  <a:srgbClr val="000000"/>
                </a:solidFill>
              </a:rPr>
              <a:t>cd_AND</a:t>
            </a:r>
            <a:endParaRPr lang="pt-BR" b="1" baseline="-15500" dirty="0">
              <a:solidFill>
                <a:srgbClr val="000000"/>
              </a:solidFill>
            </a:endParaRPr>
          </a:p>
        </p:txBody>
      </p:sp>
      <p:sp>
        <p:nvSpPr>
          <p:cNvPr id="250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01927" y="12959320"/>
            <a:ext cx="771365" cy="7386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pt-BR" b="1" smtClean="0"/>
              <a:t>12</a:t>
            </a:fld>
            <a:endParaRPr lang="pt-BR" b="1"/>
          </a:p>
        </p:txBody>
      </p:sp>
      <p:pic>
        <p:nvPicPr>
          <p:cNvPr id="25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315826"/>
            <a:ext cx="18288000" cy="508434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8D4D2D-34EE-ED8D-9081-554C68C16D26}"/>
              </a:ext>
            </a:extLst>
          </p:cNvPr>
          <p:cNvSpPr txBox="1"/>
          <p:nvPr/>
        </p:nvSpPr>
        <p:spPr>
          <a:xfrm>
            <a:off x="9638580" y="4310506"/>
            <a:ext cx="4954438" cy="738662"/>
          </a:xfrm>
          <a:prstGeom prst="rect">
            <a:avLst/>
          </a:prstGeom>
          <a:solidFill>
            <a:schemeClr val="bg1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1" i="0" u="none" strike="noStrike" cap="none" spc="0" normalizeH="0" baseline="0" dirty="0">
                <a:ln>
                  <a:noFill/>
                </a:ln>
                <a:solidFill>
                  <a:srgbClr val="949598"/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rPr>
              <a:t>Caminho mais curto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46680C-40DC-0847-5A6F-6AA54B853810}"/>
              </a:ext>
            </a:extLst>
          </p:cNvPr>
          <p:cNvSpPr txBox="1"/>
          <p:nvPr/>
        </p:nvSpPr>
        <p:spPr>
          <a:xfrm>
            <a:off x="15371806" y="8847438"/>
            <a:ext cx="1757210" cy="738662"/>
          </a:xfrm>
          <a:prstGeom prst="rect">
            <a:avLst/>
          </a:prstGeom>
          <a:solidFill>
            <a:schemeClr val="bg1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rPr>
              <a:t>Tempo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1353311">
              <a:defRPr sz="7104"/>
            </a:pPr>
            <a:r>
              <a:rPr lang="pt-BR" b="1" dirty="0"/>
              <a:t>Exemplo: </a:t>
            </a:r>
            <a:r>
              <a:rPr lang="pt-BR" b="1" i="1" dirty="0" err="1"/>
              <a:t>t</a:t>
            </a:r>
            <a:r>
              <a:rPr lang="pt-BR" b="1" i="1" baseline="-16698" dirty="0" err="1"/>
              <a:t>pd</a:t>
            </a:r>
            <a:r>
              <a:rPr lang="pt-BR" b="1" dirty="0"/>
              <a:t> para uma NAND-2 real</a:t>
            </a:r>
          </a:p>
        </p:txBody>
      </p:sp>
      <p:sp>
        <p:nvSpPr>
          <p:cNvPr id="254" name="Content Placeholder 5"/>
          <p:cNvSpPr txBox="1">
            <a:spLocks noGrp="1"/>
          </p:cNvSpPr>
          <p:nvPr>
            <p:ph type="body" sz="quarter" idx="1"/>
          </p:nvPr>
        </p:nvSpPr>
        <p:spPr>
          <a:xfrm>
            <a:off x="3505200" y="11582400"/>
            <a:ext cx="17221200" cy="103524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Forte dependência </a:t>
            </a:r>
            <a:r>
              <a:rPr lang="pt-BR" dirty="0"/>
              <a:t>na </a:t>
            </a:r>
            <a:r>
              <a:rPr lang="pt-BR" b="1" dirty="0">
                <a:solidFill>
                  <a:srgbClr val="0432FF"/>
                </a:solidFill>
              </a:rPr>
              <a:t>voltagem</a:t>
            </a:r>
            <a:r>
              <a:rPr lang="pt-BR" dirty="0"/>
              <a:t> e </a:t>
            </a:r>
            <a:r>
              <a:rPr lang="pt-BR" b="1" dirty="0">
                <a:solidFill>
                  <a:srgbClr val="0432FF"/>
                </a:solidFill>
              </a:rPr>
              <a:t>temperatura</a:t>
            </a:r>
            <a:r>
              <a:rPr lang="pt-BR" dirty="0"/>
              <a:t>!</a:t>
            </a:r>
          </a:p>
        </p:txBody>
      </p:sp>
      <p:sp>
        <p:nvSpPr>
          <p:cNvPr id="255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256" name="Picture 2" descr="Picture 2"/>
          <p:cNvPicPr>
            <a:picLocks noChangeAspect="1"/>
          </p:cNvPicPr>
          <p:nvPr/>
        </p:nvPicPr>
        <p:blipFill>
          <a:blip r:embed="rId2"/>
          <a:srcRect b="31358"/>
          <a:stretch>
            <a:fillRect/>
          </a:stretch>
        </p:blipFill>
        <p:spPr>
          <a:xfrm>
            <a:off x="3505200" y="5935703"/>
            <a:ext cx="17094360" cy="4572001"/>
          </a:xfrm>
          <a:prstGeom prst="rect">
            <a:avLst/>
          </a:prstGeom>
          <a:ln w="12700">
            <a:miter lim="400000"/>
          </a:ln>
        </p:spPr>
      </p:pic>
      <p:sp>
        <p:nvSpPr>
          <p:cNvPr id="257" name="Rectangle 7"/>
          <p:cNvSpPr txBox="1"/>
          <p:nvPr/>
        </p:nvSpPr>
        <p:spPr>
          <a:xfrm>
            <a:off x="6943169" y="13040199"/>
            <a:ext cx="10332721" cy="614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600"/>
              </a:spcBef>
              <a:defRPr sz="2800"/>
            </a:lvl1pPr>
          </a:lstStyle>
          <a:p>
            <a:r>
              <a:t>Source: Nexperia 2-input NAND (74HC00) Datasheet, Section 10</a:t>
            </a:r>
          </a:p>
        </p:txBody>
      </p:sp>
      <p:pic>
        <p:nvPicPr>
          <p:cNvPr id="258" name="Picture 2" descr="Picture 2"/>
          <p:cNvPicPr>
            <a:picLocks noChangeAspect="1"/>
          </p:cNvPicPr>
          <p:nvPr/>
        </p:nvPicPr>
        <p:blipFill>
          <a:blip r:embed="rId3"/>
          <a:srcRect l="35750" t="40145" r="37250" b="38855"/>
          <a:stretch>
            <a:fillRect/>
          </a:stretch>
        </p:blipFill>
        <p:spPr>
          <a:xfrm>
            <a:off x="7315200" y="2293896"/>
            <a:ext cx="4114800" cy="3200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Picture 4" descr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1807" y="1937299"/>
            <a:ext cx="2959771" cy="3535564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Oval 9"/>
          <p:cNvSpPr/>
          <p:nvPr/>
        </p:nvSpPr>
        <p:spPr>
          <a:xfrm>
            <a:off x="18277031" y="8549644"/>
            <a:ext cx="1066801" cy="457201"/>
          </a:xfrm>
          <a:prstGeom prst="ellipse">
            <a:avLst/>
          </a:prstGeom>
          <a:ln w="50800">
            <a:solidFill>
              <a:srgbClr val="FF0000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61" name="Oval 10"/>
          <p:cNvSpPr/>
          <p:nvPr/>
        </p:nvSpPr>
        <p:spPr>
          <a:xfrm>
            <a:off x="14181281" y="10094790"/>
            <a:ext cx="1255473" cy="457201"/>
          </a:xfrm>
          <a:prstGeom prst="ellipse">
            <a:avLst/>
          </a:prstGeom>
          <a:ln w="50800">
            <a:solidFill>
              <a:srgbClr val="FF0000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cxnSp>
        <p:nvCxnSpPr>
          <p:cNvPr id="262" name="Straight Arrow Connector 4"/>
          <p:cNvCxnSpPr>
            <a:cxnSpLocks/>
            <a:stCxn id="261" idx="7"/>
          </p:cNvCxnSpPr>
          <p:nvPr/>
        </p:nvCxnSpPr>
        <p:spPr>
          <a:xfrm flipV="1">
            <a:off x="15252894" y="9006845"/>
            <a:ext cx="3282241" cy="1154901"/>
          </a:xfrm>
          <a:prstGeom prst="straightConnector1">
            <a:avLst/>
          </a:prstGeom>
          <a:ln w="101600">
            <a:solidFill>
              <a:srgbClr val="FF0000"/>
            </a:solidFill>
            <a:headEnd type="triangle"/>
            <a:tailEnd type="triangle"/>
          </a:ln>
        </p:spPr>
      </p:cxn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8" build="p" animBg="1" advAuto="0"/>
      <p:bldP spid="256" grpId="3" animBg="1" advAuto="0"/>
      <p:bldP spid="257" grpId="4" animBg="1" advAuto="0"/>
      <p:bldP spid="258" grpId="1" animBg="1" advAuto="0"/>
      <p:bldP spid="259" grpId="2" animBg="1" advAuto="0"/>
      <p:bldP spid="260" grpId="5" animBg="1" advAuto="0"/>
      <p:bldP spid="261" grpId="7" animBg="1" advAuto="0"/>
      <p:bldP spid="262" grpId="6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icture 6" descr="Picture 6"/>
          <p:cNvPicPr>
            <a:picLocks noChangeAspect="1"/>
          </p:cNvPicPr>
          <p:nvPr/>
        </p:nvPicPr>
        <p:blipFill>
          <a:blip r:embed="rId2"/>
          <a:srcRect l="1" r="66337"/>
          <a:stretch>
            <a:fillRect/>
          </a:stretch>
        </p:blipFill>
        <p:spPr>
          <a:xfrm>
            <a:off x="11034711" y="2831721"/>
            <a:ext cx="4636845" cy="9119618"/>
          </a:xfrm>
          <a:prstGeom prst="rect">
            <a:avLst/>
          </a:prstGeom>
          <a:ln w="12700">
            <a:miter lim="400000"/>
          </a:ln>
        </p:spPr>
      </p:pic>
      <p:sp>
        <p:nvSpPr>
          <p:cNvPr id="265" name="Rectangle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1353311">
              <a:defRPr sz="7104"/>
            </a:pPr>
            <a:r>
              <a:rPr lang="pt-BR" b="1" dirty="0"/>
              <a:t>Exemplo: Atraso de Propagação (</a:t>
            </a:r>
            <a:r>
              <a:rPr lang="pt-BR" b="1" dirty="0" err="1"/>
              <a:t>t</a:t>
            </a:r>
            <a:r>
              <a:rPr lang="pt-BR" b="1" baseline="-16698" dirty="0" err="1"/>
              <a:t>pd</a:t>
            </a:r>
            <a:r>
              <a:rPr lang="pt-BR" b="1" dirty="0"/>
              <a:t>)</a:t>
            </a:r>
            <a:endParaRPr lang="pt-BR" b="1" baseline="-16698" dirty="0"/>
          </a:p>
        </p:txBody>
      </p:sp>
      <p:pic>
        <p:nvPicPr>
          <p:cNvPr id="266" name="Picture 6" descr="Picture 6"/>
          <p:cNvPicPr>
            <a:picLocks noChangeAspect="1"/>
          </p:cNvPicPr>
          <p:nvPr/>
        </p:nvPicPr>
        <p:blipFill>
          <a:blip r:embed="rId2"/>
          <a:srcRect l="34879" r="29188"/>
          <a:stretch>
            <a:fillRect/>
          </a:stretch>
        </p:blipFill>
        <p:spPr>
          <a:xfrm>
            <a:off x="15823954" y="2831721"/>
            <a:ext cx="4949339" cy="9119618"/>
          </a:xfrm>
          <a:prstGeom prst="rect">
            <a:avLst/>
          </a:prstGeom>
          <a:ln w="12700">
            <a:miter lim="400000"/>
          </a:ln>
        </p:spPr>
      </p:pic>
      <p:sp>
        <p:nvSpPr>
          <p:cNvPr id="267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85283" y="12959320"/>
            <a:ext cx="688009" cy="7386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pt-BR" smtClean="0"/>
              <a:t>14</a:t>
            </a:fld>
            <a:endParaRPr lang="pt-BR" dirty="0"/>
          </a:p>
        </p:txBody>
      </p:sp>
      <p:sp>
        <p:nvSpPr>
          <p:cNvPr id="268" name="Content Placeholder 5"/>
          <p:cNvSpPr txBox="1"/>
          <p:nvPr/>
        </p:nvSpPr>
        <p:spPr>
          <a:xfrm>
            <a:off x="844975" y="1775840"/>
            <a:ext cx="22474631" cy="919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685800" indent="-685800">
              <a:spcBef>
                <a:spcPts val="1100"/>
              </a:spcBef>
              <a:buClr>
                <a:schemeClr val="accent1"/>
              </a:buClr>
              <a:buSzPct val="65000"/>
              <a:buChar char="■"/>
              <a:defRPr sz="4800"/>
            </a:pPr>
            <a:r>
              <a:rPr lang="pt-BR" dirty="0"/>
              <a:t>Duas </a:t>
            </a:r>
            <a:r>
              <a:rPr lang="pt-BR" dirty="0">
                <a:solidFill>
                  <a:schemeClr val="tx1"/>
                </a:solidFill>
              </a:rPr>
              <a:t>implementações</a:t>
            </a:r>
            <a:r>
              <a:rPr lang="pt-BR" dirty="0"/>
              <a:t> diferentes de um </a:t>
            </a:r>
            <a:r>
              <a:rPr lang="pt-BR" b="1" dirty="0">
                <a:solidFill>
                  <a:srgbClr val="0432FF"/>
                </a:solidFill>
              </a:rPr>
              <a:t>multiplexador 4:1</a:t>
            </a:r>
          </a:p>
        </p:txBody>
      </p:sp>
      <p:pic>
        <p:nvPicPr>
          <p:cNvPr id="269" name="Picture 6" descr="Picture 6"/>
          <p:cNvPicPr>
            <a:picLocks noChangeAspect="1"/>
          </p:cNvPicPr>
          <p:nvPr/>
        </p:nvPicPr>
        <p:blipFill>
          <a:blip r:embed="rId3"/>
          <a:srcRect l="12643" t="21614" r="16335" b="6944"/>
          <a:stretch>
            <a:fillRect/>
          </a:stretch>
        </p:blipFill>
        <p:spPr>
          <a:xfrm>
            <a:off x="3440720" y="3860422"/>
            <a:ext cx="6963509" cy="5356543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Content Placeholder 5"/>
          <p:cNvSpPr txBox="1"/>
          <p:nvPr/>
        </p:nvSpPr>
        <p:spPr>
          <a:xfrm>
            <a:off x="4212489" y="2660271"/>
            <a:ext cx="5420031" cy="919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1100"/>
              </a:spcBef>
              <a:defRPr sz="4800" u="sng"/>
            </a:lvl1pPr>
          </a:lstStyle>
          <a:p>
            <a:r>
              <a:rPr lang="pt-BR" dirty="0"/>
              <a:t>Atraso das portas</a:t>
            </a:r>
          </a:p>
        </p:txBody>
      </p:sp>
      <p:sp>
        <p:nvSpPr>
          <p:cNvPr id="271" name="Content Placeholder 5"/>
          <p:cNvSpPr txBox="1"/>
          <p:nvPr/>
        </p:nvSpPr>
        <p:spPr>
          <a:xfrm>
            <a:off x="10495667" y="2689728"/>
            <a:ext cx="5132073" cy="919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1100"/>
              </a:spcBef>
              <a:defRPr sz="4800" u="sng"/>
            </a:lvl1pPr>
          </a:lstStyle>
          <a:p>
            <a:r>
              <a:rPr lang="pt-BR" dirty="0"/>
              <a:t>Implementação 1</a:t>
            </a:r>
          </a:p>
        </p:txBody>
      </p:sp>
      <p:sp>
        <p:nvSpPr>
          <p:cNvPr id="272" name="Content Placeholder 5"/>
          <p:cNvSpPr txBox="1"/>
          <p:nvPr/>
        </p:nvSpPr>
        <p:spPr>
          <a:xfrm>
            <a:off x="15934444" y="2679321"/>
            <a:ext cx="5132073" cy="919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1100"/>
              </a:spcBef>
              <a:defRPr sz="4800" u="sng"/>
            </a:lvl1pPr>
          </a:lstStyle>
          <a:p>
            <a:r>
              <a:rPr lang="pt-BR" dirty="0"/>
              <a:t>Implementação 2</a:t>
            </a:r>
          </a:p>
        </p:txBody>
      </p:sp>
      <p:sp>
        <p:nvSpPr>
          <p:cNvPr id="273" name="Oval 2"/>
          <p:cNvSpPr/>
          <p:nvPr/>
        </p:nvSpPr>
        <p:spPr>
          <a:xfrm>
            <a:off x="16890756" y="11366121"/>
            <a:ext cx="1066801" cy="457201"/>
          </a:xfrm>
          <a:prstGeom prst="ellipse">
            <a:avLst/>
          </a:prstGeom>
          <a:ln w="50800">
            <a:solidFill>
              <a:srgbClr val="FF0000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lang="pt-BR" dirty="0"/>
          </a:p>
        </p:txBody>
      </p:sp>
      <p:sp>
        <p:nvSpPr>
          <p:cNvPr id="274" name="Oval 11"/>
          <p:cNvSpPr/>
          <p:nvPr/>
        </p:nvSpPr>
        <p:spPr>
          <a:xfrm>
            <a:off x="12166355" y="11368217"/>
            <a:ext cx="1255473" cy="457201"/>
          </a:xfrm>
          <a:prstGeom prst="ellipse">
            <a:avLst/>
          </a:prstGeom>
          <a:ln w="50800">
            <a:solidFill>
              <a:srgbClr val="FF0000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lang="pt-BR" dirty="0"/>
          </a:p>
        </p:txBody>
      </p:sp>
      <p:cxnSp>
        <p:nvCxnSpPr>
          <p:cNvPr id="275" name="Straight Arrow Connector 12"/>
          <p:cNvCxnSpPr>
            <a:cxnSpLocks/>
          </p:cNvCxnSpPr>
          <p:nvPr/>
        </p:nvCxnSpPr>
        <p:spPr>
          <a:xfrm>
            <a:off x="13421828" y="11590638"/>
            <a:ext cx="3468928" cy="0"/>
          </a:xfrm>
          <a:prstGeom prst="straightConnector1">
            <a:avLst/>
          </a:prstGeom>
          <a:ln w="101600">
            <a:solidFill>
              <a:srgbClr val="FF0000"/>
            </a:solidFill>
            <a:headEnd type="triangle"/>
            <a:tailEnd type="triangle"/>
          </a:ln>
        </p:spPr>
      </p:cxnSp>
      <p:sp>
        <p:nvSpPr>
          <p:cNvPr id="276" name="Content Placeholder 5"/>
          <p:cNvSpPr txBox="1"/>
          <p:nvPr/>
        </p:nvSpPr>
        <p:spPr>
          <a:xfrm>
            <a:off x="1007630" y="11971087"/>
            <a:ext cx="22216338" cy="919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685800" indent="-685800">
              <a:spcBef>
                <a:spcPts val="1100"/>
              </a:spcBef>
              <a:buClr>
                <a:schemeClr val="accent1"/>
              </a:buClr>
              <a:buSzPct val="65000"/>
              <a:buChar char="■"/>
              <a:defRPr sz="4800" b="1"/>
            </a:pPr>
            <a:r>
              <a:rPr lang="pt-BR" dirty="0"/>
              <a:t>Projetos Diferentes </a:t>
            </a:r>
            <a:r>
              <a:rPr lang="pt-BR" b="0" dirty="0"/>
              <a:t>levam a atrasos </a:t>
            </a:r>
            <a:r>
              <a:rPr lang="pt-BR" dirty="0">
                <a:solidFill>
                  <a:srgbClr val="FF0000"/>
                </a:solidFill>
              </a:rPr>
              <a:t>muito diferentes</a:t>
            </a:r>
          </a:p>
        </p:txBody>
      </p:sp>
      <p:sp>
        <p:nvSpPr>
          <p:cNvPr id="277" name="Oval 15"/>
          <p:cNvSpPr/>
          <p:nvPr/>
        </p:nvSpPr>
        <p:spPr>
          <a:xfrm>
            <a:off x="16890756" y="10539721"/>
            <a:ext cx="1066801" cy="457201"/>
          </a:xfrm>
          <a:prstGeom prst="ellipse">
            <a:avLst/>
          </a:prstGeom>
          <a:ln w="50800">
            <a:solidFill>
              <a:srgbClr val="FF0000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lang="pt-BR" dirty="0"/>
          </a:p>
        </p:txBody>
      </p:sp>
      <p:sp>
        <p:nvSpPr>
          <p:cNvPr id="278" name="Oval 16"/>
          <p:cNvSpPr/>
          <p:nvPr/>
        </p:nvSpPr>
        <p:spPr>
          <a:xfrm>
            <a:off x="12166355" y="10541817"/>
            <a:ext cx="1255473" cy="457201"/>
          </a:xfrm>
          <a:prstGeom prst="ellipse">
            <a:avLst/>
          </a:prstGeom>
          <a:ln w="50800">
            <a:solidFill>
              <a:srgbClr val="FF0000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lang="pt-BR" dirty="0"/>
          </a:p>
        </p:txBody>
      </p:sp>
      <p:cxnSp>
        <p:nvCxnSpPr>
          <p:cNvPr id="279" name="Straight Arrow Connector 17"/>
          <p:cNvCxnSpPr>
            <a:cxnSpLocks/>
          </p:cNvCxnSpPr>
          <p:nvPr/>
        </p:nvCxnSpPr>
        <p:spPr>
          <a:xfrm>
            <a:off x="13421828" y="10768321"/>
            <a:ext cx="3468928" cy="0"/>
          </a:xfrm>
          <a:prstGeom prst="straightConnector1">
            <a:avLst/>
          </a:prstGeom>
          <a:ln w="101600">
            <a:solidFill>
              <a:srgbClr val="FF0000"/>
            </a:solidFill>
            <a:headEnd type="triangle"/>
            <a:tailEnd type="triangle"/>
          </a:ln>
        </p:spPr>
      </p:cxn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4" animBg="1" advAuto="0"/>
      <p:bldP spid="266" grpId="7" animBg="1" advAuto="0"/>
      <p:bldP spid="268" grpId="1" build="p" bldLvl="5" animBg="1" advAuto="0"/>
      <p:bldP spid="269" grpId="3" animBg="1" advAuto="0"/>
      <p:bldP spid="270" grpId="2" animBg="1" advAuto="0"/>
      <p:bldP spid="271" grpId="5" animBg="1" advAuto="0"/>
      <p:bldP spid="272" grpId="6" animBg="1" advAuto="0"/>
      <p:bldP spid="273" grpId="10" animBg="1" advAuto="0"/>
      <p:bldP spid="274" grpId="8" animBg="1" advAuto="0"/>
      <p:bldP spid="275" grpId="9" animBg="1" advAuto="0"/>
      <p:bldP spid="276" grpId="11" build="p" bldLvl="5" animBg="1" advAuto="0"/>
      <p:bldP spid="277" grpId="14" animBg="1" advAuto="0"/>
      <p:bldP spid="278" grpId="12" animBg="1" advAuto="0"/>
      <p:bldP spid="279" grpId="13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lang="pt-BR" b="1"/>
              <a:t>Disclaimer: Calculando os caminhos Longo/Curto</a:t>
            </a:r>
          </a:p>
        </p:txBody>
      </p:sp>
      <p:sp>
        <p:nvSpPr>
          <p:cNvPr id="288" name="Content Placeholder 6"/>
          <p:cNvSpPr txBox="1">
            <a:spLocks noGrp="1"/>
          </p:cNvSpPr>
          <p:nvPr>
            <p:ph type="body" idx="1"/>
          </p:nvPr>
        </p:nvSpPr>
        <p:spPr>
          <a:xfrm>
            <a:off x="990947" y="1995053"/>
            <a:ext cx="22249705" cy="10387447"/>
          </a:xfrm>
          <a:prstGeom prst="rect">
            <a:avLst/>
          </a:prstGeom>
        </p:spPr>
        <p:txBody>
          <a:bodyPr/>
          <a:lstStyle/>
          <a:p>
            <a:pPr marL="672084" indent="-672084" defTabSz="1792223">
              <a:defRPr sz="4704"/>
            </a:pPr>
            <a:r>
              <a:rPr lang="pt-BR" dirty="0"/>
              <a:t>Nem sempre é fácil determinar os caminhos crítico/curto!</a:t>
            </a:r>
          </a:p>
          <a:p>
            <a:pPr marL="975455" lvl="1" indent="-637858" defTabSz="1792223">
              <a:spcBef>
                <a:spcPts val="1000"/>
              </a:spcBef>
              <a:buClr>
                <a:schemeClr val="accent2"/>
              </a:buClr>
              <a:defRPr sz="4312"/>
            </a:pPr>
            <a:r>
              <a:rPr lang="pt-BR" dirty="0"/>
              <a:t>Nem todas as </a:t>
            </a:r>
            <a:r>
              <a:rPr lang="pt-BR" b="1" dirty="0"/>
              <a:t>transições de entrada</a:t>
            </a:r>
            <a:r>
              <a:rPr lang="pt-BR" dirty="0"/>
              <a:t> afetam a </a:t>
            </a:r>
            <a:r>
              <a:rPr lang="pt-BR" b="1" dirty="0"/>
              <a:t>saída.</a:t>
            </a:r>
          </a:p>
          <a:p>
            <a:pPr marL="975455" lvl="1" indent="-637858" defTabSz="1792223">
              <a:spcBef>
                <a:spcPts val="1000"/>
              </a:spcBef>
              <a:buClr>
                <a:schemeClr val="accent2"/>
              </a:buClr>
              <a:defRPr sz="4312"/>
            </a:pPr>
            <a:r>
              <a:rPr lang="pt-BR" dirty="0"/>
              <a:t>Pode haver </a:t>
            </a:r>
            <a:r>
              <a:rPr lang="pt-BR" b="1" dirty="0"/>
              <a:t>muitos caminhos diferentes </a:t>
            </a:r>
            <a:r>
              <a:rPr lang="pt-BR" dirty="0"/>
              <a:t> da entrada para a saída.</a:t>
            </a:r>
          </a:p>
          <a:p>
            <a:pPr marL="0" lvl="1" indent="337597" defTabSz="1792223">
              <a:spcBef>
                <a:spcPts val="1000"/>
              </a:spcBef>
              <a:buSzTx/>
              <a:buFont typeface="Wingdings"/>
              <a:buNone/>
              <a:defRPr sz="4312"/>
            </a:pPr>
            <a:endParaRPr lang="pt-BR" dirty="0"/>
          </a:p>
          <a:p>
            <a:pPr marL="616077" indent="-616077" defTabSz="1792223">
              <a:defRPr sz="4704"/>
            </a:pPr>
            <a:r>
              <a:rPr lang="pt-BR" sz="4312" dirty="0"/>
              <a:t>Na</a:t>
            </a:r>
            <a:r>
              <a:rPr lang="pt-BR" dirty="0"/>
              <a:t> realidade, os circuitos </a:t>
            </a:r>
            <a:r>
              <a:rPr lang="pt-BR" b="1" dirty="0">
                <a:solidFill>
                  <a:srgbClr val="C00000"/>
                </a:solidFill>
              </a:rPr>
              <a:t>não são</a:t>
            </a:r>
            <a:r>
              <a:rPr lang="pt-BR" dirty="0"/>
              <a:t> construídos de forma exatamente igual:</a:t>
            </a:r>
            <a:endParaRPr lang="pt-BR" b="1" dirty="0">
              <a:solidFill>
                <a:srgbClr val="0432FF"/>
              </a:solidFill>
            </a:endParaRPr>
          </a:p>
          <a:p>
            <a:pPr marL="975455" lvl="1" indent="-637858" defTabSz="1792223">
              <a:spcBef>
                <a:spcPts val="1000"/>
              </a:spcBef>
              <a:buClr>
                <a:schemeClr val="accent2"/>
              </a:buClr>
              <a:defRPr sz="4312"/>
            </a:pPr>
            <a:r>
              <a:rPr lang="pt-BR" dirty="0"/>
              <a:t>Diferentes instâncias da </a:t>
            </a:r>
            <a:r>
              <a:rPr lang="pt-BR" b="1" dirty="0"/>
              <a:t> mesma porta</a:t>
            </a:r>
            <a:r>
              <a:rPr lang="pt-BR" dirty="0"/>
              <a:t> podem ter </a:t>
            </a:r>
            <a:r>
              <a:rPr lang="pt-BR" b="1" dirty="0">
                <a:solidFill>
                  <a:srgbClr val="FF0000"/>
                </a:solidFill>
              </a:rPr>
              <a:t>diferentes atrasos. </a:t>
            </a:r>
          </a:p>
          <a:p>
            <a:pPr marL="975455" lvl="1" indent="-637858" defTabSz="1792223">
              <a:spcBef>
                <a:spcPts val="1000"/>
              </a:spcBef>
              <a:buClr>
                <a:schemeClr val="accent2"/>
              </a:buClr>
              <a:defRPr sz="4312"/>
            </a:pPr>
            <a:r>
              <a:rPr lang="pt-BR" sz="4704" dirty="0"/>
              <a:t>Fios acrescentam um </a:t>
            </a:r>
            <a:r>
              <a:rPr lang="pt-BR" b="1" dirty="0">
                <a:solidFill>
                  <a:srgbClr val="FF0000"/>
                </a:solidFill>
              </a:rPr>
              <a:t>atrasos finito </a:t>
            </a:r>
            <a:r>
              <a:rPr lang="pt-BR" b="0" dirty="0"/>
              <a:t>(que aumenta com o comprimento).</a:t>
            </a:r>
          </a:p>
          <a:p>
            <a:pPr marL="975455" lvl="1" indent="-637858" defTabSz="1792223">
              <a:spcBef>
                <a:spcPts val="1000"/>
              </a:spcBef>
              <a:buClr>
                <a:schemeClr val="accent2"/>
              </a:buClr>
              <a:defRPr sz="4312"/>
            </a:pPr>
            <a:r>
              <a:rPr lang="pt-BR" dirty="0"/>
              <a:t>Temperatura/voltagem afeta a velocidade do circuito</a:t>
            </a:r>
          </a:p>
          <a:p>
            <a:pPr marL="1345724" lvl="2" indent="-687642" defTabSz="1792223">
              <a:spcBef>
                <a:spcPts val="900"/>
              </a:spcBef>
              <a:defRPr sz="3920"/>
            </a:pPr>
            <a:r>
              <a:rPr lang="pt-BR" dirty="0"/>
              <a:t>Nem todos os elementos do circuito são afetados da mesma forma podendo inclusive </a:t>
            </a:r>
            <a:r>
              <a:rPr lang="pt-BR" b="1" dirty="0">
                <a:solidFill>
                  <a:srgbClr val="FF0000"/>
                </a:solidFill>
              </a:rPr>
              <a:t>mudar o caminho crítico</a:t>
            </a:r>
            <a:r>
              <a:rPr lang="pt-BR" dirty="0"/>
              <a:t>!</a:t>
            </a:r>
          </a:p>
          <a:p>
            <a:pPr marL="1345724" lvl="2" indent="-687642" defTabSz="1792223">
              <a:spcBef>
                <a:spcPts val="900"/>
              </a:spcBef>
              <a:defRPr sz="3920"/>
            </a:pPr>
            <a:endParaRPr lang="pt-BR" dirty="0"/>
          </a:p>
          <a:p>
            <a:pPr marL="672084" indent="-672084" defTabSz="1792223">
              <a:defRPr sz="4704"/>
            </a:pPr>
            <a:r>
              <a:rPr lang="pt-BR" dirty="0"/>
              <a:t>Designers trabalham com as </a:t>
            </a:r>
            <a:r>
              <a:rPr lang="pt-BR" b="1" dirty="0"/>
              <a:t>condições de “pior-caso” </a:t>
            </a:r>
            <a:r>
              <a:rPr lang="pt-BR" dirty="0"/>
              <a:t> e rodam muitas </a:t>
            </a:r>
            <a:r>
              <a:rPr lang="pt-BR" b="1" dirty="0"/>
              <a:t>simulações estatísticas</a:t>
            </a:r>
            <a:r>
              <a:rPr lang="pt-BR" dirty="0"/>
              <a:t> para balancear rendimento/performance</a:t>
            </a:r>
          </a:p>
        </p:txBody>
      </p:sp>
      <p:sp>
        <p:nvSpPr>
          <p:cNvPr id="289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85283" y="12959320"/>
            <a:ext cx="688009" cy="7386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pt-BR" smtClean="0"/>
              <a:t>15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1" uiExpand="1" build="p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rPr b="1" dirty="0"/>
              <a:t>Glitches</a:t>
            </a:r>
          </a:p>
          <a:p>
            <a:pPr algn="ctr"/>
            <a:r>
              <a:rPr b="1" dirty="0"/>
              <a:t>(</a:t>
            </a:r>
            <a:r>
              <a:rPr b="1" dirty="0" err="1"/>
              <a:t>Falhas</a:t>
            </a:r>
            <a:r>
              <a:rPr b="1" dirty="0"/>
              <a:t> de </a:t>
            </a:r>
            <a:r>
              <a:rPr b="1" dirty="0" err="1"/>
              <a:t>saída</a:t>
            </a:r>
            <a:r>
              <a:rPr b="1" dirty="0"/>
              <a:t>)</a:t>
            </a:r>
          </a:p>
        </p:txBody>
      </p:sp>
      <p:sp>
        <p:nvSpPr>
          <p:cNvPr id="296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lang="pt-BR" b="1"/>
              <a:t>Glitches</a:t>
            </a:r>
          </a:p>
        </p:txBody>
      </p:sp>
      <p:sp>
        <p:nvSpPr>
          <p:cNvPr id="300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20085283" y="12959320"/>
            <a:ext cx="688009" cy="7386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pt-BR" smtClean="0"/>
              <a:t>17</a:t>
            </a:fld>
            <a:endParaRPr lang="pt-BR"/>
          </a:p>
        </p:txBody>
      </p:sp>
      <p:sp>
        <p:nvSpPr>
          <p:cNvPr id="301" name="TextBox 12"/>
          <p:cNvSpPr txBox="1"/>
          <p:nvPr/>
        </p:nvSpPr>
        <p:spPr>
          <a:xfrm>
            <a:off x="7542207" y="3188652"/>
            <a:ext cx="8063237" cy="190821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5600" b="1" u="sng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pt-BR"/>
              <a:t>Exemplo</a:t>
            </a:r>
          </a:p>
          <a:p>
            <a:r>
              <a:rPr lang="pt-BR" u="none"/>
              <a:t>Estado inicial do circuito</a:t>
            </a:r>
          </a:p>
        </p:txBody>
      </p:sp>
      <p:pic>
        <p:nvPicPr>
          <p:cNvPr id="302" name="Picture 13" descr="Picture 13"/>
          <p:cNvPicPr>
            <a:picLocks noChangeAspect="1"/>
          </p:cNvPicPr>
          <p:nvPr/>
        </p:nvPicPr>
        <p:blipFill>
          <a:blip r:embed="rId2"/>
          <a:srcRect l="7164" r="5170"/>
          <a:stretch>
            <a:fillRect/>
          </a:stretch>
        </p:blipFill>
        <p:spPr>
          <a:xfrm>
            <a:off x="6730999" y="5029200"/>
            <a:ext cx="10363202" cy="4694960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TextBox 15"/>
          <p:cNvSpPr txBox="1"/>
          <p:nvPr/>
        </p:nvSpPr>
        <p:spPr>
          <a:xfrm>
            <a:off x="5984240" y="8475194"/>
            <a:ext cx="756921" cy="982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5200"/>
            </a:lvl1pPr>
          </a:lstStyle>
          <a:p>
            <a:r>
              <a:rPr lang="pt-BR"/>
              <a:t>1</a:t>
            </a:r>
          </a:p>
        </p:txBody>
      </p:sp>
      <p:sp>
        <p:nvSpPr>
          <p:cNvPr id="304" name="TextBox 17"/>
          <p:cNvSpPr txBox="1"/>
          <p:nvPr/>
        </p:nvSpPr>
        <p:spPr>
          <a:xfrm>
            <a:off x="17080131" y="6900671"/>
            <a:ext cx="2818229" cy="982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5200"/>
            </a:lvl1pPr>
          </a:lstStyle>
          <a:p>
            <a:r>
              <a:rPr lang="pt-BR"/>
              <a:t>1</a:t>
            </a:r>
          </a:p>
        </p:txBody>
      </p:sp>
      <p:sp>
        <p:nvSpPr>
          <p:cNvPr id="305" name="TextBox 19"/>
          <p:cNvSpPr txBox="1"/>
          <p:nvPr/>
        </p:nvSpPr>
        <p:spPr>
          <a:xfrm>
            <a:off x="6009640" y="5416717"/>
            <a:ext cx="731521" cy="982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5200"/>
            </a:lvl1pPr>
          </a:lstStyle>
          <a:p>
            <a:r>
              <a:rPr lang="pt-BR"/>
              <a:t>0</a:t>
            </a:r>
          </a:p>
        </p:txBody>
      </p:sp>
      <p:sp>
        <p:nvSpPr>
          <p:cNvPr id="306" name="TextBox 20"/>
          <p:cNvSpPr txBox="1"/>
          <p:nvPr/>
        </p:nvSpPr>
        <p:spPr>
          <a:xfrm>
            <a:off x="6009640" y="6248400"/>
            <a:ext cx="782321" cy="98488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5200"/>
            </a:lvl1pPr>
          </a:lstStyle>
          <a:p>
            <a:r>
              <a:rPr lang="pt-BR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4FAF0B-881E-3BBE-E127-13559CE5F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000"/>
              </a:spcBef>
              <a:defRPr sz="4400" b="1">
                <a:solidFill>
                  <a:srgbClr val="7030A0"/>
                </a:solidFill>
              </a:defRPr>
            </a:pPr>
            <a:r>
              <a:rPr lang="pt-BR" b="0" dirty="0">
                <a:solidFill>
                  <a:srgbClr val="000000"/>
                </a:solidFill>
              </a:rPr>
              <a:t>Um</a:t>
            </a:r>
            <a:r>
              <a:rPr lang="pt-BR" dirty="0"/>
              <a:t> </a:t>
            </a:r>
            <a:r>
              <a:rPr lang="pt-BR" dirty="0" err="1"/>
              <a:t>Glitch</a:t>
            </a:r>
            <a:r>
              <a:rPr lang="pt-BR" dirty="0"/>
              <a:t> </a:t>
            </a:r>
            <a:r>
              <a:rPr lang="pt-BR" b="0" dirty="0">
                <a:solidFill>
                  <a:srgbClr val="000000"/>
                </a:solidFill>
              </a:rPr>
              <a:t>é uma transição de entrada (0 -&gt; 1 ou 1-&gt;0) que causa </a:t>
            </a:r>
            <a:r>
              <a:rPr lang="pt-BR" dirty="0">
                <a:solidFill>
                  <a:srgbClr val="000000"/>
                </a:solidFill>
              </a:rPr>
              <a:t>múltiplas</a:t>
            </a:r>
            <a:r>
              <a:rPr lang="pt-BR" b="0" dirty="0">
                <a:solidFill>
                  <a:srgbClr val="000000"/>
                </a:solidFill>
              </a:rPr>
              <a:t> transições de saída. 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2" animBg="1" advAuto="0"/>
      <p:bldP spid="302" grpId="3" animBg="1" advAuto="0"/>
      <p:bldP spid="303" grpId="4" animBg="1" advAuto="0"/>
      <p:bldP spid="304" grpId="7" animBg="1" advAuto="0"/>
      <p:bldP spid="305" grpId="5" animBg="1" advAuto="0"/>
      <p:bldP spid="306" grpId="6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b="1" dirty="0"/>
              <a:t>Glitches</a:t>
            </a:r>
            <a:r>
              <a:rPr lang="pt-BR" b="1" dirty="0"/>
              <a:t> (Cont.)</a:t>
            </a:r>
            <a:endParaRPr b="1" dirty="0"/>
          </a:p>
        </p:txBody>
      </p:sp>
      <p:sp>
        <p:nvSpPr>
          <p:cNvPr id="309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310" name="Picture 3" descr="Picture 3"/>
          <p:cNvPicPr>
            <a:picLocks noChangeAspect="1"/>
          </p:cNvPicPr>
          <p:nvPr/>
        </p:nvPicPr>
        <p:blipFill>
          <a:blip r:embed="rId2"/>
          <a:srcRect l="7164" r="5170"/>
          <a:stretch>
            <a:fillRect/>
          </a:stretch>
        </p:blipFill>
        <p:spPr>
          <a:xfrm>
            <a:off x="6730999" y="5029200"/>
            <a:ext cx="10363202" cy="4694960"/>
          </a:xfrm>
          <a:prstGeom prst="rect">
            <a:avLst/>
          </a:prstGeom>
          <a:ln w="12700">
            <a:miter lim="400000"/>
          </a:ln>
        </p:spPr>
      </p:pic>
      <p:sp>
        <p:nvSpPr>
          <p:cNvPr id="311" name="TextBox 1"/>
          <p:cNvSpPr txBox="1"/>
          <p:nvPr/>
        </p:nvSpPr>
        <p:spPr>
          <a:xfrm>
            <a:off x="6009640" y="5416717"/>
            <a:ext cx="731521" cy="982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5200"/>
            </a:lvl1pPr>
          </a:lstStyle>
          <a:p>
            <a:r>
              <a:t>0</a:t>
            </a:r>
          </a:p>
        </p:txBody>
      </p:sp>
      <p:sp>
        <p:nvSpPr>
          <p:cNvPr id="312" name="TextBox 8"/>
          <p:cNvSpPr txBox="1"/>
          <p:nvPr/>
        </p:nvSpPr>
        <p:spPr>
          <a:xfrm>
            <a:off x="5984240" y="8475194"/>
            <a:ext cx="756921" cy="982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5200"/>
            </a:lvl1pPr>
          </a:lstStyle>
          <a:p>
            <a:r>
              <a:t>1</a:t>
            </a:r>
          </a:p>
        </p:txBody>
      </p:sp>
      <p:sp>
        <p:nvSpPr>
          <p:cNvPr id="313" name="TextBox 9"/>
          <p:cNvSpPr txBox="1"/>
          <p:nvPr/>
        </p:nvSpPr>
        <p:spPr>
          <a:xfrm>
            <a:off x="4511040" y="6248400"/>
            <a:ext cx="2280921" cy="9829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5200">
                <a:solidFill>
                  <a:srgbClr val="FF0000"/>
                </a:solidFill>
              </a:defRPr>
            </a:lvl1pPr>
          </a:lstStyle>
          <a:p>
            <a:r>
              <a:t>1 -&gt; 0</a:t>
            </a:r>
          </a:p>
        </p:txBody>
      </p:sp>
      <p:sp>
        <p:nvSpPr>
          <p:cNvPr id="314" name="TextBox 11"/>
          <p:cNvSpPr txBox="1"/>
          <p:nvPr/>
        </p:nvSpPr>
        <p:spPr>
          <a:xfrm>
            <a:off x="17080131" y="6900671"/>
            <a:ext cx="2818229" cy="982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5200">
                <a:solidFill>
                  <a:srgbClr val="FF0000"/>
                </a:solidFill>
              </a:defRPr>
            </a:lvl1pPr>
          </a:lstStyle>
          <a:p>
            <a:r>
              <a:t>1 -&gt; ?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791297B-D89C-D321-EA07-37222E399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6945" y="1995053"/>
            <a:ext cx="22457708" cy="10387447"/>
          </a:xfrm>
        </p:spPr>
        <p:txBody>
          <a:bodyPr/>
          <a:lstStyle/>
          <a:p>
            <a:pPr>
              <a:spcBef>
                <a:spcPts val="1000"/>
              </a:spcBef>
              <a:defRPr sz="4400" b="1">
                <a:solidFill>
                  <a:srgbClr val="7030A0"/>
                </a:solidFill>
              </a:defRPr>
            </a:pPr>
            <a:r>
              <a:rPr lang="pt-BR" b="0" dirty="0">
                <a:solidFill>
                  <a:srgbClr val="000000"/>
                </a:solidFill>
              </a:rPr>
              <a:t>Um</a:t>
            </a:r>
            <a:r>
              <a:rPr lang="pt-BR" dirty="0"/>
              <a:t> </a:t>
            </a:r>
            <a:r>
              <a:rPr lang="pt-BR" dirty="0" err="1"/>
              <a:t>Glitch</a:t>
            </a:r>
            <a:r>
              <a:rPr lang="pt-BR" dirty="0"/>
              <a:t> </a:t>
            </a:r>
            <a:r>
              <a:rPr lang="pt-BR" b="0" dirty="0">
                <a:solidFill>
                  <a:srgbClr val="000000"/>
                </a:solidFill>
              </a:rPr>
              <a:t>é uma transição de entrada (0 -&gt; 1 ou 1-&gt;0) que causa </a:t>
            </a:r>
            <a:r>
              <a:rPr lang="pt-BR" dirty="0">
                <a:solidFill>
                  <a:srgbClr val="000000"/>
                </a:solidFill>
              </a:rPr>
              <a:t>múltiplas</a:t>
            </a:r>
            <a:r>
              <a:rPr lang="pt-BR" b="0" dirty="0">
                <a:solidFill>
                  <a:srgbClr val="000000"/>
                </a:solidFill>
              </a:rPr>
              <a:t> transições de saída. 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b="1" dirty="0"/>
              <a:t>Glitches</a:t>
            </a:r>
            <a:r>
              <a:rPr lang="pt-BR" b="1" dirty="0"/>
              <a:t> (Cont.)</a:t>
            </a:r>
            <a:endParaRPr b="1" dirty="0"/>
          </a:p>
        </p:txBody>
      </p:sp>
      <p:sp>
        <p:nvSpPr>
          <p:cNvPr id="31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319" name="Picture 3" descr="Picture 3"/>
          <p:cNvPicPr>
            <a:picLocks noChangeAspect="1"/>
          </p:cNvPicPr>
          <p:nvPr/>
        </p:nvPicPr>
        <p:blipFill>
          <a:blip r:embed="rId2"/>
          <a:srcRect l="7164" r="5170"/>
          <a:stretch>
            <a:fillRect/>
          </a:stretch>
        </p:blipFill>
        <p:spPr>
          <a:xfrm>
            <a:off x="6730999" y="5029200"/>
            <a:ext cx="10363202" cy="4694960"/>
          </a:xfrm>
          <a:prstGeom prst="rect">
            <a:avLst/>
          </a:prstGeom>
          <a:ln w="12700">
            <a:miter lim="400000"/>
          </a:ln>
        </p:spPr>
      </p:pic>
      <p:sp>
        <p:nvSpPr>
          <p:cNvPr id="320" name="TextBox 1"/>
          <p:cNvSpPr txBox="1"/>
          <p:nvPr/>
        </p:nvSpPr>
        <p:spPr>
          <a:xfrm>
            <a:off x="6009640" y="5416717"/>
            <a:ext cx="731521" cy="982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5200"/>
            </a:lvl1pPr>
          </a:lstStyle>
          <a:p>
            <a:r>
              <a:t>0</a:t>
            </a:r>
          </a:p>
        </p:txBody>
      </p:sp>
      <p:sp>
        <p:nvSpPr>
          <p:cNvPr id="321" name="TextBox 8"/>
          <p:cNvSpPr txBox="1"/>
          <p:nvPr/>
        </p:nvSpPr>
        <p:spPr>
          <a:xfrm>
            <a:off x="5984240" y="8475194"/>
            <a:ext cx="756921" cy="982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5200"/>
            </a:lvl1pPr>
          </a:lstStyle>
          <a:p>
            <a:r>
              <a:t>1</a:t>
            </a:r>
          </a:p>
        </p:txBody>
      </p:sp>
      <p:sp>
        <p:nvSpPr>
          <p:cNvPr id="322" name="TextBox 9"/>
          <p:cNvSpPr txBox="1"/>
          <p:nvPr/>
        </p:nvSpPr>
        <p:spPr>
          <a:xfrm>
            <a:off x="4511040" y="6248400"/>
            <a:ext cx="2280921" cy="9829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5200"/>
            </a:lvl1pPr>
          </a:lstStyle>
          <a:p>
            <a:r>
              <a:t>1 -&gt; 0</a:t>
            </a:r>
          </a:p>
        </p:txBody>
      </p:sp>
      <p:sp>
        <p:nvSpPr>
          <p:cNvPr id="323" name="TextBox 11"/>
          <p:cNvSpPr txBox="1"/>
          <p:nvPr/>
        </p:nvSpPr>
        <p:spPr>
          <a:xfrm>
            <a:off x="17080131" y="6900671"/>
            <a:ext cx="2589629" cy="982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5200"/>
            </a:lvl1pPr>
          </a:lstStyle>
          <a:p>
            <a:r>
              <a:t>1 -&gt; ?</a:t>
            </a:r>
          </a:p>
        </p:txBody>
      </p:sp>
      <p:sp>
        <p:nvSpPr>
          <p:cNvPr id="324" name="Freeform 4"/>
          <p:cNvSpPr/>
          <p:nvPr/>
        </p:nvSpPr>
        <p:spPr>
          <a:xfrm>
            <a:off x="6807200" y="6337300"/>
            <a:ext cx="10045700" cy="1143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200"/>
                </a:moveTo>
                <a:lnTo>
                  <a:pt x="8274" y="7200"/>
                </a:lnTo>
                <a:lnTo>
                  <a:pt x="12397" y="0"/>
                </a:lnTo>
                <a:lnTo>
                  <a:pt x="14500" y="0"/>
                </a:lnTo>
                <a:lnTo>
                  <a:pt x="14500" y="14640"/>
                </a:lnTo>
                <a:lnTo>
                  <a:pt x="16958" y="14160"/>
                </a:lnTo>
                <a:lnTo>
                  <a:pt x="20699" y="21600"/>
                </a:lnTo>
                <a:lnTo>
                  <a:pt x="21600" y="21600"/>
                </a:lnTo>
              </a:path>
            </a:pathLst>
          </a:custGeom>
          <a:ln w="101600">
            <a:solidFill>
              <a:srgbClr val="FF0000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25" name="Freeform 5"/>
          <p:cNvSpPr/>
          <p:nvPr/>
        </p:nvSpPr>
        <p:spPr>
          <a:xfrm>
            <a:off x="6807200" y="6766559"/>
            <a:ext cx="10027920" cy="1874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76" y="0"/>
                </a:lnTo>
                <a:lnTo>
                  <a:pt x="1576" y="17385"/>
                </a:lnTo>
                <a:lnTo>
                  <a:pt x="8207" y="17385"/>
                </a:lnTo>
                <a:lnTo>
                  <a:pt x="12310" y="21600"/>
                </a:lnTo>
                <a:lnTo>
                  <a:pt x="14378" y="21600"/>
                </a:lnTo>
                <a:lnTo>
                  <a:pt x="14378" y="12820"/>
                </a:lnTo>
                <a:lnTo>
                  <a:pt x="16873" y="12820"/>
                </a:lnTo>
                <a:lnTo>
                  <a:pt x="20648" y="9132"/>
                </a:lnTo>
                <a:lnTo>
                  <a:pt x="21600" y="9132"/>
                </a:lnTo>
              </a:path>
            </a:pathLst>
          </a:custGeom>
          <a:ln w="101600">
            <a:solidFill>
              <a:srgbClr val="0432FF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26" name="TextBox 13"/>
          <p:cNvSpPr txBox="1"/>
          <p:nvPr/>
        </p:nvSpPr>
        <p:spPr>
          <a:xfrm>
            <a:off x="13004782" y="5011587"/>
            <a:ext cx="9360948" cy="98488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5200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Caminho m</a:t>
            </a:r>
            <a:r>
              <a:rPr dirty="0"/>
              <a:t>ais lento (3 </a:t>
            </a:r>
            <a:r>
              <a:rPr dirty="0" err="1"/>
              <a:t>portas</a:t>
            </a:r>
            <a:r>
              <a:rPr dirty="0"/>
              <a:t>)</a:t>
            </a:r>
          </a:p>
        </p:txBody>
      </p:sp>
      <p:sp>
        <p:nvSpPr>
          <p:cNvPr id="327" name="TextBox 14"/>
          <p:cNvSpPr txBox="1"/>
          <p:nvPr/>
        </p:nvSpPr>
        <p:spPr>
          <a:xfrm>
            <a:off x="13004782" y="8871333"/>
            <a:ext cx="10027920" cy="98488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5200">
                <a:solidFill>
                  <a:srgbClr val="0432FF"/>
                </a:solidFill>
              </a:defRPr>
            </a:lvl1pPr>
          </a:lstStyle>
          <a:p>
            <a:r>
              <a:rPr lang="pt-BR" dirty="0"/>
              <a:t>Caminho m</a:t>
            </a:r>
            <a:r>
              <a:rPr dirty="0"/>
              <a:t>ais </a:t>
            </a:r>
            <a:r>
              <a:rPr dirty="0" err="1"/>
              <a:t>rápido</a:t>
            </a:r>
            <a:r>
              <a:rPr dirty="0"/>
              <a:t> (2 </a:t>
            </a:r>
            <a:r>
              <a:rPr dirty="0" err="1"/>
              <a:t>portas</a:t>
            </a:r>
            <a:r>
              <a:rPr dirty="0"/>
              <a:t>)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D0B708E9-9382-782D-784A-4A4C03B22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6945" y="1995053"/>
            <a:ext cx="22457708" cy="10387447"/>
          </a:xfrm>
        </p:spPr>
        <p:txBody>
          <a:bodyPr/>
          <a:lstStyle/>
          <a:p>
            <a:pPr>
              <a:spcBef>
                <a:spcPts val="1000"/>
              </a:spcBef>
              <a:defRPr sz="4400" b="1">
                <a:solidFill>
                  <a:srgbClr val="7030A0"/>
                </a:solidFill>
              </a:defRPr>
            </a:pPr>
            <a:r>
              <a:rPr lang="pt-BR" b="0" dirty="0">
                <a:solidFill>
                  <a:srgbClr val="000000"/>
                </a:solidFill>
              </a:rPr>
              <a:t>Um</a:t>
            </a:r>
            <a:r>
              <a:rPr lang="pt-BR" dirty="0"/>
              <a:t> </a:t>
            </a:r>
            <a:r>
              <a:rPr lang="pt-BR" dirty="0" err="1"/>
              <a:t>Glitch</a:t>
            </a:r>
            <a:r>
              <a:rPr lang="pt-BR" dirty="0"/>
              <a:t> </a:t>
            </a:r>
            <a:r>
              <a:rPr lang="pt-BR" b="0" dirty="0">
                <a:solidFill>
                  <a:srgbClr val="000000"/>
                </a:solidFill>
              </a:rPr>
              <a:t>é uma transição de entrada (0 -&gt; 1 ou 1-&gt;0) que causa </a:t>
            </a:r>
            <a:r>
              <a:rPr lang="pt-BR" dirty="0">
                <a:solidFill>
                  <a:srgbClr val="000000"/>
                </a:solidFill>
              </a:rPr>
              <a:t>múltiplas</a:t>
            </a:r>
            <a:r>
              <a:rPr lang="pt-BR" b="0" dirty="0">
                <a:solidFill>
                  <a:srgbClr val="000000"/>
                </a:solidFill>
              </a:rPr>
              <a:t> transições de saída. 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lang="pt-BR" b="1" dirty="0"/>
              <a:t>Agenda</a:t>
            </a:r>
          </a:p>
        </p:txBody>
      </p:sp>
      <p:sp>
        <p:nvSpPr>
          <p:cNvPr id="17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97577" y="1995053"/>
            <a:ext cx="22335483" cy="10968474"/>
          </a:xfrm>
          <a:prstGeom prst="rect">
            <a:avLst/>
          </a:prstGeom>
        </p:spPr>
        <p:txBody>
          <a:bodyPr/>
          <a:lstStyle/>
          <a:p>
            <a:pPr marL="914400" indent="-914400">
              <a:buClr>
                <a:schemeClr val="tx1"/>
              </a:buClr>
              <a:buSzPct val="100000"/>
              <a:buFont typeface="+mj-lt"/>
              <a:buAutoNum type="arabicPeriod"/>
              <a:defRPr>
                <a:solidFill>
                  <a:srgbClr val="FF0000"/>
                </a:solidFill>
              </a:defRPr>
            </a:pPr>
            <a:r>
              <a:rPr lang="pt-BR" dirty="0">
                <a:solidFill>
                  <a:srgbClr val="C00000"/>
                </a:solidFill>
              </a:rPr>
              <a:t>Introdução à Temporização de Circuitos Digitais.</a:t>
            </a:r>
          </a:p>
          <a:p>
            <a:pPr marL="914400" indent="-914400">
              <a:buClr>
                <a:schemeClr val="tx1"/>
              </a:buClr>
              <a:buSzPct val="100000"/>
              <a:buFont typeface="+mj-lt"/>
              <a:buAutoNum type="arabicPeriod"/>
              <a:defRPr>
                <a:solidFill>
                  <a:srgbClr val="FF0000"/>
                </a:solidFill>
              </a:defRPr>
            </a:pPr>
            <a:r>
              <a:rPr lang="pt-BR" dirty="0">
                <a:solidFill>
                  <a:schemeClr val="tx1"/>
                </a:solidFill>
              </a:rPr>
              <a:t>Temporização de Circuitos </a:t>
            </a:r>
            <a:r>
              <a:rPr lang="pt-BR" dirty="0" err="1">
                <a:solidFill>
                  <a:schemeClr val="tx1"/>
                </a:solidFill>
              </a:rPr>
              <a:t>Combinacionais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pPr marL="995362" lvl="1" indent="-650875">
              <a:spcBef>
                <a:spcPts val="1000"/>
              </a:spcBef>
              <a:buClr>
                <a:schemeClr val="accent2"/>
              </a:buClr>
              <a:defRPr sz="4400"/>
            </a:pPr>
            <a:r>
              <a:rPr lang="pt-BR" sz="4400" dirty="0"/>
              <a:t>Atraso de propagação.</a:t>
            </a:r>
          </a:p>
          <a:p>
            <a:pPr marL="995362" lvl="1" indent="-650875">
              <a:spcBef>
                <a:spcPts val="1000"/>
              </a:spcBef>
              <a:buClr>
                <a:schemeClr val="accent2"/>
              </a:buClr>
              <a:defRPr sz="4400"/>
            </a:pPr>
            <a:r>
              <a:rPr lang="pt-BR" sz="4400" dirty="0"/>
              <a:t>Atraso de contaminação.</a:t>
            </a:r>
          </a:p>
          <a:p>
            <a:pPr marL="914400" indent="-914400">
              <a:buClr>
                <a:schemeClr val="tx1"/>
              </a:buClr>
              <a:buSzPct val="100000"/>
              <a:buFont typeface="+mj-lt"/>
              <a:buAutoNum type="arabicPeriod"/>
              <a:defRPr>
                <a:solidFill>
                  <a:srgbClr val="FF0000"/>
                </a:solidFill>
              </a:defRPr>
            </a:pPr>
            <a:r>
              <a:rPr lang="pt-BR" dirty="0">
                <a:solidFill>
                  <a:schemeClr val="tx1"/>
                </a:solidFill>
              </a:rPr>
              <a:t>Temporização de Circuitos Sequenciais.</a:t>
            </a:r>
          </a:p>
          <a:p>
            <a:pPr marL="995362" lvl="1" indent="-650875">
              <a:spcBef>
                <a:spcPts val="1000"/>
              </a:spcBef>
              <a:buClr>
                <a:schemeClr val="accent2"/>
              </a:buClr>
              <a:defRPr sz="4400"/>
            </a:pPr>
            <a:r>
              <a:rPr lang="pt-BR" dirty="0"/>
              <a:t>Setup time.</a:t>
            </a:r>
          </a:p>
          <a:p>
            <a:pPr marL="995362" lvl="1" indent="-650875">
              <a:spcBef>
                <a:spcPts val="1000"/>
              </a:spcBef>
              <a:buClr>
                <a:schemeClr val="accent2"/>
              </a:buClr>
              <a:defRPr sz="4400"/>
            </a:pPr>
            <a:r>
              <a:rPr lang="pt-BR" dirty="0" err="1"/>
              <a:t>Hold</a:t>
            </a:r>
            <a:r>
              <a:rPr lang="pt-BR" dirty="0"/>
              <a:t> time.</a:t>
            </a:r>
          </a:p>
          <a:p>
            <a:pPr marL="995362" lvl="1" indent="-650875">
              <a:spcBef>
                <a:spcPts val="1000"/>
              </a:spcBef>
              <a:buClr>
                <a:schemeClr val="accent2"/>
              </a:buClr>
              <a:defRPr sz="4400"/>
            </a:pPr>
            <a:r>
              <a:rPr lang="pt-BR" dirty="0"/>
              <a:t>Quão rápido um circuito sequencial pode operar?</a:t>
            </a:r>
          </a:p>
          <a:p>
            <a:pPr marL="344487" lvl="1" indent="0">
              <a:spcBef>
                <a:spcPts val="1000"/>
              </a:spcBef>
              <a:buClr>
                <a:schemeClr val="accent2"/>
              </a:buClr>
              <a:buNone/>
              <a:defRPr sz="4400"/>
            </a:pPr>
            <a:endParaRPr lang="pt-BR" dirty="0"/>
          </a:p>
          <a:p>
            <a:pPr marL="344487" lvl="1" indent="0">
              <a:spcBef>
                <a:spcPts val="1000"/>
              </a:spcBef>
              <a:buClr>
                <a:schemeClr val="accent2"/>
              </a:buClr>
              <a:buNone/>
              <a:defRPr sz="4400"/>
            </a:pPr>
            <a:endParaRPr lang="pt-BR" dirty="0"/>
          </a:p>
        </p:txBody>
      </p:sp>
      <p:sp>
        <p:nvSpPr>
          <p:cNvPr id="17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0336954" y="12959320"/>
            <a:ext cx="436338" cy="7386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b="1" dirty="0"/>
              <a:t>Glitches</a:t>
            </a:r>
            <a:r>
              <a:rPr lang="pt-BR" b="1" dirty="0"/>
              <a:t> (Cont.)</a:t>
            </a:r>
            <a:endParaRPr b="1" dirty="0"/>
          </a:p>
        </p:txBody>
      </p:sp>
      <p:sp>
        <p:nvSpPr>
          <p:cNvPr id="331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332" name="Picture 3" descr="Picture 3"/>
          <p:cNvPicPr>
            <a:picLocks noChangeAspect="1"/>
          </p:cNvPicPr>
          <p:nvPr/>
        </p:nvPicPr>
        <p:blipFill>
          <a:blip r:embed="rId2"/>
          <a:srcRect l="7164" r="5170"/>
          <a:stretch>
            <a:fillRect/>
          </a:stretch>
        </p:blipFill>
        <p:spPr>
          <a:xfrm>
            <a:off x="6730999" y="5029200"/>
            <a:ext cx="10363202" cy="4694960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TextBox 1"/>
          <p:cNvSpPr txBox="1"/>
          <p:nvPr/>
        </p:nvSpPr>
        <p:spPr>
          <a:xfrm>
            <a:off x="6009640" y="5416717"/>
            <a:ext cx="731521" cy="982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5200"/>
            </a:lvl1pPr>
          </a:lstStyle>
          <a:p>
            <a:r>
              <a:t>0</a:t>
            </a:r>
          </a:p>
        </p:txBody>
      </p:sp>
      <p:sp>
        <p:nvSpPr>
          <p:cNvPr id="334" name="TextBox 8"/>
          <p:cNvSpPr txBox="1"/>
          <p:nvPr/>
        </p:nvSpPr>
        <p:spPr>
          <a:xfrm>
            <a:off x="5984240" y="8475194"/>
            <a:ext cx="756921" cy="982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5200"/>
            </a:lvl1pPr>
          </a:lstStyle>
          <a:p>
            <a:r>
              <a:t>1</a:t>
            </a:r>
          </a:p>
        </p:txBody>
      </p:sp>
      <p:sp>
        <p:nvSpPr>
          <p:cNvPr id="335" name="TextBox 9"/>
          <p:cNvSpPr txBox="1"/>
          <p:nvPr/>
        </p:nvSpPr>
        <p:spPr>
          <a:xfrm>
            <a:off x="4511040" y="6248400"/>
            <a:ext cx="2280921" cy="9829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5200"/>
            </a:lvl1pPr>
          </a:lstStyle>
          <a:p>
            <a:r>
              <a:t>1 -&gt; 0</a:t>
            </a:r>
          </a:p>
        </p:txBody>
      </p:sp>
      <p:sp>
        <p:nvSpPr>
          <p:cNvPr id="336" name="TextBox 11"/>
          <p:cNvSpPr txBox="1"/>
          <p:nvPr/>
        </p:nvSpPr>
        <p:spPr>
          <a:xfrm>
            <a:off x="17080131" y="6900671"/>
            <a:ext cx="3580229" cy="982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5200">
                <a:solidFill>
                  <a:schemeClr val="accent2"/>
                </a:solidFill>
              </a:defRPr>
            </a:lvl1pPr>
          </a:lstStyle>
          <a:p>
            <a:r>
              <a:t>1 -&gt; 0 -&gt; 1</a:t>
            </a:r>
          </a:p>
        </p:txBody>
      </p:sp>
      <p:sp>
        <p:nvSpPr>
          <p:cNvPr id="337" name="Freeform 4"/>
          <p:cNvSpPr/>
          <p:nvPr/>
        </p:nvSpPr>
        <p:spPr>
          <a:xfrm>
            <a:off x="6807200" y="6337300"/>
            <a:ext cx="10045700" cy="1143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7200"/>
                </a:moveTo>
                <a:lnTo>
                  <a:pt x="8274" y="7200"/>
                </a:lnTo>
                <a:lnTo>
                  <a:pt x="12397" y="0"/>
                </a:lnTo>
                <a:lnTo>
                  <a:pt x="14500" y="0"/>
                </a:lnTo>
                <a:lnTo>
                  <a:pt x="14500" y="14640"/>
                </a:lnTo>
                <a:lnTo>
                  <a:pt x="16958" y="14160"/>
                </a:lnTo>
                <a:lnTo>
                  <a:pt x="20699" y="21600"/>
                </a:lnTo>
                <a:lnTo>
                  <a:pt x="21600" y="21600"/>
                </a:lnTo>
              </a:path>
            </a:pathLst>
          </a:custGeom>
          <a:ln w="101600">
            <a:solidFill>
              <a:srgbClr val="FF0000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38" name="Freeform 5"/>
          <p:cNvSpPr/>
          <p:nvPr/>
        </p:nvSpPr>
        <p:spPr>
          <a:xfrm>
            <a:off x="6807200" y="6766559"/>
            <a:ext cx="10027920" cy="1874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76" y="0"/>
                </a:lnTo>
                <a:lnTo>
                  <a:pt x="1576" y="17385"/>
                </a:lnTo>
                <a:lnTo>
                  <a:pt x="8207" y="17385"/>
                </a:lnTo>
                <a:lnTo>
                  <a:pt x="12310" y="21600"/>
                </a:lnTo>
                <a:lnTo>
                  <a:pt x="14378" y="21600"/>
                </a:lnTo>
                <a:lnTo>
                  <a:pt x="14378" y="12820"/>
                </a:lnTo>
                <a:lnTo>
                  <a:pt x="16873" y="12820"/>
                </a:lnTo>
                <a:lnTo>
                  <a:pt x="20648" y="9132"/>
                </a:lnTo>
                <a:lnTo>
                  <a:pt x="21600" y="9132"/>
                </a:lnTo>
              </a:path>
            </a:pathLst>
          </a:custGeom>
          <a:ln w="101600">
            <a:solidFill>
              <a:srgbClr val="0432FF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339" name="TextBox 13"/>
          <p:cNvSpPr txBox="1"/>
          <p:nvPr/>
        </p:nvSpPr>
        <p:spPr>
          <a:xfrm>
            <a:off x="13004782" y="5011587"/>
            <a:ext cx="9314019" cy="982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5200">
                <a:solidFill>
                  <a:srgbClr val="FF0000"/>
                </a:solidFill>
              </a:defRPr>
            </a:lvl1pPr>
          </a:lstStyle>
          <a:p>
            <a:r>
              <a:t>Caminho mais lento (3 portas)</a:t>
            </a:r>
          </a:p>
        </p:txBody>
      </p:sp>
      <p:sp>
        <p:nvSpPr>
          <p:cNvPr id="340" name="TextBox 14"/>
          <p:cNvSpPr txBox="1"/>
          <p:nvPr/>
        </p:nvSpPr>
        <p:spPr>
          <a:xfrm>
            <a:off x="13004782" y="8871333"/>
            <a:ext cx="9846971" cy="9829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5200">
                <a:solidFill>
                  <a:srgbClr val="0432FF"/>
                </a:solidFill>
              </a:defRPr>
            </a:lvl1pPr>
          </a:lstStyle>
          <a:p>
            <a:r>
              <a:t>Caminho mais rápido (2 portas)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4C468A4-9513-90BC-2080-8E26E4DE7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6945" y="1995053"/>
            <a:ext cx="22457708" cy="10387447"/>
          </a:xfrm>
        </p:spPr>
        <p:txBody>
          <a:bodyPr/>
          <a:lstStyle/>
          <a:p>
            <a:pPr>
              <a:spcBef>
                <a:spcPts val="1000"/>
              </a:spcBef>
              <a:defRPr sz="4400" b="1">
                <a:solidFill>
                  <a:srgbClr val="7030A0"/>
                </a:solidFill>
              </a:defRPr>
            </a:pPr>
            <a:r>
              <a:rPr lang="pt-BR" b="0" dirty="0">
                <a:solidFill>
                  <a:srgbClr val="000000"/>
                </a:solidFill>
              </a:rPr>
              <a:t>Um</a:t>
            </a:r>
            <a:r>
              <a:rPr lang="pt-BR" dirty="0"/>
              <a:t> </a:t>
            </a:r>
            <a:r>
              <a:rPr lang="pt-BR" dirty="0" err="1"/>
              <a:t>Glitch</a:t>
            </a:r>
            <a:r>
              <a:rPr lang="pt-BR" dirty="0"/>
              <a:t> </a:t>
            </a:r>
            <a:r>
              <a:rPr lang="pt-BR" b="0" dirty="0">
                <a:solidFill>
                  <a:srgbClr val="000000"/>
                </a:solidFill>
              </a:rPr>
              <a:t>é uma transição de entrada (0 -&gt; 1 ou 1-&gt;0) que causa </a:t>
            </a:r>
            <a:r>
              <a:rPr lang="pt-BR" dirty="0">
                <a:solidFill>
                  <a:srgbClr val="000000"/>
                </a:solidFill>
              </a:rPr>
              <a:t>múltiplas</a:t>
            </a:r>
            <a:r>
              <a:rPr lang="pt-BR" b="0" dirty="0">
                <a:solidFill>
                  <a:srgbClr val="000000"/>
                </a:solidFill>
              </a:rPr>
              <a:t> transições de saída. 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b="1" dirty="0"/>
              <a:t>Glitches</a:t>
            </a:r>
            <a:r>
              <a:rPr lang="pt-BR" b="1" dirty="0"/>
              <a:t> (Cont.)</a:t>
            </a:r>
            <a:endParaRPr b="1" dirty="0"/>
          </a:p>
        </p:txBody>
      </p:sp>
      <p:sp>
        <p:nvSpPr>
          <p:cNvPr id="344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grpSp>
        <p:nvGrpSpPr>
          <p:cNvPr id="356" name="Group 7"/>
          <p:cNvGrpSpPr/>
          <p:nvPr/>
        </p:nvGrpSpPr>
        <p:grpSpPr>
          <a:xfrm>
            <a:off x="4938470" y="3082403"/>
            <a:ext cx="13522288" cy="3297586"/>
            <a:chOff x="0" y="0"/>
            <a:chExt cx="13522287" cy="3297584"/>
          </a:xfrm>
        </p:grpSpPr>
        <p:pic>
          <p:nvPicPr>
            <p:cNvPr id="345" name="Picture 3" descr="Picture 3"/>
            <p:cNvPicPr>
              <a:picLocks noChangeAspect="1"/>
            </p:cNvPicPr>
            <p:nvPr/>
          </p:nvPicPr>
          <p:blipFill>
            <a:blip r:embed="rId2"/>
            <a:srcRect l="7164" r="5171"/>
            <a:stretch>
              <a:fillRect/>
            </a:stretch>
          </p:blipFill>
          <p:spPr>
            <a:xfrm>
              <a:off x="2878553" y="11950"/>
              <a:ext cx="7032953" cy="31862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46" name="TextBox 1"/>
            <p:cNvSpPr txBox="1"/>
            <p:nvPr/>
          </p:nvSpPr>
          <p:spPr>
            <a:xfrm>
              <a:off x="182170" y="274940"/>
              <a:ext cx="2673895" cy="6781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3200" b="1"/>
              </a:lvl1pPr>
            </a:lstStyle>
            <a:p>
              <a:r>
                <a:t>	0</a:t>
              </a:r>
            </a:p>
          </p:txBody>
        </p:sp>
        <p:sp>
          <p:nvSpPr>
            <p:cNvPr id="347" name="TextBox 8"/>
            <p:cNvSpPr txBox="1"/>
            <p:nvPr/>
          </p:nvSpPr>
          <p:spPr>
            <a:xfrm>
              <a:off x="182170" y="2350566"/>
              <a:ext cx="2673895" cy="6781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3200" b="1"/>
              </a:lvl1pPr>
            </a:lstStyle>
            <a:p>
              <a:r>
                <a:t>	1</a:t>
              </a:r>
            </a:p>
          </p:txBody>
        </p:sp>
        <p:sp>
          <p:nvSpPr>
            <p:cNvPr id="348" name="TextBox 9"/>
            <p:cNvSpPr txBox="1"/>
            <p:nvPr/>
          </p:nvSpPr>
          <p:spPr>
            <a:xfrm>
              <a:off x="0" y="839358"/>
              <a:ext cx="2708373" cy="6781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3200" b="1"/>
              </a:lvl1pPr>
            </a:lstStyle>
            <a:p>
              <a:r>
                <a:t>(B)   1 -&gt; 0</a:t>
              </a:r>
            </a:p>
          </p:txBody>
        </p:sp>
        <p:sp>
          <p:nvSpPr>
            <p:cNvPr id="349" name="TextBox 11"/>
            <p:cNvSpPr txBox="1"/>
            <p:nvPr/>
          </p:nvSpPr>
          <p:spPr>
            <a:xfrm>
              <a:off x="9931341" y="1282019"/>
              <a:ext cx="3590947" cy="6781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3200" b="1"/>
              </a:lvl1pPr>
            </a:lstStyle>
            <a:p>
              <a:r>
                <a:t>(Y)  1 -&gt; 0 -&gt; 1</a:t>
              </a:r>
            </a:p>
          </p:txBody>
        </p:sp>
        <p:sp>
          <p:nvSpPr>
            <p:cNvPr id="350" name="Freeform 4"/>
            <p:cNvSpPr/>
            <p:nvPr/>
          </p:nvSpPr>
          <p:spPr>
            <a:xfrm>
              <a:off x="2930267" y="899690"/>
              <a:ext cx="6817481" cy="775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200"/>
                  </a:moveTo>
                  <a:lnTo>
                    <a:pt x="8274" y="7200"/>
                  </a:lnTo>
                  <a:lnTo>
                    <a:pt x="12397" y="0"/>
                  </a:lnTo>
                  <a:lnTo>
                    <a:pt x="14500" y="0"/>
                  </a:lnTo>
                  <a:lnTo>
                    <a:pt x="14500" y="14640"/>
                  </a:lnTo>
                  <a:lnTo>
                    <a:pt x="16958" y="14160"/>
                  </a:lnTo>
                  <a:lnTo>
                    <a:pt x="20699" y="21600"/>
                  </a:lnTo>
                  <a:lnTo>
                    <a:pt x="21600" y="21600"/>
                  </a:lnTo>
                </a:path>
              </a:pathLst>
            </a:custGeom>
            <a:noFill/>
            <a:ln w="1016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 sz="2200"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351" name="Freeform 5"/>
            <p:cNvSpPr/>
            <p:nvPr/>
          </p:nvSpPr>
          <p:spPr>
            <a:xfrm>
              <a:off x="2930266" y="1191006"/>
              <a:ext cx="6805416" cy="1272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6" y="0"/>
                  </a:lnTo>
                  <a:lnTo>
                    <a:pt x="1576" y="17385"/>
                  </a:lnTo>
                  <a:lnTo>
                    <a:pt x="8207" y="17385"/>
                  </a:lnTo>
                  <a:lnTo>
                    <a:pt x="12310" y="21600"/>
                  </a:lnTo>
                  <a:lnTo>
                    <a:pt x="14378" y="21600"/>
                  </a:lnTo>
                  <a:lnTo>
                    <a:pt x="14378" y="12820"/>
                  </a:lnTo>
                  <a:lnTo>
                    <a:pt x="16873" y="12820"/>
                  </a:lnTo>
                  <a:lnTo>
                    <a:pt x="20648" y="9132"/>
                  </a:lnTo>
                  <a:lnTo>
                    <a:pt x="21600" y="9132"/>
                  </a:lnTo>
                </a:path>
              </a:pathLst>
            </a:custGeom>
            <a:noFill/>
            <a:ln w="101600" cap="flat">
              <a:solidFill>
                <a:srgbClr val="0432F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 sz="2200"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352" name="TextBox 13"/>
            <p:cNvSpPr txBox="1"/>
            <p:nvPr/>
          </p:nvSpPr>
          <p:spPr>
            <a:xfrm>
              <a:off x="7165619" y="-1"/>
              <a:ext cx="5655106" cy="6781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3200">
                  <a:solidFill>
                    <a:srgbClr val="FF0000"/>
                  </a:solidFill>
                </a:defRPr>
              </a:lvl1pPr>
            </a:lstStyle>
            <a:p>
              <a:r>
                <a:t>Caminho mais lento (3 portas)</a:t>
              </a:r>
            </a:p>
          </p:txBody>
        </p:sp>
        <p:sp>
          <p:nvSpPr>
            <p:cNvPr id="353" name="TextBox 14"/>
            <p:cNvSpPr txBox="1"/>
            <p:nvPr/>
          </p:nvSpPr>
          <p:spPr>
            <a:xfrm>
              <a:off x="7165619" y="2619404"/>
              <a:ext cx="5961251" cy="6781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3200">
                  <a:solidFill>
                    <a:srgbClr val="0432FF"/>
                  </a:solidFill>
                </a:defRPr>
              </a:lvl1pPr>
            </a:lstStyle>
            <a:p>
              <a:r>
                <a:t>Caminho mais rápido (2 portas)</a:t>
              </a:r>
            </a:p>
          </p:txBody>
        </p:sp>
        <p:sp>
          <p:nvSpPr>
            <p:cNvPr id="354" name="TextBox 17"/>
            <p:cNvSpPr txBox="1"/>
            <p:nvPr/>
          </p:nvSpPr>
          <p:spPr>
            <a:xfrm>
              <a:off x="6719689" y="877959"/>
              <a:ext cx="737675" cy="6781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3200" b="1"/>
              </a:lvl1pPr>
            </a:lstStyle>
            <a:p>
              <a:r>
                <a:t>n1</a:t>
              </a:r>
            </a:p>
          </p:txBody>
        </p:sp>
        <p:sp>
          <p:nvSpPr>
            <p:cNvPr id="355" name="TextBox 18"/>
            <p:cNvSpPr txBox="1"/>
            <p:nvPr/>
          </p:nvSpPr>
          <p:spPr>
            <a:xfrm>
              <a:off x="6738740" y="1816174"/>
              <a:ext cx="737675" cy="6781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3200" b="1"/>
              </a:lvl1pPr>
            </a:lstStyle>
            <a:p>
              <a:r>
                <a:t>n2</a:t>
              </a:r>
            </a:p>
          </p:txBody>
        </p:sp>
      </p:grpSp>
      <p:pic>
        <p:nvPicPr>
          <p:cNvPr id="357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833" y="6833689"/>
            <a:ext cx="8370205" cy="5902069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F00D80E-C00E-3D35-0F71-CF5BD2726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6945" y="1995053"/>
            <a:ext cx="22457708" cy="10740705"/>
          </a:xfrm>
        </p:spPr>
        <p:txBody>
          <a:bodyPr/>
          <a:lstStyle/>
          <a:p>
            <a:pPr>
              <a:spcBef>
                <a:spcPts val="1000"/>
              </a:spcBef>
              <a:defRPr sz="4400" b="1">
                <a:solidFill>
                  <a:srgbClr val="7030A0"/>
                </a:solidFill>
              </a:defRPr>
            </a:pPr>
            <a:r>
              <a:rPr lang="pt-BR" b="0" dirty="0">
                <a:solidFill>
                  <a:srgbClr val="000000"/>
                </a:solidFill>
              </a:rPr>
              <a:t>Um</a:t>
            </a:r>
            <a:r>
              <a:rPr lang="pt-BR" dirty="0"/>
              <a:t> </a:t>
            </a:r>
            <a:r>
              <a:rPr lang="pt-BR" dirty="0" err="1"/>
              <a:t>Glitch</a:t>
            </a:r>
            <a:r>
              <a:rPr lang="pt-BR" dirty="0"/>
              <a:t> </a:t>
            </a:r>
            <a:r>
              <a:rPr lang="pt-BR" b="0" dirty="0">
                <a:solidFill>
                  <a:srgbClr val="000000"/>
                </a:solidFill>
              </a:rPr>
              <a:t>é uma transição de entrada (0 -&gt; 1 ou 1-&gt;0) que causa </a:t>
            </a:r>
            <a:r>
              <a:rPr lang="pt-BR" dirty="0">
                <a:solidFill>
                  <a:srgbClr val="000000"/>
                </a:solidFill>
              </a:rPr>
              <a:t>múltiplas</a:t>
            </a:r>
            <a:r>
              <a:rPr lang="pt-BR" b="0" dirty="0">
                <a:solidFill>
                  <a:srgbClr val="000000"/>
                </a:solidFill>
              </a:rPr>
              <a:t> transições de saída. 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7600"/>
            </a:lvl1pPr>
          </a:lstStyle>
          <a:p>
            <a:r>
              <a:rPr lang="pt-BR" b="1" dirty="0"/>
              <a:t>Corrigindo </a:t>
            </a:r>
            <a:r>
              <a:rPr lang="pt-BR" b="1" dirty="0" err="1"/>
              <a:t>Glitches</a:t>
            </a:r>
            <a:r>
              <a:rPr lang="pt-BR" b="1" dirty="0"/>
              <a:t> com Mapas de </a:t>
            </a:r>
            <a:r>
              <a:rPr lang="pt-BR" b="1" dirty="0" err="1"/>
              <a:t>Karnaugh</a:t>
            </a:r>
            <a:endParaRPr lang="pt-BR" b="1" dirty="0"/>
          </a:p>
        </p:txBody>
      </p:sp>
      <p:sp>
        <p:nvSpPr>
          <p:cNvPr id="361" name="Content Placeholder 25"/>
          <p:cNvSpPr txBox="1">
            <a:spLocks noGrp="1"/>
          </p:cNvSpPr>
          <p:nvPr>
            <p:ph type="body" idx="1"/>
          </p:nvPr>
        </p:nvSpPr>
        <p:spPr>
          <a:xfrm>
            <a:off x="892080" y="1995053"/>
            <a:ext cx="22335483" cy="10387447"/>
          </a:xfrm>
          <a:prstGeom prst="rect">
            <a:avLst/>
          </a:prstGeom>
        </p:spPr>
        <p:txBody>
          <a:bodyPr/>
          <a:lstStyle/>
          <a:p>
            <a:r>
              <a:rPr lang="pt-BR" dirty="0" err="1"/>
              <a:t>Glitches</a:t>
            </a:r>
            <a:r>
              <a:rPr lang="pt-BR" dirty="0"/>
              <a:t> associados a mudanças em única entrada são </a:t>
            </a:r>
            <a:r>
              <a:rPr lang="pt-BR" b="1" dirty="0"/>
              <a:t>visíveis</a:t>
            </a:r>
            <a:r>
              <a:rPr lang="pt-BR" dirty="0"/>
              <a:t> em </a:t>
            </a:r>
            <a:r>
              <a:rPr lang="pt-BR" b="1" dirty="0"/>
              <a:t>mapas de </a:t>
            </a:r>
            <a:r>
              <a:rPr lang="pt-BR" b="1" dirty="0" err="1"/>
              <a:t>Karnaugh</a:t>
            </a:r>
            <a:r>
              <a:rPr lang="pt-BR" dirty="0"/>
              <a:t>.</a:t>
            </a:r>
            <a:r>
              <a:rPr lang="pt-BR" b="1" dirty="0"/>
              <a:t> </a:t>
            </a:r>
            <a:r>
              <a:rPr lang="pt-BR" dirty="0"/>
              <a:t>Nesse caso, o </a:t>
            </a:r>
            <a:r>
              <a:rPr lang="pt-BR" dirty="0" err="1"/>
              <a:t>glitch</a:t>
            </a:r>
            <a:r>
              <a:rPr lang="pt-BR" dirty="0"/>
              <a:t> ocorre quando uma mudança em uma entrada leva a uma</a:t>
            </a:r>
            <a:r>
              <a:rPr lang="pt-BR" b="1" dirty="0"/>
              <a:t> transição entre implicantes primos </a:t>
            </a:r>
            <a:r>
              <a:rPr lang="pt-BR" dirty="0"/>
              <a:t>do mapa.</a:t>
            </a:r>
          </a:p>
        </p:txBody>
      </p:sp>
      <p:sp>
        <p:nvSpPr>
          <p:cNvPr id="362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20085283" y="12959320"/>
            <a:ext cx="688009" cy="7386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pt-BR" smtClean="0"/>
              <a:t>22</a:t>
            </a:fld>
            <a:endParaRPr lang="pt-BR" dirty="0"/>
          </a:p>
        </p:txBody>
      </p:sp>
      <p:pic>
        <p:nvPicPr>
          <p:cNvPr id="363" name="Picture 16" descr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036" y="8479087"/>
            <a:ext cx="6288127" cy="44637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75" name="Group 34"/>
          <p:cNvGrpSpPr/>
          <p:nvPr/>
        </p:nvGrpSpPr>
        <p:grpSpPr>
          <a:xfrm>
            <a:off x="5510614" y="5173057"/>
            <a:ext cx="13559747" cy="3356829"/>
            <a:chOff x="0" y="0"/>
            <a:chExt cx="13559746" cy="3356828"/>
          </a:xfrm>
        </p:grpSpPr>
        <p:pic>
          <p:nvPicPr>
            <p:cNvPr id="364" name="Picture 3" descr="Picture 3"/>
            <p:cNvPicPr>
              <a:picLocks noChangeAspect="1"/>
            </p:cNvPicPr>
            <p:nvPr/>
          </p:nvPicPr>
          <p:blipFill>
            <a:blip r:embed="rId3"/>
            <a:srcRect l="7164" r="5170"/>
            <a:stretch>
              <a:fillRect/>
            </a:stretch>
          </p:blipFill>
          <p:spPr>
            <a:xfrm>
              <a:off x="2916010" y="3142"/>
              <a:ext cx="7032953" cy="31862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5" name="TextBox 1"/>
            <p:cNvSpPr/>
            <p:nvPr/>
          </p:nvSpPr>
          <p:spPr>
            <a:xfrm>
              <a:off x="219625" y="266132"/>
              <a:ext cx="2673896" cy="677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3200" b="1"/>
              </a:lvl1pPr>
            </a:lstStyle>
            <a:p>
              <a:r>
                <a:rPr lang="pt-BR" dirty="0"/>
                <a:t>(A)	0</a:t>
              </a:r>
            </a:p>
          </p:txBody>
        </p:sp>
        <p:sp>
          <p:nvSpPr>
            <p:cNvPr id="366" name="TextBox 8"/>
            <p:cNvSpPr/>
            <p:nvPr/>
          </p:nvSpPr>
          <p:spPr>
            <a:xfrm>
              <a:off x="219625" y="2341758"/>
              <a:ext cx="2673896" cy="677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3200" b="1"/>
              </a:lvl1pPr>
            </a:lstStyle>
            <a:p>
              <a:r>
                <a:rPr lang="pt-BR" dirty="0"/>
                <a:t>(C)	1</a:t>
              </a:r>
            </a:p>
          </p:txBody>
        </p:sp>
        <p:sp>
          <p:nvSpPr>
            <p:cNvPr id="367" name="TextBox 9"/>
            <p:cNvSpPr/>
            <p:nvPr/>
          </p:nvSpPr>
          <p:spPr>
            <a:xfrm>
              <a:off x="0" y="861774"/>
              <a:ext cx="2708373" cy="677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3200" b="1"/>
              </a:lvl1pPr>
            </a:lstStyle>
            <a:p>
              <a:r>
                <a:rPr lang="pt-BR" dirty="0"/>
                <a:t>(</a:t>
              </a:r>
              <a:r>
                <a:rPr lang="pt-BR" dirty="0" err="1"/>
                <a:t>B</a:t>
              </a:r>
              <a:r>
                <a:rPr lang="pt-BR" dirty="0"/>
                <a:t>)   1 -&gt; 0</a:t>
              </a:r>
            </a:p>
          </p:txBody>
        </p:sp>
        <p:sp>
          <p:nvSpPr>
            <p:cNvPr id="368" name="TextBox 11"/>
            <p:cNvSpPr/>
            <p:nvPr/>
          </p:nvSpPr>
          <p:spPr>
            <a:xfrm>
              <a:off x="9968797" y="1273210"/>
              <a:ext cx="3590949" cy="677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3200" b="1"/>
              </a:lvl1pPr>
            </a:lstStyle>
            <a:p>
              <a:r>
                <a:rPr lang="pt-BR" dirty="0"/>
                <a:t>(</a:t>
              </a:r>
              <a:r>
                <a:rPr lang="pt-BR" dirty="0" err="1"/>
                <a:t>Y</a:t>
              </a:r>
              <a:r>
                <a:rPr lang="pt-BR" dirty="0"/>
                <a:t>)  1 -&gt; 0 -&gt; 1</a:t>
              </a:r>
            </a:p>
          </p:txBody>
        </p:sp>
        <p:sp>
          <p:nvSpPr>
            <p:cNvPr id="369" name="Freeform 4"/>
            <p:cNvSpPr/>
            <p:nvPr/>
          </p:nvSpPr>
          <p:spPr>
            <a:xfrm>
              <a:off x="2967721" y="890882"/>
              <a:ext cx="6817484" cy="775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200"/>
                  </a:moveTo>
                  <a:lnTo>
                    <a:pt x="8274" y="7200"/>
                  </a:lnTo>
                  <a:lnTo>
                    <a:pt x="12397" y="0"/>
                  </a:lnTo>
                  <a:lnTo>
                    <a:pt x="14500" y="0"/>
                  </a:lnTo>
                  <a:lnTo>
                    <a:pt x="14500" y="14640"/>
                  </a:lnTo>
                  <a:lnTo>
                    <a:pt x="16958" y="14160"/>
                  </a:lnTo>
                  <a:lnTo>
                    <a:pt x="20699" y="21600"/>
                  </a:lnTo>
                  <a:lnTo>
                    <a:pt x="21600" y="21600"/>
                  </a:lnTo>
                </a:path>
              </a:pathLst>
            </a:custGeom>
            <a:noFill/>
            <a:ln w="1016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 sz="2200">
                  <a:latin typeface="+mn-lt"/>
                  <a:ea typeface="+mn-ea"/>
                  <a:cs typeface="+mn-cs"/>
                  <a:sym typeface="Arial"/>
                </a:defRPr>
              </a:pPr>
              <a:endParaRPr lang="pt-BR" dirty="0"/>
            </a:p>
          </p:txBody>
        </p:sp>
        <p:sp>
          <p:nvSpPr>
            <p:cNvPr id="370" name="Freeform 5"/>
            <p:cNvSpPr/>
            <p:nvPr/>
          </p:nvSpPr>
          <p:spPr>
            <a:xfrm>
              <a:off x="2967721" y="1182197"/>
              <a:ext cx="6805418" cy="1272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6" y="0"/>
                  </a:lnTo>
                  <a:lnTo>
                    <a:pt x="1576" y="17385"/>
                  </a:lnTo>
                  <a:lnTo>
                    <a:pt x="8207" y="17385"/>
                  </a:lnTo>
                  <a:lnTo>
                    <a:pt x="12310" y="21600"/>
                  </a:lnTo>
                  <a:lnTo>
                    <a:pt x="14378" y="21600"/>
                  </a:lnTo>
                  <a:lnTo>
                    <a:pt x="14378" y="12820"/>
                  </a:lnTo>
                  <a:lnTo>
                    <a:pt x="16873" y="12820"/>
                  </a:lnTo>
                  <a:lnTo>
                    <a:pt x="20648" y="9132"/>
                  </a:lnTo>
                  <a:lnTo>
                    <a:pt x="21600" y="9132"/>
                  </a:lnTo>
                </a:path>
              </a:pathLst>
            </a:custGeom>
            <a:noFill/>
            <a:ln w="101600" cap="flat">
              <a:solidFill>
                <a:srgbClr val="0432F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 sz="2200">
                  <a:latin typeface="+mn-lt"/>
                  <a:ea typeface="+mn-ea"/>
                  <a:cs typeface="+mn-cs"/>
                  <a:sym typeface="Arial"/>
                </a:defRPr>
              </a:pPr>
              <a:endParaRPr lang="pt-BR" dirty="0"/>
            </a:p>
          </p:txBody>
        </p:sp>
        <p:sp>
          <p:nvSpPr>
            <p:cNvPr id="371" name="TextBox 29"/>
            <p:cNvSpPr/>
            <p:nvPr/>
          </p:nvSpPr>
          <p:spPr>
            <a:xfrm>
              <a:off x="7056473" y="0"/>
              <a:ext cx="1057473" cy="861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4400" b="1">
                  <a:solidFill>
                    <a:srgbClr val="FF0000"/>
                  </a:solidFill>
                </a:defRPr>
              </a:lvl1pPr>
            </a:lstStyle>
            <a:p>
              <a:r>
                <a:rPr lang="pt-BR" dirty="0"/>
                <a:t>AB</a:t>
              </a:r>
            </a:p>
          </p:txBody>
        </p:sp>
        <p:sp>
          <p:nvSpPr>
            <p:cNvPr id="372" name="TextBox 30"/>
            <p:cNvSpPr/>
            <p:nvPr/>
          </p:nvSpPr>
          <p:spPr>
            <a:xfrm>
              <a:off x="7056473" y="2495056"/>
              <a:ext cx="1063271" cy="861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4400" b="1">
                  <a:solidFill>
                    <a:srgbClr val="0432FF"/>
                  </a:solidFill>
                </a:defRPr>
              </a:lvl1pPr>
            </a:lstStyle>
            <a:p>
              <a:r>
                <a:rPr lang="pt-BR" dirty="0"/>
                <a:t>BC</a:t>
              </a:r>
            </a:p>
          </p:txBody>
        </p:sp>
        <p:sp>
          <p:nvSpPr>
            <p:cNvPr id="373" name="Straight Connector 27"/>
            <p:cNvSpPr/>
            <p:nvPr/>
          </p:nvSpPr>
          <p:spPr>
            <a:xfrm>
              <a:off x="7138585" y="163066"/>
              <a:ext cx="336529" cy="1"/>
            </a:xfrm>
            <a:prstGeom prst="line">
              <a:avLst/>
            </a:prstGeom>
            <a:solidFill>
              <a:srgbClr val="C0C0C0"/>
            </a:solidFill>
            <a:ln w="508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 lang="pt-BR" dirty="0"/>
            </a:p>
          </p:txBody>
        </p:sp>
        <p:sp>
          <p:nvSpPr>
            <p:cNvPr id="374" name="Straight Connector 37"/>
            <p:cNvSpPr/>
            <p:nvPr/>
          </p:nvSpPr>
          <p:spPr>
            <a:xfrm>
              <a:off x="7564058" y="163066"/>
              <a:ext cx="336529" cy="1"/>
            </a:xfrm>
            <a:prstGeom prst="line">
              <a:avLst/>
            </a:prstGeom>
            <a:solidFill>
              <a:srgbClr val="C0C0C0"/>
            </a:solidFill>
            <a:ln w="508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 lang="pt-BR" dirty="0"/>
            </a:p>
          </p:txBody>
        </p:sp>
      </p:grpSp>
      <p:sp>
        <p:nvSpPr>
          <p:cNvPr id="376" name="Oval 18"/>
          <p:cNvSpPr/>
          <p:nvPr/>
        </p:nvSpPr>
        <p:spPr>
          <a:xfrm>
            <a:off x="10258552" y="11087100"/>
            <a:ext cx="1692148" cy="838200"/>
          </a:xfrm>
          <a:prstGeom prst="ellipse">
            <a:avLst/>
          </a:prstGeom>
          <a:ln w="114300">
            <a:solidFill>
              <a:srgbClr val="FF0000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4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sz="7600"/>
            </a:lvl1pPr>
          </a:lstStyle>
          <a:p>
            <a:r>
              <a:rPr lang="pt-BR" b="1" dirty="0"/>
              <a:t>Corrigindo </a:t>
            </a:r>
            <a:r>
              <a:rPr lang="pt-BR" b="1" dirty="0" err="1"/>
              <a:t>Glitches</a:t>
            </a:r>
            <a:r>
              <a:rPr lang="pt-BR" b="1" dirty="0"/>
              <a:t> Usando Mapas de </a:t>
            </a:r>
            <a:r>
              <a:rPr lang="pt-BR" b="1" dirty="0" err="1"/>
              <a:t>Karnaugh</a:t>
            </a:r>
            <a:r>
              <a:rPr lang="pt-BR" b="1" dirty="0"/>
              <a:t> (Cont.)</a:t>
            </a:r>
            <a:endParaRPr dirty="0"/>
          </a:p>
        </p:txBody>
      </p:sp>
      <p:sp>
        <p:nvSpPr>
          <p:cNvPr id="379" name="Content Placeholder 25"/>
          <p:cNvSpPr txBox="1">
            <a:spLocks noGrp="1"/>
          </p:cNvSpPr>
          <p:nvPr>
            <p:ph type="body" sz="quarter" idx="1"/>
          </p:nvPr>
        </p:nvSpPr>
        <p:spPr>
          <a:xfrm>
            <a:off x="924264" y="1767382"/>
            <a:ext cx="22335483" cy="1948055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O problema pode ser </a:t>
            </a:r>
            <a:r>
              <a:rPr lang="pt-BR" b="1" dirty="0">
                <a:solidFill>
                  <a:srgbClr val="008000"/>
                </a:solidFill>
              </a:rPr>
              <a:t>resolvido</a:t>
            </a:r>
            <a:r>
              <a:rPr lang="pt-BR" dirty="0"/>
              <a:t> com um termo de </a:t>
            </a:r>
            <a:r>
              <a:rPr lang="pt-BR" b="1" dirty="0"/>
              <a:t>"consenso”.</a:t>
            </a:r>
          </a:p>
          <a:p>
            <a:pPr marL="1322388" lvl="2" indent="-650876">
              <a:spcBef>
                <a:spcPts val="1000"/>
              </a:spcBef>
              <a:buClr>
                <a:schemeClr val="accent2"/>
              </a:buClr>
              <a:buSzPct val="60000"/>
              <a:buChar char="❑"/>
              <a:defRPr sz="4400"/>
            </a:pPr>
            <a:r>
              <a:rPr lang="pt-BR" dirty="0"/>
              <a:t>Garante  a não ocorrência de </a:t>
            </a:r>
            <a:r>
              <a:rPr lang="pt-BR" b="1" dirty="0"/>
              <a:t>transição </a:t>
            </a:r>
            <a:r>
              <a:rPr lang="pt-BR" dirty="0"/>
              <a:t>entre </a:t>
            </a:r>
            <a:r>
              <a:rPr lang="pt-BR" b="1" dirty="0"/>
              <a:t>implicantes primos </a:t>
            </a:r>
            <a:r>
              <a:rPr lang="pt-BR" dirty="0"/>
              <a:t>diferentes</a:t>
            </a:r>
          </a:p>
        </p:txBody>
      </p:sp>
      <p:sp>
        <p:nvSpPr>
          <p:cNvPr id="380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38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4" y="8155712"/>
            <a:ext cx="5972177" cy="429996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97" name="Group 13"/>
          <p:cNvGrpSpPr/>
          <p:nvPr/>
        </p:nvGrpSpPr>
        <p:grpSpPr>
          <a:xfrm>
            <a:off x="6219272" y="3874837"/>
            <a:ext cx="13541332" cy="5012694"/>
            <a:chOff x="0" y="0"/>
            <a:chExt cx="13541332" cy="5012692"/>
          </a:xfrm>
        </p:grpSpPr>
        <p:pic>
          <p:nvPicPr>
            <p:cNvPr id="382" name="Picture 7" descr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1938" y="163066"/>
              <a:ext cx="6832787" cy="44615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3" name="TextBox 1"/>
            <p:cNvSpPr txBox="1"/>
            <p:nvPr/>
          </p:nvSpPr>
          <p:spPr>
            <a:xfrm>
              <a:off x="201211" y="266132"/>
              <a:ext cx="2673896" cy="6781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3200" b="1"/>
              </a:lvl1pPr>
            </a:lstStyle>
            <a:p>
              <a:r>
                <a:t>(A)	0</a:t>
              </a:r>
            </a:p>
          </p:txBody>
        </p:sp>
        <p:sp>
          <p:nvSpPr>
            <p:cNvPr id="384" name="TextBox 8"/>
            <p:cNvSpPr txBox="1"/>
            <p:nvPr/>
          </p:nvSpPr>
          <p:spPr>
            <a:xfrm>
              <a:off x="201211" y="2341758"/>
              <a:ext cx="2673896" cy="6781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3200" b="1"/>
              </a:lvl1pPr>
            </a:lstStyle>
            <a:p>
              <a:r>
                <a:t>(C)	1</a:t>
              </a:r>
            </a:p>
          </p:txBody>
        </p:sp>
        <p:sp>
          <p:nvSpPr>
            <p:cNvPr id="385" name="TextBox 9"/>
            <p:cNvSpPr txBox="1"/>
            <p:nvPr/>
          </p:nvSpPr>
          <p:spPr>
            <a:xfrm>
              <a:off x="0" y="830550"/>
              <a:ext cx="2708373" cy="6781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3200" b="1"/>
              </a:lvl1pPr>
            </a:lstStyle>
            <a:p>
              <a:r>
                <a:t>(B)   1 -&gt; 0</a:t>
              </a:r>
            </a:p>
          </p:txBody>
        </p:sp>
        <p:sp>
          <p:nvSpPr>
            <p:cNvPr id="386" name="TextBox 11"/>
            <p:cNvSpPr txBox="1"/>
            <p:nvPr/>
          </p:nvSpPr>
          <p:spPr>
            <a:xfrm>
              <a:off x="9950384" y="1273210"/>
              <a:ext cx="3590949" cy="6781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sz="3200" b="1"/>
              </a:pPr>
              <a:r>
                <a:t>(Y)  </a:t>
              </a:r>
              <a:r>
                <a:rPr>
                  <a:solidFill>
                    <a:srgbClr val="FF0000"/>
                  </a:solidFill>
                </a:rPr>
                <a:t>1 -&gt; 1</a:t>
              </a:r>
            </a:p>
          </p:txBody>
        </p:sp>
        <p:sp>
          <p:nvSpPr>
            <p:cNvPr id="387" name="Freeform 4"/>
            <p:cNvSpPr/>
            <p:nvPr/>
          </p:nvSpPr>
          <p:spPr>
            <a:xfrm>
              <a:off x="2949307" y="890882"/>
              <a:ext cx="6817484" cy="775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200"/>
                  </a:moveTo>
                  <a:lnTo>
                    <a:pt x="8274" y="7200"/>
                  </a:lnTo>
                  <a:lnTo>
                    <a:pt x="12397" y="0"/>
                  </a:lnTo>
                  <a:lnTo>
                    <a:pt x="14500" y="0"/>
                  </a:lnTo>
                  <a:lnTo>
                    <a:pt x="14500" y="14640"/>
                  </a:lnTo>
                  <a:lnTo>
                    <a:pt x="16958" y="14160"/>
                  </a:lnTo>
                  <a:lnTo>
                    <a:pt x="20699" y="21600"/>
                  </a:lnTo>
                  <a:lnTo>
                    <a:pt x="21600" y="21600"/>
                  </a:lnTo>
                </a:path>
              </a:pathLst>
            </a:custGeom>
            <a:noFill/>
            <a:ln w="1016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 sz="2200"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388" name="Freeform 5"/>
            <p:cNvSpPr/>
            <p:nvPr/>
          </p:nvSpPr>
          <p:spPr>
            <a:xfrm>
              <a:off x="2949307" y="1182197"/>
              <a:ext cx="6805418" cy="1272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576" y="0"/>
                  </a:lnTo>
                  <a:lnTo>
                    <a:pt x="1576" y="17385"/>
                  </a:lnTo>
                  <a:lnTo>
                    <a:pt x="8207" y="17385"/>
                  </a:lnTo>
                  <a:lnTo>
                    <a:pt x="12310" y="21600"/>
                  </a:lnTo>
                  <a:lnTo>
                    <a:pt x="14378" y="21600"/>
                  </a:lnTo>
                  <a:cubicBezTo>
                    <a:pt x="14385" y="17272"/>
                    <a:pt x="14392" y="12943"/>
                    <a:pt x="14398" y="8615"/>
                  </a:cubicBezTo>
                  <a:lnTo>
                    <a:pt x="16873" y="8399"/>
                  </a:lnTo>
                  <a:lnTo>
                    <a:pt x="20648" y="9132"/>
                  </a:lnTo>
                  <a:lnTo>
                    <a:pt x="21600" y="9132"/>
                  </a:lnTo>
                </a:path>
              </a:pathLst>
            </a:custGeom>
            <a:noFill/>
            <a:ln w="101600" cap="flat">
              <a:solidFill>
                <a:srgbClr val="0432FF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 sz="2200"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389" name="TextBox 29"/>
            <p:cNvSpPr txBox="1"/>
            <p:nvPr/>
          </p:nvSpPr>
          <p:spPr>
            <a:xfrm>
              <a:off x="7038060" y="0"/>
              <a:ext cx="1057473" cy="85598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4400" b="1">
                  <a:solidFill>
                    <a:srgbClr val="FF0000"/>
                  </a:solidFill>
                </a:defRPr>
              </a:lvl1pPr>
            </a:lstStyle>
            <a:p>
              <a:r>
                <a:t>AB</a:t>
              </a:r>
            </a:p>
          </p:txBody>
        </p:sp>
        <p:sp>
          <p:nvSpPr>
            <p:cNvPr id="390" name="TextBox 30"/>
            <p:cNvSpPr txBox="1"/>
            <p:nvPr/>
          </p:nvSpPr>
          <p:spPr>
            <a:xfrm>
              <a:off x="6495698" y="1263754"/>
              <a:ext cx="1063271" cy="8559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4400" b="1">
                  <a:solidFill>
                    <a:srgbClr val="0432FF"/>
                  </a:solidFill>
                </a:defRPr>
              </a:lvl1pPr>
            </a:lstStyle>
            <a:p>
              <a:r>
                <a:t>BC</a:t>
              </a:r>
            </a:p>
          </p:txBody>
        </p:sp>
        <p:sp>
          <p:nvSpPr>
            <p:cNvPr id="391" name="Straight Connector 27"/>
            <p:cNvSpPr/>
            <p:nvPr/>
          </p:nvSpPr>
          <p:spPr>
            <a:xfrm>
              <a:off x="7120172" y="163066"/>
              <a:ext cx="336529" cy="1"/>
            </a:xfrm>
            <a:prstGeom prst="line">
              <a:avLst/>
            </a:prstGeom>
            <a:solidFill>
              <a:srgbClr val="C0C0C0"/>
            </a:solidFill>
            <a:ln w="508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392" name="Straight Connector 37"/>
            <p:cNvSpPr/>
            <p:nvPr/>
          </p:nvSpPr>
          <p:spPr>
            <a:xfrm>
              <a:off x="7545644" y="163066"/>
              <a:ext cx="336529" cy="1"/>
            </a:xfrm>
            <a:prstGeom prst="line">
              <a:avLst/>
            </a:prstGeom>
            <a:solidFill>
              <a:srgbClr val="C0C0C0"/>
            </a:solidFill>
            <a:ln w="508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393" name="Freeform 10"/>
            <p:cNvSpPr/>
            <p:nvPr/>
          </p:nvSpPr>
          <p:spPr>
            <a:xfrm>
              <a:off x="2957747" y="614581"/>
              <a:ext cx="6810376" cy="3381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676" y="0"/>
                  </a:lnTo>
                  <a:lnTo>
                    <a:pt x="6676" y="19957"/>
                  </a:lnTo>
                  <a:lnTo>
                    <a:pt x="8277" y="19957"/>
                  </a:lnTo>
                  <a:lnTo>
                    <a:pt x="12386" y="21600"/>
                  </a:lnTo>
                  <a:lnTo>
                    <a:pt x="15739" y="21600"/>
                  </a:lnTo>
                  <a:lnTo>
                    <a:pt x="15739" y="8336"/>
                  </a:lnTo>
                  <a:lnTo>
                    <a:pt x="16857" y="8336"/>
                  </a:lnTo>
                  <a:lnTo>
                    <a:pt x="20392" y="7362"/>
                  </a:lnTo>
                  <a:lnTo>
                    <a:pt x="21600" y="7362"/>
                  </a:lnTo>
                </a:path>
              </a:pathLst>
            </a:custGeom>
            <a:noFill/>
            <a:ln w="101600" cap="flat">
              <a:solidFill>
                <a:srgbClr val="00800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394" name="Freeform 12"/>
            <p:cNvSpPr/>
            <p:nvPr/>
          </p:nvSpPr>
          <p:spPr>
            <a:xfrm>
              <a:off x="2986321" y="2681506"/>
              <a:ext cx="3857628" cy="157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933" y="0"/>
                  </a:lnTo>
                  <a:lnTo>
                    <a:pt x="2933" y="21600"/>
                  </a:lnTo>
                  <a:lnTo>
                    <a:pt x="14400" y="21600"/>
                  </a:lnTo>
                  <a:lnTo>
                    <a:pt x="21600" y="18065"/>
                  </a:lnTo>
                </a:path>
              </a:pathLst>
            </a:custGeom>
            <a:noFill/>
            <a:ln w="101600" cap="flat">
              <a:solidFill>
                <a:srgbClr val="00800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395" name="TextBox 22"/>
            <p:cNvSpPr txBox="1"/>
            <p:nvPr/>
          </p:nvSpPr>
          <p:spPr>
            <a:xfrm>
              <a:off x="7211611" y="4156712"/>
              <a:ext cx="1063271" cy="8559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4400" b="1">
                  <a:solidFill>
                    <a:srgbClr val="008000"/>
                  </a:solidFill>
                </a:defRPr>
              </a:lvl1pPr>
            </a:lstStyle>
            <a:p>
              <a:r>
                <a:t>AC</a:t>
              </a:r>
            </a:p>
          </p:txBody>
        </p:sp>
        <p:sp>
          <p:nvSpPr>
            <p:cNvPr id="396" name="Straight Connector 23"/>
            <p:cNvSpPr/>
            <p:nvPr/>
          </p:nvSpPr>
          <p:spPr>
            <a:xfrm>
              <a:off x="7288435" y="4319806"/>
              <a:ext cx="336529" cy="1"/>
            </a:xfrm>
            <a:prstGeom prst="line">
              <a:avLst/>
            </a:prstGeom>
            <a:solidFill>
              <a:srgbClr val="C0C0C0"/>
            </a:solidFill>
            <a:ln w="50800" cap="flat">
              <a:solidFill>
                <a:srgbClr val="00800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98" name="Straight Arrow Connector 24"/>
          <p:cNvSpPr/>
          <p:nvPr/>
        </p:nvSpPr>
        <p:spPr>
          <a:xfrm>
            <a:off x="14585594" y="8966577"/>
            <a:ext cx="1187807" cy="1673667"/>
          </a:xfrm>
          <a:prstGeom prst="line">
            <a:avLst/>
          </a:prstGeom>
          <a:ln w="101600">
            <a:solidFill>
              <a:srgbClr val="008000"/>
            </a:solidFill>
            <a:headEnd type="triangle"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399" name="TextBox 14"/>
          <p:cNvSpPr txBox="1"/>
          <p:nvPr/>
        </p:nvSpPr>
        <p:spPr>
          <a:xfrm>
            <a:off x="12131040" y="10757282"/>
            <a:ext cx="7284720" cy="1402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defRPr sz="4000" b="1">
                <a:solidFill>
                  <a:srgbClr val="008000"/>
                </a:solidFill>
              </a:defRPr>
            </a:pPr>
            <a:r>
              <a:t>Sem dependência em B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algn="ctr">
              <a:defRPr sz="4000" b="1">
                <a:solidFill>
                  <a:srgbClr val="008000"/>
                </a:solidFill>
              </a:defRPr>
            </a:pPr>
            <a:r>
              <a:t>=&gt; sem glitch!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3" animBg="1" advAuto="0"/>
      <p:bldP spid="399" grpId="4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Rectangle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b="1" dirty="0" err="1"/>
              <a:t>Evitando</a:t>
            </a:r>
            <a:r>
              <a:rPr b="1" dirty="0"/>
              <a:t> Glitches</a:t>
            </a:r>
          </a:p>
        </p:txBody>
      </p:sp>
      <p:sp>
        <p:nvSpPr>
          <p:cNvPr id="402" name="Content Placeholder 13"/>
          <p:cNvSpPr txBox="1">
            <a:spLocks noGrp="1"/>
          </p:cNvSpPr>
          <p:nvPr>
            <p:ph type="body" idx="1"/>
          </p:nvPr>
        </p:nvSpPr>
        <p:spPr>
          <a:xfrm>
            <a:off x="997137" y="2053214"/>
            <a:ext cx="22237325" cy="106541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72084" indent="-672084" defTabSz="1792223">
              <a:buClr>
                <a:schemeClr val="accent6">
                  <a:lumMod val="75000"/>
                </a:schemeClr>
              </a:buClr>
              <a:defRPr sz="4704" b="1"/>
            </a:pPr>
            <a:r>
              <a:rPr lang="pt-BR" sz="4704" dirty="0"/>
              <a:t>Sempre </a:t>
            </a:r>
            <a:r>
              <a:rPr lang="pt-BR" b="0" dirty="0"/>
              <a:t>devemos nos preocupar com </a:t>
            </a:r>
            <a:r>
              <a:rPr lang="pt-BR" b="0" dirty="0" err="1"/>
              <a:t>glitches</a:t>
            </a:r>
            <a:r>
              <a:rPr lang="pt-BR" b="0" dirty="0"/>
              <a:t>?</a:t>
            </a:r>
          </a:p>
          <a:p>
            <a:pPr marL="975455" lvl="1" indent="-637858" defTabSz="1792223">
              <a:spcBef>
                <a:spcPts val="1000"/>
              </a:spcBef>
              <a:buClr>
                <a:srgbClr val="00B050"/>
              </a:buClr>
              <a:defRPr sz="4312" b="1">
                <a:solidFill>
                  <a:srgbClr val="008000"/>
                </a:solidFill>
              </a:defRPr>
            </a:pPr>
            <a:r>
              <a:rPr lang="pt-BR" b="0" dirty="0">
                <a:solidFill>
                  <a:srgbClr val="000000"/>
                </a:solidFill>
              </a:rPr>
              <a:t>Resolver </a:t>
            </a:r>
            <a:r>
              <a:rPr lang="pt-BR" b="0" dirty="0" err="1">
                <a:solidFill>
                  <a:srgbClr val="000000"/>
                </a:solidFill>
              </a:rPr>
              <a:t>glitches</a:t>
            </a:r>
            <a:r>
              <a:rPr lang="pt-BR" b="0" dirty="0">
                <a:solidFill>
                  <a:srgbClr val="000000"/>
                </a:solidFill>
              </a:rPr>
              <a:t> normalmente demanda:</a:t>
            </a:r>
          </a:p>
          <a:p>
            <a:pPr marL="1345724" lvl="2" indent="-687642" defTabSz="1792223">
              <a:spcBef>
                <a:spcPts val="900"/>
              </a:spcBef>
              <a:buClr>
                <a:srgbClr val="00B050"/>
              </a:buClr>
              <a:defRPr sz="3920"/>
            </a:pPr>
            <a:r>
              <a:rPr lang="pt-BR" dirty="0"/>
              <a:t>Mais </a:t>
            </a:r>
            <a:r>
              <a:rPr lang="pt-BR" sz="3920" b="1" dirty="0">
                <a:solidFill>
                  <a:srgbClr val="FF0000"/>
                </a:solidFill>
              </a:rPr>
              <a:t>área de chip</a:t>
            </a:r>
            <a:r>
              <a:rPr lang="pt-BR" dirty="0"/>
              <a:t>.</a:t>
            </a:r>
          </a:p>
          <a:p>
            <a:pPr marL="1345724" lvl="2" indent="-687642" defTabSz="1792223">
              <a:spcBef>
                <a:spcPts val="900"/>
              </a:spcBef>
              <a:buClr>
                <a:srgbClr val="00B050"/>
              </a:buClr>
              <a:defRPr sz="3920"/>
            </a:pPr>
            <a:r>
              <a:rPr lang="pt-BR" dirty="0"/>
              <a:t>Mais </a:t>
            </a:r>
            <a:r>
              <a:rPr lang="pt-BR" b="1" dirty="0">
                <a:solidFill>
                  <a:srgbClr val="FF0000"/>
                </a:solidFill>
              </a:rPr>
              <a:t>consumo de energia.</a:t>
            </a:r>
          </a:p>
          <a:p>
            <a:pPr marL="1345724" lvl="2" indent="-687642" defTabSz="1792223">
              <a:spcBef>
                <a:spcPts val="900"/>
              </a:spcBef>
              <a:buClr>
                <a:srgbClr val="00B050"/>
              </a:buClr>
              <a:defRPr sz="3920"/>
            </a:pPr>
            <a:r>
              <a:rPr lang="pt-BR" dirty="0"/>
              <a:t>Mais </a:t>
            </a:r>
            <a:r>
              <a:rPr lang="pt-BR" b="1" dirty="0">
                <a:solidFill>
                  <a:srgbClr val="FF0000"/>
                </a:solidFill>
              </a:rPr>
              <a:t>esforço de projeto.</a:t>
            </a:r>
          </a:p>
          <a:p>
            <a:pPr marL="548735" indent="-579871" defTabSz="1792223">
              <a:spcBef>
                <a:spcPts val="1000"/>
              </a:spcBef>
              <a:buClr>
                <a:schemeClr val="accent2"/>
              </a:buClr>
              <a:defRPr sz="4312"/>
            </a:pPr>
            <a:endParaRPr lang="pt-BR" sz="3920" dirty="0"/>
          </a:p>
          <a:p>
            <a:pPr marL="548735" indent="-579871" defTabSz="1792223">
              <a:spcBef>
                <a:spcPts val="1000"/>
              </a:spcBef>
              <a:buClr>
                <a:schemeClr val="accent6">
                  <a:lumMod val="75000"/>
                </a:schemeClr>
              </a:buClr>
              <a:defRPr sz="4312"/>
            </a:pPr>
            <a:r>
              <a:rPr lang="pt-BR" sz="4312" dirty="0"/>
              <a:t>Como é garantido que no longo prazo o circuito </a:t>
            </a:r>
            <a:r>
              <a:rPr lang="pt-BR" b="1" dirty="0"/>
              <a:t>convergirá</a:t>
            </a:r>
            <a:r>
              <a:rPr lang="pt-BR" dirty="0"/>
              <a:t> para os </a:t>
            </a:r>
            <a:r>
              <a:rPr lang="pt-BR" dirty="0">
                <a:solidFill>
                  <a:schemeClr val="tx1"/>
                </a:solidFill>
              </a:rPr>
              <a:t>valores corretos, </a:t>
            </a:r>
            <a:r>
              <a:rPr lang="pt-BR" b="1" dirty="0"/>
              <a:t>independentemente</a:t>
            </a:r>
            <a:r>
              <a:rPr lang="pt-BR" dirty="0"/>
              <a:t> dos </a:t>
            </a:r>
            <a:r>
              <a:rPr lang="pt-BR" dirty="0" err="1"/>
              <a:t>glitches</a:t>
            </a:r>
            <a:r>
              <a:rPr lang="pt-BR" dirty="0"/>
              <a:t>. A</a:t>
            </a:r>
            <a:r>
              <a:rPr lang="pt-BR" b="0" dirty="0"/>
              <a:t> resposta é que </a:t>
            </a:r>
            <a:r>
              <a:rPr lang="pt-BR" b="1" dirty="0"/>
              <a:t>não</a:t>
            </a:r>
            <a:r>
              <a:rPr lang="pt-BR" b="0" dirty="0"/>
              <a:t>, nem sempre! </a:t>
            </a:r>
          </a:p>
          <a:p>
            <a:pPr marL="975455" lvl="1" indent="-637858" defTabSz="1792223">
              <a:spcBef>
                <a:spcPts val="1000"/>
              </a:spcBef>
              <a:buClr>
                <a:schemeClr val="accent2"/>
              </a:buClr>
              <a:defRPr sz="4312"/>
            </a:pPr>
            <a:r>
              <a:rPr lang="pt-BR" dirty="0"/>
              <a:t>Se nos preocuparmos apenas com o estado de saída estacionário de longo prazo, podemos ignorar com segurança os </a:t>
            </a:r>
            <a:r>
              <a:rPr lang="pt-BR" dirty="0" err="1"/>
              <a:t>glitches</a:t>
            </a:r>
            <a:r>
              <a:rPr lang="pt-BR" dirty="0"/>
              <a:t>.</a:t>
            </a:r>
          </a:p>
          <a:p>
            <a:pPr marL="975455" lvl="1" indent="-637858" defTabSz="1792223">
              <a:spcBef>
                <a:spcPts val="1000"/>
              </a:spcBef>
              <a:buClr>
                <a:schemeClr val="accent2"/>
              </a:buClr>
              <a:defRPr sz="4312"/>
            </a:pPr>
            <a:r>
              <a:rPr lang="pt-BR" dirty="0"/>
              <a:t>O </a:t>
            </a:r>
            <a:r>
              <a:rPr lang="pt-BR" b="1" dirty="0"/>
              <a:t>designer deve decidir </a:t>
            </a:r>
            <a:r>
              <a:rPr lang="pt-BR" dirty="0"/>
              <a:t>se </a:t>
            </a:r>
            <a:r>
              <a:rPr lang="pt-BR" dirty="0" err="1"/>
              <a:t>glitches</a:t>
            </a:r>
            <a:r>
              <a:rPr lang="pt-BR" dirty="0"/>
              <a:t> precisam ser tratados ou não na aplicação em questão. Por isso, </a:t>
            </a:r>
            <a:r>
              <a:rPr lang="pt-BR" sz="4312" dirty="0"/>
              <a:t>quando</a:t>
            </a:r>
            <a:r>
              <a:rPr lang="pt-BR" dirty="0"/>
              <a:t> examinamos a saída de simulações, é importante reconhecer </a:t>
            </a:r>
            <a:r>
              <a:rPr lang="pt-BR" dirty="0" err="1"/>
              <a:t>glitches</a:t>
            </a:r>
            <a:r>
              <a:rPr lang="pt-BR" dirty="0"/>
              <a:t>.</a:t>
            </a:r>
          </a:p>
        </p:txBody>
      </p:sp>
      <p:sp>
        <p:nvSpPr>
          <p:cNvPr id="403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" grpId="1" uiExpand="1" build="p" bldLvl="5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/>
            <a:r>
              <a:t>Parte 2:</a:t>
            </a:r>
            <a:br/>
            <a:r>
              <a:t>Temporização de Circuitos Sequenciais</a:t>
            </a:r>
          </a:p>
        </p:txBody>
      </p:sp>
      <p:sp>
        <p:nvSpPr>
          <p:cNvPr id="406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lang="pt-BR" b="1" dirty="0"/>
              <a:t>Relembrando: Flip-Flop </a:t>
            </a:r>
            <a:r>
              <a:rPr lang="pt-BR" b="1" dirty="0" err="1"/>
              <a:t>D</a:t>
            </a:r>
            <a:endParaRPr lang="pt-BR" b="1" dirty="0"/>
          </a:p>
        </p:txBody>
      </p:sp>
      <p:sp>
        <p:nvSpPr>
          <p:cNvPr id="409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894973" y="1995053"/>
            <a:ext cx="22335482" cy="24674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58368" indent="-658368" defTabSz="1755647">
              <a:defRPr sz="4608"/>
            </a:pPr>
            <a:r>
              <a:rPr lang="pt-BR" dirty="0"/>
              <a:t>O FF-D </a:t>
            </a:r>
            <a:r>
              <a:rPr lang="pt-BR" b="1" dirty="0"/>
              <a:t>amostra </a:t>
            </a:r>
            <a:r>
              <a:rPr lang="pt-BR" dirty="0"/>
              <a:t>o valor presente na entrada </a:t>
            </a:r>
            <a:r>
              <a:rPr lang="pt-BR" b="1" dirty="0" err="1"/>
              <a:t>D</a:t>
            </a:r>
            <a:r>
              <a:rPr lang="pt-BR" dirty="0"/>
              <a:t> na </a:t>
            </a:r>
            <a:r>
              <a:rPr lang="pt-BR" b="1" dirty="0">
                <a:solidFill>
                  <a:srgbClr val="0432FF"/>
                </a:solidFill>
              </a:rPr>
              <a:t>transição positiva do </a:t>
            </a:r>
            <a:r>
              <a:rPr lang="pt-BR" b="1" dirty="0" err="1">
                <a:solidFill>
                  <a:srgbClr val="0432FF"/>
                </a:solidFill>
              </a:rPr>
              <a:t>clock</a:t>
            </a:r>
            <a:r>
              <a:rPr lang="pt-BR" dirty="0">
                <a:solidFill>
                  <a:schemeClr val="tx1"/>
                </a:solidFill>
              </a:rPr>
              <a:t>.</a:t>
            </a:r>
            <a:endParaRPr lang="pt-BR" dirty="0">
              <a:solidFill>
                <a:srgbClr val="0432FF"/>
              </a:solidFill>
            </a:endParaRPr>
          </a:p>
          <a:p>
            <a:pPr marL="955548" lvl="1" indent="-624840" defTabSz="1755647">
              <a:spcBef>
                <a:spcPts val="1000"/>
              </a:spcBef>
              <a:buClr>
                <a:schemeClr val="accent2"/>
              </a:buClr>
              <a:defRPr sz="4224"/>
            </a:pPr>
            <a:r>
              <a:rPr lang="pt-BR" b="1" dirty="0"/>
              <a:t>Amostrar </a:t>
            </a:r>
            <a:r>
              <a:rPr lang="pt-BR" dirty="0"/>
              <a:t>significa, neste contexto, armazenar o valor, o qual e pode ser lido na saída Q.</a:t>
            </a:r>
          </a:p>
          <a:p>
            <a:pPr marL="330708" lvl="1" indent="0" defTabSz="1755647">
              <a:spcBef>
                <a:spcPts val="1000"/>
              </a:spcBef>
              <a:buClr>
                <a:schemeClr val="accent2"/>
              </a:buClr>
              <a:buNone/>
              <a:defRPr sz="4224"/>
            </a:pPr>
            <a:endParaRPr lang="pt-BR" dirty="0"/>
          </a:p>
        </p:txBody>
      </p:sp>
      <p:sp>
        <p:nvSpPr>
          <p:cNvPr id="410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20085283" y="12959320"/>
            <a:ext cx="688009" cy="7386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pt-BR" smtClean="0"/>
              <a:t>26</a:t>
            </a:fld>
            <a:endParaRPr lang="pt-BR" dirty="0"/>
          </a:p>
        </p:txBody>
      </p:sp>
      <p:grpSp>
        <p:nvGrpSpPr>
          <p:cNvPr id="420" name="Group 17"/>
          <p:cNvGrpSpPr/>
          <p:nvPr/>
        </p:nvGrpSpPr>
        <p:grpSpPr>
          <a:xfrm>
            <a:off x="8988922" y="3424056"/>
            <a:ext cx="5896659" cy="4975668"/>
            <a:chOff x="0" y="0"/>
            <a:chExt cx="6147581" cy="5634517"/>
          </a:xfrm>
        </p:grpSpPr>
        <p:sp>
          <p:nvSpPr>
            <p:cNvPr id="411" name="Rectangle 5"/>
            <p:cNvSpPr/>
            <p:nvPr/>
          </p:nvSpPr>
          <p:spPr>
            <a:xfrm>
              <a:off x="1750758" y="1883133"/>
              <a:ext cx="3081495" cy="3751385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01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  <a:endParaRPr lang="pt-BR" dirty="0"/>
            </a:p>
          </p:txBody>
        </p:sp>
        <p:sp>
          <p:nvSpPr>
            <p:cNvPr id="412" name="Straight Connector 7"/>
            <p:cNvSpPr/>
            <p:nvPr/>
          </p:nvSpPr>
          <p:spPr>
            <a:xfrm>
              <a:off x="2822582" y="1883133"/>
              <a:ext cx="535913" cy="530553"/>
            </a:xfrm>
            <a:prstGeom prst="line">
              <a:avLst/>
            </a:prstGeom>
            <a:solidFill>
              <a:srgbClr val="C0C0C0"/>
            </a:solidFill>
            <a:ln w="101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 lang="pt-BR" dirty="0"/>
            </a:p>
          </p:txBody>
        </p:sp>
        <p:sp>
          <p:nvSpPr>
            <p:cNvPr id="413" name="Straight Connector 12"/>
            <p:cNvSpPr/>
            <p:nvPr/>
          </p:nvSpPr>
          <p:spPr>
            <a:xfrm flipH="1">
              <a:off x="3320813" y="1883133"/>
              <a:ext cx="535913" cy="530553"/>
            </a:xfrm>
            <a:prstGeom prst="line">
              <a:avLst/>
            </a:prstGeom>
            <a:solidFill>
              <a:srgbClr val="C0C0C0"/>
            </a:solidFill>
            <a:ln w="101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 lang="pt-BR" dirty="0"/>
            </a:p>
          </p:txBody>
        </p:sp>
        <p:sp>
          <p:nvSpPr>
            <p:cNvPr id="414" name="Straight Connector 14"/>
            <p:cNvSpPr/>
            <p:nvPr/>
          </p:nvSpPr>
          <p:spPr>
            <a:xfrm>
              <a:off x="3329187" y="1079265"/>
              <a:ext cx="1" cy="803869"/>
            </a:xfrm>
            <a:prstGeom prst="line">
              <a:avLst/>
            </a:prstGeom>
            <a:solidFill>
              <a:srgbClr val="C0C0C0"/>
            </a:solidFill>
            <a:ln w="1016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 lang="pt-BR" dirty="0"/>
            </a:p>
          </p:txBody>
        </p:sp>
        <p:sp>
          <p:nvSpPr>
            <p:cNvPr id="415" name="Straight Connector 16"/>
            <p:cNvSpPr/>
            <p:nvPr/>
          </p:nvSpPr>
          <p:spPr>
            <a:xfrm flipH="1">
              <a:off x="4833522" y="3767706"/>
              <a:ext cx="803869" cy="1"/>
            </a:xfrm>
            <a:prstGeom prst="line">
              <a:avLst/>
            </a:prstGeom>
            <a:solidFill>
              <a:srgbClr val="C0C0C0"/>
            </a:solidFill>
            <a:ln w="1016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 lang="pt-BR" dirty="0"/>
            </a:p>
          </p:txBody>
        </p:sp>
        <p:sp>
          <p:nvSpPr>
            <p:cNvPr id="416" name="Straight Connector 18"/>
            <p:cNvSpPr/>
            <p:nvPr/>
          </p:nvSpPr>
          <p:spPr>
            <a:xfrm flipH="1">
              <a:off x="948159" y="3901684"/>
              <a:ext cx="803869" cy="1"/>
            </a:xfrm>
            <a:prstGeom prst="line">
              <a:avLst/>
            </a:prstGeom>
            <a:solidFill>
              <a:srgbClr val="C0C0C0"/>
            </a:solidFill>
            <a:ln w="1016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 lang="pt-BR" dirty="0"/>
            </a:p>
          </p:txBody>
        </p:sp>
        <p:sp>
          <p:nvSpPr>
            <p:cNvPr id="417" name="TextBox 15"/>
            <p:cNvSpPr txBox="1"/>
            <p:nvPr/>
          </p:nvSpPr>
          <p:spPr>
            <a:xfrm>
              <a:off x="0" y="3362556"/>
              <a:ext cx="487011" cy="10464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5600"/>
              </a:lvl1pPr>
            </a:lstStyle>
            <a:p>
              <a:r>
                <a:rPr lang="pt-BR" dirty="0" err="1"/>
                <a:t>D</a:t>
              </a:r>
              <a:endParaRPr lang="pt-BR" dirty="0"/>
            </a:p>
          </p:txBody>
        </p:sp>
        <p:sp>
          <p:nvSpPr>
            <p:cNvPr id="418" name="TextBox 20"/>
            <p:cNvSpPr txBox="1"/>
            <p:nvPr/>
          </p:nvSpPr>
          <p:spPr>
            <a:xfrm>
              <a:off x="5660571" y="3298852"/>
              <a:ext cx="487011" cy="10464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5600"/>
              </a:lvl1pPr>
            </a:lstStyle>
            <a:p>
              <a:r>
                <a:rPr lang="pt-BR" dirty="0" err="1"/>
                <a:t>Q</a:t>
              </a:r>
              <a:endParaRPr lang="pt-BR" dirty="0"/>
            </a:p>
          </p:txBody>
        </p:sp>
        <p:sp>
          <p:nvSpPr>
            <p:cNvPr id="419" name="TextBox 21"/>
            <p:cNvSpPr txBox="1"/>
            <p:nvPr/>
          </p:nvSpPr>
          <p:spPr>
            <a:xfrm>
              <a:off x="2560234" y="0"/>
              <a:ext cx="1462537" cy="104648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5600"/>
              </a:lvl1pPr>
            </a:lstStyle>
            <a:p>
              <a:r>
                <a:rPr lang="pt-BR" dirty="0"/>
                <a:t>CLK</a:t>
              </a:r>
            </a:p>
          </p:txBody>
        </p:sp>
      </p:grpSp>
      <p:sp>
        <p:nvSpPr>
          <p:cNvPr id="421" name="Content Placeholder 1"/>
          <p:cNvSpPr txBox="1"/>
          <p:nvPr/>
        </p:nvSpPr>
        <p:spPr>
          <a:xfrm>
            <a:off x="1114644" y="9018570"/>
            <a:ext cx="22062868" cy="328038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685800" indent="-685800">
              <a:spcBef>
                <a:spcPts val="1100"/>
              </a:spcBef>
              <a:buClr>
                <a:schemeClr val="accent1"/>
              </a:buClr>
              <a:buSzPct val="65000"/>
              <a:buChar char="■"/>
              <a:defRPr sz="4800"/>
            </a:pPr>
            <a:r>
              <a:rPr lang="pt-BR" dirty="0"/>
              <a:t>Internamente, o FF-D é </a:t>
            </a:r>
            <a:r>
              <a:rPr lang="pt-BR" b="1" dirty="0">
                <a:solidFill>
                  <a:srgbClr val="0432FF"/>
                </a:solidFill>
              </a:rPr>
              <a:t>construído</a:t>
            </a:r>
            <a:r>
              <a:rPr lang="pt-BR" dirty="0">
                <a:solidFill>
                  <a:srgbClr val="0432FF"/>
                </a:solidFill>
              </a:rPr>
              <a:t> </a:t>
            </a:r>
            <a:r>
              <a:rPr lang="pt-BR" dirty="0"/>
              <a:t>com elementos </a:t>
            </a:r>
            <a:r>
              <a:rPr lang="pt-BR" b="1" dirty="0" err="1">
                <a:solidFill>
                  <a:srgbClr val="0432FF"/>
                </a:solidFill>
              </a:rPr>
              <a:t>combinacionais</a:t>
            </a:r>
            <a:r>
              <a:rPr lang="pt-BR" dirty="0">
                <a:solidFill>
                  <a:schemeClr val="tx1"/>
                </a:solidFill>
              </a:rPr>
              <a:t> que, por meio de um esquema de realimentação, armazenam o valor binário.  </a:t>
            </a:r>
          </a:p>
          <a:p>
            <a:pPr marL="685800" indent="-685800">
              <a:spcBef>
                <a:spcPts val="1100"/>
              </a:spcBef>
              <a:buClr>
                <a:schemeClr val="accent1"/>
              </a:buClr>
              <a:buSzPct val="65000"/>
              <a:buChar char="■"/>
              <a:defRPr sz="4800"/>
            </a:pPr>
            <a:r>
              <a:rPr lang="pt-BR" dirty="0">
                <a:solidFill>
                  <a:schemeClr val="tx1"/>
                </a:solidFill>
              </a:rPr>
              <a:t>Para funcionar corretamente, o valor em </a:t>
            </a:r>
            <a:r>
              <a:rPr lang="pt-BR" dirty="0" err="1">
                <a:solidFill>
                  <a:schemeClr val="tx1"/>
                </a:solidFill>
              </a:rPr>
              <a:t>D</a:t>
            </a:r>
            <a:r>
              <a:rPr lang="pt-BR" dirty="0">
                <a:solidFill>
                  <a:schemeClr val="tx1"/>
                </a:solidFill>
              </a:rPr>
              <a:t> deve permanecer estável por um determinado tempo, entes e depois da transição do sinal de </a:t>
            </a:r>
            <a:r>
              <a:rPr lang="pt-BR" dirty="0" err="1">
                <a:solidFill>
                  <a:schemeClr val="tx1"/>
                </a:solidFill>
              </a:rPr>
              <a:t>clock</a:t>
            </a:r>
            <a:r>
              <a:rPr lang="pt-BR" dirty="0">
                <a:solidFill>
                  <a:schemeClr val="tx1"/>
                </a:solidFill>
              </a:rPr>
              <a:t>.</a:t>
            </a:r>
            <a:endParaRPr lang="pt-BR" dirty="0">
              <a:solidFill>
                <a:srgbClr val="0432FF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lang="pt-BR" b="1" dirty="0"/>
              <a:t>Restrições de Temporização Associadas à Entrada</a:t>
            </a:r>
          </a:p>
        </p:txBody>
      </p:sp>
      <p:sp>
        <p:nvSpPr>
          <p:cNvPr id="424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895336" y="1823184"/>
            <a:ext cx="22440927" cy="108636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defRPr b="1"/>
            </a:pPr>
            <a:r>
              <a:rPr lang="pt-BR" dirty="0" err="1"/>
              <a:t>D</a:t>
            </a:r>
            <a:r>
              <a:rPr lang="pt-BR" dirty="0"/>
              <a:t> </a:t>
            </a:r>
            <a:r>
              <a:rPr lang="pt-BR" b="0" dirty="0"/>
              <a:t>deve estar </a:t>
            </a:r>
            <a:r>
              <a:rPr lang="pt-BR" dirty="0">
                <a:solidFill>
                  <a:srgbClr val="0432FF"/>
                </a:solidFill>
              </a:rPr>
              <a:t>estável</a:t>
            </a:r>
            <a:r>
              <a:rPr lang="pt-BR" b="0" dirty="0"/>
              <a:t> durante a </a:t>
            </a:r>
            <a:r>
              <a:rPr lang="pt-BR" dirty="0">
                <a:solidFill>
                  <a:srgbClr val="0432FF"/>
                </a:solidFill>
              </a:rPr>
              <a:t>amostragem</a:t>
            </a:r>
            <a:r>
              <a:rPr lang="pt-BR" b="0" dirty="0"/>
              <a:t> (i.e., antes e depois da transição ativa)</a:t>
            </a:r>
          </a:p>
        </p:txBody>
      </p:sp>
      <p:pic>
        <p:nvPicPr>
          <p:cNvPr id="425" name="Object 2" descr="Objec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784" y="3197837"/>
            <a:ext cx="7650089" cy="4701103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0085283" y="12959320"/>
            <a:ext cx="688009" cy="7386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pt-BR" smtClean="0"/>
              <a:t>27</a:t>
            </a:fld>
            <a:endParaRPr lang="pt-BR" dirty="0"/>
          </a:p>
        </p:txBody>
      </p:sp>
      <p:grpSp>
        <p:nvGrpSpPr>
          <p:cNvPr id="436" name="Group 6"/>
          <p:cNvGrpSpPr/>
          <p:nvPr/>
        </p:nvGrpSpPr>
        <p:grpSpPr>
          <a:xfrm>
            <a:off x="5590539" y="3100470"/>
            <a:ext cx="4651678" cy="4303285"/>
            <a:chOff x="0" y="0"/>
            <a:chExt cx="4651676" cy="4303284"/>
          </a:xfrm>
        </p:grpSpPr>
        <p:sp>
          <p:nvSpPr>
            <p:cNvPr id="427" name="Rectangle 7"/>
            <p:cNvSpPr/>
            <p:nvPr/>
          </p:nvSpPr>
          <p:spPr>
            <a:xfrm>
              <a:off x="1276732" y="1405222"/>
              <a:ext cx="2380553" cy="2898063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01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 sz="2800">
                  <a:latin typeface="+mn-lt"/>
                  <a:ea typeface="+mn-ea"/>
                  <a:cs typeface="+mn-cs"/>
                  <a:sym typeface="Arial"/>
                </a:defRPr>
              </a:pPr>
              <a:endParaRPr lang="pt-BR" dirty="0"/>
            </a:p>
          </p:txBody>
        </p:sp>
        <p:sp>
          <p:nvSpPr>
            <p:cNvPr id="428" name="Straight Connector 8"/>
            <p:cNvSpPr/>
            <p:nvPr/>
          </p:nvSpPr>
          <p:spPr>
            <a:xfrm>
              <a:off x="2104750" y="1405222"/>
              <a:ext cx="414009" cy="409869"/>
            </a:xfrm>
            <a:prstGeom prst="line">
              <a:avLst/>
            </a:prstGeom>
            <a:solidFill>
              <a:srgbClr val="C0C0C0"/>
            </a:solidFill>
            <a:ln w="101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 lang="pt-BR" dirty="0"/>
            </a:p>
          </p:txBody>
        </p:sp>
        <p:sp>
          <p:nvSpPr>
            <p:cNvPr id="429" name="Straight Connector 9"/>
            <p:cNvSpPr/>
            <p:nvPr/>
          </p:nvSpPr>
          <p:spPr>
            <a:xfrm flipH="1">
              <a:off x="2489650" y="1405222"/>
              <a:ext cx="414009" cy="409869"/>
            </a:xfrm>
            <a:prstGeom prst="line">
              <a:avLst/>
            </a:prstGeom>
            <a:solidFill>
              <a:srgbClr val="C0C0C0"/>
            </a:solidFill>
            <a:ln w="101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 lang="pt-BR" dirty="0"/>
            </a:p>
          </p:txBody>
        </p:sp>
        <p:sp>
          <p:nvSpPr>
            <p:cNvPr id="430" name="Straight Connector 10"/>
            <p:cNvSpPr/>
            <p:nvPr/>
          </p:nvSpPr>
          <p:spPr>
            <a:xfrm>
              <a:off x="2496119" y="784209"/>
              <a:ext cx="1" cy="621013"/>
            </a:xfrm>
            <a:prstGeom prst="line">
              <a:avLst/>
            </a:prstGeom>
            <a:solidFill>
              <a:srgbClr val="C0C0C0"/>
            </a:solidFill>
            <a:ln w="1016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 lang="pt-BR" dirty="0"/>
            </a:p>
          </p:txBody>
        </p:sp>
        <p:sp>
          <p:nvSpPr>
            <p:cNvPr id="431" name="Straight Connector 11"/>
            <p:cNvSpPr/>
            <p:nvPr/>
          </p:nvSpPr>
          <p:spPr>
            <a:xfrm flipH="1">
              <a:off x="3658556" y="2860825"/>
              <a:ext cx="621013" cy="1"/>
            </a:xfrm>
            <a:prstGeom prst="line">
              <a:avLst/>
            </a:prstGeom>
            <a:solidFill>
              <a:srgbClr val="C0C0C0"/>
            </a:solidFill>
            <a:ln w="1016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 lang="pt-BR" dirty="0"/>
            </a:p>
          </p:txBody>
        </p:sp>
        <p:sp>
          <p:nvSpPr>
            <p:cNvPr id="432" name="Straight Connector 12"/>
            <p:cNvSpPr/>
            <p:nvPr/>
          </p:nvSpPr>
          <p:spPr>
            <a:xfrm flipH="1">
              <a:off x="656990" y="2964328"/>
              <a:ext cx="621013" cy="1"/>
            </a:xfrm>
            <a:prstGeom prst="line">
              <a:avLst/>
            </a:prstGeom>
            <a:solidFill>
              <a:srgbClr val="C0C0C0"/>
            </a:solidFill>
            <a:ln w="1016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 lang="pt-BR" dirty="0"/>
            </a:p>
          </p:txBody>
        </p:sp>
        <p:sp>
          <p:nvSpPr>
            <p:cNvPr id="433" name="TextBox 13"/>
            <p:cNvSpPr txBox="1"/>
            <p:nvPr/>
          </p:nvSpPr>
          <p:spPr>
            <a:xfrm>
              <a:off x="0" y="2551423"/>
              <a:ext cx="334631" cy="7924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4000"/>
              </a:lvl1pPr>
            </a:lstStyle>
            <a:p>
              <a:r>
                <a:rPr lang="pt-BR" dirty="0" err="1"/>
                <a:t>D</a:t>
              </a:r>
              <a:endParaRPr lang="pt-BR" dirty="0"/>
            </a:p>
          </p:txBody>
        </p:sp>
        <p:sp>
          <p:nvSpPr>
            <p:cNvPr id="434" name="TextBox 14"/>
            <p:cNvSpPr txBox="1"/>
            <p:nvPr/>
          </p:nvSpPr>
          <p:spPr>
            <a:xfrm>
              <a:off x="4317046" y="2447921"/>
              <a:ext cx="334631" cy="7924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4000"/>
              </a:lvl1pPr>
            </a:lstStyle>
            <a:p>
              <a:r>
                <a:rPr lang="pt-BR" dirty="0" err="1"/>
                <a:t>Q</a:t>
              </a:r>
              <a:endParaRPr lang="pt-BR" dirty="0"/>
            </a:p>
          </p:txBody>
        </p:sp>
        <p:sp>
          <p:nvSpPr>
            <p:cNvPr id="435" name="TextBox 15"/>
            <p:cNvSpPr txBox="1"/>
            <p:nvPr/>
          </p:nvSpPr>
          <p:spPr>
            <a:xfrm>
              <a:off x="1922879" y="0"/>
              <a:ext cx="1088255" cy="79248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4000"/>
              </a:lvl1pPr>
            </a:lstStyle>
            <a:p>
              <a:r>
                <a:rPr lang="pt-BR" dirty="0"/>
                <a:t>CLK</a:t>
              </a:r>
            </a:p>
          </p:txBody>
        </p:sp>
      </p:grpSp>
      <p:sp>
        <p:nvSpPr>
          <p:cNvPr id="437" name="Rectangle 16"/>
          <p:cNvSpPr txBox="1"/>
          <p:nvPr/>
        </p:nvSpPr>
        <p:spPr>
          <a:xfrm>
            <a:off x="967102" y="7937116"/>
            <a:ext cx="22297394" cy="416011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marL="685800" indent="-685800">
              <a:spcBef>
                <a:spcPts val="1100"/>
              </a:spcBef>
              <a:buClr>
                <a:schemeClr val="accent1"/>
              </a:buClr>
              <a:buSzPct val="65000"/>
              <a:buChar char="■"/>
              <a:defRPr sz="4800" b="1">
                <a:solidFill>
                  <a:srgbClr val="7030A0"/>
                </a:solidFill>
              </a:defRPr>
            </a:pPr>
            <a:r>
              <a:rPr lang="pt-BR" dirty="0"/>
              <a:t>Setup Time (</a:t>
            </a:r>
            <a:r>
              <a:rPr lang="pt-BR" dirty="0" err="1"/>
              <a:t>t</a:t>
            </a:r>
            <a:r>
              <a:rPr lang="pt-BR" baseline="-15500" dirty="0" err="1"/>
              <a:t>setup</a:t>
            </a:r>
            <a:r>
              <a:rPr lang="pt-BR" dirty="0"/>
              <a:t>): </a:t>
            </a:r>
            <a:r>
              <a:rPr lang="pt-BR" b="0" dirty="0">
                <a:solidFill>
                  <a:srgbClr val="000000"/>
                </a:solidFill>
              </a:rPr>
              <a:t>tempo </a:t>
            </a:r>
            <a:r>
              <a:rPr lang="pt-BR" dirty="0">
                <a:solidFill>
                  <a:srgbClr val="000000"/>
                </a:solidFill>
              </a:rPr>
              <a:t>anterior</a:t>
            </a:r>
            <a:r>
              <a:rPr lang="pt-BR" b="0" dirty="0">
                <a:solidFill>
                  <a:srgbClr val="000000"/>
                </a:solidFill>
              </a:rPr>
              <a:t> a transição do </a:t>
            </a:r>
            <a:r>
              <a:rPr lang="pt-BR" b="0" dirty="0" err="1">
                <a:solidFill>
                  <a:srgbClr val="000000"/>
                </a:solidFill>
              </a:rPr>
              <a:t>clock</a:t>
            </a:r>
            <a:r>
              <a:rPr lang="pt-BR" b="0" dirty="0">
                <a:solidFill>
                  <a:srgbClr val="000000"/>
                </a:solidFill>
              </a:rPr>
              <a:t> no qual </a:t>
            </a:r>
            <a:r>
              <a:rPr lang="pt-BR" b="0" dirty="0" err="1">
                <a:solidFill>
                  <a:srgbClr val="000000"/>
                </a:solidFill>
              </a:rPr>
              <a:t>D</a:t>
            </a:r>
            <a:r>
              <a:rPr lang="pt-BR" b="0" dirty="0">
                <a:solidFill>
                  <a:srgbClr val="000000"/>
                </a:solidFill>
              </a:rPr>
              <a:t> deve estar estável (não pode estar variando).</a:t>
            </a:r>
            <a:endParaRPr lang="pt-BR" dirty="0">
              <a:latin typeface="Verdana"/>
              <a:ea typeface="Verdana"/>
              <a:cs typeface="Verdana"/>
              <a:sym typeface="Verdana"/>
            </a:endParaRPr>
          </a:p>
          <a:p>
            <a:pPr marL="685800" indent="-685800">
              <a:spcBef>
                <a:spcPts val="1100"/>
              </a:spcBef>
              <a:buClr>
                <a:schemeClr val="accent1"/>
              </a:buClr>
              <a:buSzPct val="65000"/>
              <a:buChar char="■"/>
              <a:defRPr sz="4800" b="1">
                <a:solidFill>
                  <a:srgbClr val="7030A0"/>
                </a:solidFill>
              </a:defRPr>
            </a:pPr>
            <a:r>
              <a:rPr lang="pt-BR" dirty="0" err="1"/>
              <a:t>Hold</a:t>
            </a:r>
            <a:r>
              <a:rPr lang="pt-BR" dirty="0"/>
              <a:t> Time (</a:t>
            </a:r>
            <a:r>
              <a:rPr lang="pt-BR" dirty="0" err="1"/>
              <a:t>t</a:t>
            </a:r>
            <a:r>
              <a:rPr lang="pt-BR" baseline="-15500" dirty="0" err="1"/>
              <a:t>hold</a:t>
            </a:r>
            <a:r>
              <a:rPr lang="pt-BR" dirty="0"/>
              <a:t>): </a:t>
            </a:r>
            <a:r>
              <a:rPr lang="pt-BR" b="0" dirty="0">
                <a:solidFill>
                  <a:srgbClr val="000000"/>
                </a:solidFill>
              </a:rPr>
              <a:t>tempo </a:t>
            </a:r>
            <a:r>
              <a:rPr lang="pt-BR" dirty="0">
                <a:solidFill>
                  <a:srgbClr val="000000"/>
                </a:solidFill>
              </a:rPr>
              <a:t>posterior</a:t>
            </a:r>
            <a:r>
              <a:rPr lang="pt-BR" b="0" dirty="0">
                <a:solidFill>
                  <a:srgbClr val="000000"/>
                </a:solidFill>
              </a:rPr>
              <a:t> a transição do </a:t>
            </a:r>
            <a:r>
              <a:rPr lang="pt-BR" b="0" dirty="0" err="1">
                <a:solidFill>
                  <a:srgbClr val="000000"/>
                </a:solidFill>
              </a:rPr>
              <a:t>clock</a:t>
            </a:r>
            <a:r>
              <a:rPr lang="pt-BR" b="0" dirty="0">
                <a:solidFill>
                  <a:srgbClr val="000000"/>
                </a:solidFill>
              </a:rPr>
              <a:t> no qual </a:t>
            </a:r>
            <a:r>
              <a:rPr lang="pt-BR" b="0" dirty="0" err="1">
                <a:solidFill>
                  <a:srgbClr val="000000"/>
                </a:solidFill>
              </a:rPr>
              <a:t>D</a:t>
            </a:r>
            <a:r>
              <a:rPr lang="pt-BR" b="0" dirty="0">
                <a:solidFill>
                  <a:srgbClr val="000000"/>
                </a:solidFill>
              </a:rPr>
              <a:t> deve continuar estável.</a:t>
            </a:r>
            <a:endParaRPr lang="pt-BR" dirty="0">
              <a:latin typeface="Verdana"/>
              <a:ea typeface="Verdana"/>
              <a:cs typeface="Verdana"/>
              <a:sym typeface="Verdana"/>
            </a:endParaRPr>
          </a:p>
          <a:p>
            <a:pPr marL="685800" indent="-685800">
              <a:spcBef>
                <a:spcPts val="1100"/>
              </a:spcBef>
              <a:buClr>
                <a:schemeClr val="accent1"/>
              </a:buClr>
              <a:buSzPct val="65000"/>
              <a:buChar char="■"/>
              <a:defRPr sz="4800" b="1">
                <a:solidFill>
                  <a:srgbClr val="7030A0"/>
                </a:solidFill>
              </a:defRPr>
            </a:pPr>
            <a:r>
              <a:rPr lang="pt-BR" dirty="0" err="1"/>
              <a:t>Aperture</a:t>
            </a:r>
            <a:r>
              <a:rPr lang="pt-BR" dirty="0"/>
              <a:t> Time (</a:t>
            </a:r>
            <a:r>
              <a:rPr lang="pt-BR" dirty="0" err="1"/>
              <a:t>t</a:t>
            </a:r>
            <a:r>
              <a:rPr lang="pt-BR" baseline="-15500" dirty="0" err="1"/>
              <a:t>a</a:t>
            </a:r>
            <a:r>
              <a:rPr lang="pt-BR" dirty="0"/>
              <a:t>)= </a:t>
            </a:r>
            <a:r>
              <a:rPr lang="pt-BR" dirty="0" err="1">
                <a:solidFill>
                  <a:srgbClr val="000000"/>
                </a:solidFill>
              </a:rPr>
              <a:t>t</a:t>
            </a:r>
            <a:r>
              <a:rPr lang="pt-BR" baseline="-15500" dirty="0" err="1">
                <a:solidFill>
                  <a:srgbClr val="000000"/>
                </a:solidFill>
              </a:rPr>
              <a:t>setup</a:t>
            </a:r>
            <a:r>
              <a:rPr lang="pt-BR" dirty="0">
                <a:solidFill>
                  <a:srgbClr val="000000"/>
                </a:solidFill>
              </a:rPr>
              <a:t> + </a:t>
            </a:r>
            <a:r>
              <a:rPr lang="pt-BR" dirty="0" err="1">
                <a:solidFill>
                  <a:srgbClr val="000000"/>
                </a:solidFill>
              </a:rPr>
              <a:t>t</a:t>
            </a:r>
            <a:r>
              <a:rPr lang="pt-BR" baseline="-15500" dirty="0" err="1">
                <a:solidFill>
                  <a:srgbClr val="000000"/>
                </a:solidFill>
              </a:rPr>
              <a:t>hold</a:t>
            </a:r>
            <a:r>
              <a:rPr lang="pt-BR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3" animBg="1" advAuto="0"/>
      <p:bldP spid="436" grpId="2" animBg="1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Rectangle 2"/>
          <p:cNvSpPr txBox="1">
            <a:spLocks noGrp="1"/>
          </p:cNvSpPr>
          <p:nvPr>
            <p:ph type="title"/>
          </p:nvPr>
        </p:nvSpPr>
        <p:spPr>
          <a:xfrm>
            <a:off x="895841" y="356097"/>
            <a:ext cx="24135907" cy="129424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lang="pt-BR" b="1" dirty="0"/>
              <a:t>Metaestabilidade</a:t>
            </a:r>
          </a:p>
        </p:txBody>
      </p:sp>
      <p:sp>
        <p:nvSpPr>
          <p:cNvPr id="441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20085283" y="12959320"/>
            <a:ext cx="688009" cy="7386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pt-BR" smtClean="0"/>
              <a:t>28</a:t>
            </a:fld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D9FE5-D78F-326D-5AD9-28EE0AD90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6945" y="1995053"/>
            <a:ext cx="13849781" cy="10764017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pt-BR" dirty="0"/>
              <a:t>Nem sempre é possível garantir que a entrada de um FF fique estável durante o tempo de abertura (</a:t>
            </a:r>
            <a:r>
              <a:rPr lang="pt-BR" dirty="0" err="1">
                <a:solidFill>
                  <a:srgbClr val="000000"/>
                </a:solidFill>
              </a:rPr>
              <a:t>t</a:t>
            </a:r>
            <a:r>
              <a:rPr lang="pt-BR" baseline="-15500" dirty="0" err="1">
                <a:solidFill>
                  <a:srgbClr val="000000"/>
                </a:solidFill>
              </a:rPr>
              <a:t>setup</a:t>
            </a:r>
            <a:r>
              <a:rPr lang="pt-BR" dirty="0">
                <a:solidFill>
                  <a:srgbClr val="000000"/>
                </a:solidFill>
              </a:rPr>
              <a:t> + </a:t>
            </a:r>
            <a:r>
              <a:rPr lang="pt-BR" dirty="0" err="1">
                <a:solidFill>
                  <a:srgbClr val="000000"/>
                </a:solidFill>
              </a:rPr>
              <a:t>t</a:t>
            </a:r>
            <a:r>
              <a:rPr lang="pt-BR" baseline="-15500" dirty="0" err="1">
                <a:solidFill>
                  <a:srgbClr val="000000"/>
                </a:solidFill>
              </a:rPr>
              <a:t>hold</a:t>
            </a:r>
            <a:r>
              <a:rPr lang="pt-BR" dirty="0">
                <a:solidFill>
                  <a:srgbClr val="000000"/>
                </a:solidFill>
              </a:rPr>
              <a:t>)</a:t>
            </a:r>
            <a:r>
              <a:rPr lang="pt-BR" dirty="0"/>
              <a:t>, especialmente quando a entrada vem do mundo externo. </a:t>
            </a:r>
          </a:p>
          <a:p>
            <a:endParaRPr lang="pt-BR" dirty="0"/>
          </a:p>
          <a:p>
            <a:r>
              <a:rPr lang="pt-BR" dirty="0"/>
              <a:t>Por exemplo, considere um botão conectado à entrada de um flip-flop, tal como na figura ao lado. Nesse exemplo, quando o botão está solto, </a:t>
            </a:r>
            <a:r>
              <a:rPr lang="pt-BR" dirty="0" err="1"/>
              <a:t>D</a:t>
            </a:r>
            <a:r>
              <a:rPr lang="pt-BR" dirty="0"/>
              <a:t> = 0. Quando o botão é pressionado, </a:t>
            </a:r>
            <a:r>
              <a:rPr lang="pt-BR" dirty="0" err="1"/>
              <a:t>D</a:t>
            </a:r>
            <a:r>
              <a:rPr lang="pt-BR" dirty="0"/>
              <a:t> = 1. </a:t>
            </a:r>
          </a:p>
          <a:p>
            <a:endParaRPr lang="pt-BR" dirty="0"/>
          </a:p>
          <a:p>
            <a:r>
              <a:rPr lang="pt-BR" dirty="0"/>
              <a:t>O botão pode ser pressionado e solto por tempo aleatório em relação à borda ascendente do CLK, causando problemas de amostragem conhecidos como </a:t>
            </a:r>
            <a:r>
              <a:rPr lang="pt-BR" b="1" dirty="0">
                <a:solidFill>
                  <a:srgbClr val="C00000"/>
                </a:solidFill>
              </a:rPr>
              <a:t>Metaestabilidade</a:t>
            </a:r>
            <a:r>
              <a:rPr lang="pt-BR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E37DE-258D-05B8-9C4B-A4D12BC38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0106" y="3932899"/>
            <a:ext cx="7269744" cy="621445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Rectangle 2"/>
          <p:cNvSpPr txBox="1">
            <a:spLocks noGrp="1"/>
          </p:cNvSpPr>
          <p:nvPr>
            <p:ph type="title"/>
          </p:nvPr>
        </p:nvSpPr>
        <p:spPr>
          <a:xfrm>
            <a:off x="895841" y="356097"/>
            <a:ext cx="24135907" cy="129424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lang="pt-BR" b="1" dirty="0"/>
              <a:t>Metaestabilidade (Cont.)</a:t>
            </a:r>
          </a:p>
        </p:txBody>
      </p:sp>
      <p:sp>
        <p:nvSpPr>
          <p:cNvPr id="441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20085283" y="12959320"/>
            <a:ext cx="688009" cy="738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lang="pt-BR" smtClean="0"/>
              <a:t>29</a:t>
            </a:fld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E37DE-258D-05B8-9C4B-A4D12BC38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36" y="4751047"/>
            <a:ext cx="7269744" cy="6214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5E680D-FB49-1691-9BB1-2567B50B5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1842419"/>
            <a:ext cx="6941887" cy="11116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A0BCD3-26A5-7F8A-F586-30907023D242}"/>
              </a:ext>
            </a:extLst>
          </p:cNvPr>
          <p:cNvSpPr txBox="1"/>
          <p:nvPr/>
        </p:nvSpPr>
        <p:spPr>
          <a:xfrm rot="16200000">
            <a:off x="17397662" y="5879802"/>
            <a:ext cx="2093495" cy="756563"/>
          </a:xfrm>
          <a:prstGeom prst="rect">
            <a:avLst/>
          </a:prstGeom>
          <a:solidFill>
            <a:schemeClr val="bg1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rPr>
              <a:t>Caso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6C452-3B1E-D136-4277-99339C6BA3E0}"/>
              </a:ext>
            </a:extLst>
          </p:cNvPr>
          <p:cNvSpPr txBox="1"/>
          <p:nvPr/>
        </p:nvSpPr>
        <p:spPr>
          <a:xfrm rot="16200000">
            <a:off x="17284191" y="8519899"/>
            <a:ext cx="2320440" cy="756563"/>
          </a:xfrm>
          <a:prstGeom prst="rect">
            <a:avLst/>
          </a:prstGeom>
          <a:solidFill>
            <a:schemeClr val="bg1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rPr>
              <a:t>Caso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BDA98A-D430-3A71-7441-53DAA7F8A29E}"/>
              </a:ext>
            </a:extLst>
          </p:cNvPr>
          <p:cNvSpPr txBox="1"/>
          <p:nvPr/>
        </p:nvSpPr>
        <p:spPr>
          <a:xfrm rot="16200000">
            <a:off x="17427026" y="11018759"/>
            <a:ext cx="2093494" cy="756563"/>
          </a:xfrm>
          <a:prstGeom prst="rect">
            <a:avLst/>
          </a:prstGeom>
          <a:solidFill>
            <a:schemeClr val="bg1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rPr>
              <a:t>Caso 3</a:t>
            </a:r>
          </a:p>
        </p:txBody>
      </p:sp>
    </p:spTree>
    <p:extLst>
      <p:ext uri="{BB962C8B-B14F-4D97-AF65-F5344CB8AC3E}">
        <p14:creationId xmlns:p14="http://schemas.microsoft.com/office/powerpoint/2010/main" val="37055052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lang="pt-BR" b="1" dirty="0"/>
              <a:t>Temporização de Circuitos Digitais</a:t>
            </a:r>
          </a:p>
        </p:txBody>
      </p:sp>
      <p:sp>
        <p:nvSpPr>
          <p:cNvPr id="18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Para um circuito operar corretamente, é necessário que ele atenda aos requisitos </a:t>
            </a:r>
            <a:r>
              <a:rPr lang="pt-BR" b="1" dirty="0">
                <a:solidFill>
                  <a:srgbClr val="0432FF"/>
                </a:solidFill>
              </a:rPr>
              <a:t>lógicos funcionais</a:t>
            </a:r>
            <a:r>
              <a:rPr lang="pt-BR" dirty="0">
                <a:solidFill>
                  <a:schemeClr val="tx1"/>
                </a:solidFill>
              </a:rPr>
              <a:t>, bem como aos </a:t>
            </a:r>
            <a:r>
              <a:rPr lang="pt-BR" b="1" dirty="0">
                <a:solidFill>
                  <a:srgbClr val="C00000"/>
                </a:solidFill>
              </a:rPr>
              <a:t>requisitos temporais</a:t>
            </a:r>
            <a:r>
              <a:rPr lang="pt-BR" dirty="0">
                <a:solidFill>
                  <a:schemeClr val="tx1"/>
                </a:solidFill>
              </a:rPr>
              <a:t> (de atraso). </a:t>
            </a:r>
            <a:endParaRPr lang="pt-BR" b="1" dirty="0">
              <a:solidFill>
                <a:srgbClr val="0432FF"/>
              </a:solidFill>
            </a:endParaRPr>
          </a:p>
          <a:p>
            <a:pPr>
              <a:defRPr>
                <a:solidFill>
                  <a:srgbClr val="0070C0"/>
                </a:solidFill>
              </a:defRPr>
            </a:pPr>
            <a:endParaRPr lang="pt-BR" b="1" dirty="0">
              <a:solidFill>
                <a:srgbClr val="0432FF"/>
              </a:solidFill>
            </a:endParaRPr>
          </a:p>
          <a:p>
            <a:r>
              <a:rPr lang="pt-BR" dirty="0"/>
              <a:t>A análise da </a:t>
            </a:r>
            <a:r>
              <a:rPr lang="pt-BR" b="1" dirty="0">
                <a:solidFill>
                  <a:srgbClr val="0432FF"/>
                </a:solidFill>
              </a:rPr>
              <a:t>temporização </a:t>
            </a:r>
            <a:r>
              <a:rPr lang="pt-BR" dirty="0"/>
              <a:t>responde perguntas como:</a:t>
            </a:r>
          </a:p>
          <a:p>
            <a:pPr marL="995362" lvl="1" indent="-650875">
              <a:spcBef>
                <a:spcPts val="1000"/>
              </a:spcBef>
              <a:buClr>
                <a:schemeClr val="accent2"/>
              </a:buClr>
              <a:defRPr sz="4400"/>
            </a:pPr>
            <a:r>
              <a:rPr lang="pt-BR" dirty="0"/>
              <a:t>Quão </a:t>
            </a:r>
            <a:r>
              <a:rPr lang="pt-BR" b="1" dirty="0">
                <a:solidFill>
                  <a:srgbClr val="008000"/>
                </a:solidFill>
              </a:rPr>
              <a:t>rápido</a:t>
            </a:r>
            <a:r>
              <a:rPr lang="pt-BR" dirty="0"/>
              <a:t> é um circuito?</a:t>
            </a:r>
          </a:p>
          <a:p>
            <a:pPr marL="995362" lvl="1" indent="-650875">
              <a:spcBef>
                <a:spcPts val="1000"/>
              </a:spcBef>
              <a:buClr>
                <a:schemeClr val="accent2"/>
              </a:buClr>
              <a:defRPr sz="4400"/>
            </a:pPr>
            <a:r>
              <a:rPr lang="pt-BR" dirty="0"/>
              <a:t>É possível tornar um circuito </a:t>
            </a:r>
            <a:r>
              <a:rPr lang="pt-BR" b="1" dirty="0">
                <a:solidFill>
                  <a:srgbClr val="008000"/>
                </a:solidFill>
              </a:rPr>
              <a:t>mais rápido</a:t>
            </a:r>
            <a:r>
              <a:rPr lang="pt-BR" dirty="0"/>
              <a:t>?</a:t>
            </a:r>
          </a:p>
          <a:p>
            <a:endParaRPr lang="pt-BR" dirty="0"/>
          </a:p>
          <a:p>
            <a:r>
              <a:rPr lang="pt-BR" dirty="0"/>
              <a:t>Um projeto logicamente correto ainda pode </a:t>
            </a:r>
            <a:r>
              <a:rPr lang="pt-BR" dirty="0">
                <a:solidFill>
                  <a:schemeClr val="tx1"/>
                </a:solidFill>
              </a:rPr>
              <a:t>falhar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devido a </a:t>
            </a:r>
            <a:r>
              <a:rPr lang="pt-BR" dirty="0">
                <a:solidFill>
                  <a:schemeClr val="tx1"/>
                </a:solidFill>
              </a:rPr>
              <a:t>questões práticas de implementação</a:t>
            </a:r>
            <a:r>
              <a:rPr lang="pt-BR" b="1" dirty="0"/>
              <a:t> </a:t>
            </a:r>
            <a:r>
              <a:rPr lang="pt-BR" dirty="0"/>
              <a:t>relacionadas à </a:t>
            </a:r>
            <a:r>
              <a:rPr lang="pt-BR" b="1" dirty="0">
                <a:solidFill>
                  <a:srgbClr val="0432FF"/>
                </a:solidFill>
              </a:rPr>
              <a:t>temporização</a:t>
            </a:r>
            <a:r>
              <a:rPr lang="pt-BR" dirty="0"/>
              <a:t> (atrasos). Por isso, é importante entender e analisar os atrasos em circuitos digitais.</a:t>
            </a:r>
          </a:p>
        </p:txBody>
      </p:sp>
      <p:sp>
        <p:nvSpPr>
          <p:cNvPr id="190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336954" y="12959320"/>
            <a:ext cx="436338" cy="7386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1" uiExpand="1" build="p" advAuto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Rectangle 2"/>
          <p:cNvSpPr txBox="1">
            <a:spLocks noGrp="1"/>
          </p:cNvSpPr>
          <p:nvPr>
            <p:ph type="title"/>
          </p:nvPr>
        </p:nvSpPr>
        <p:spPr>
          <a:xfrm>
            <a:off x="895841" y="356097"/>
            <a:ext cx="24135907" cy="129424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lang="pt-BR" b="1" dirty="0"/>
              <a:t>Metaestabilidade e Curva de Transferência</a:t>
            </a:r>
          </a:p>
        </p:txBody>
      </p:sp>
      <p:sp>
        <p:nvSpPr>
          <p:cNvPr id="441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20085283" y="12959320"/>
            <a:ext cx="688009" cy="7386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pt-BR" smtClean="0"/>
              <a:t>30</a:t>
            </a:fld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258142-53AB-7950-7E40-AB72B38E2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16" y="5074266"/>
            <a:ext cx="8665130" cy="39891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CE7EB49-5235-CA00-DBB4-73026237A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00" y="2515159"/>
            <a:ext cx="11251550" cy="910734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BBDE021-F3C9-77B7-82F5-FFC01E469F87}"/>
              </a:ext>
            </a:extLst>
          </p:cNvPr>
          <p:cNvSpPr txBox="1"/>
          <p:nvPr/>
        </p:nvSpPr>
        <p:spPr>
          <a:xfrm>
            <a:off x="11741396" y="3229758"/>
            <a:ext cx="901207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kumimoji="0" lang="pt-BR" sz="3600" b="0" i="0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rPr>
              <a:t>out</a:t>
            </a:r>
            <a:endParaRPr kumimoji="0" lang="pt-BR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ED4BA3-6394-0C4E-2B0B-5C1BCE8D2E34}"/>
              </a:ext>
            </a:extLst>
          </p:cNvPr>
          <p:cNvSpPr txBox="1"/>
          <p:nvPr/>
        </p:nvSpPr>
        <p:spPr>
          <a:xfrm>
            <a:off x="19634679" y="10831510"/>
            <a:ext cx="702434" cy="738662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lang="pt-BR" baseline="-25000" dirty="0"/>
              <a:t>in</a:t>
            </a:r>
            <a:endParaRPr kumimoji="0" lang="pt-BR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3500229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Rectangle 2"/>
          <p:cNvSpPr txBox="1">
            <a:spLocks noGrp="1"/>
          </p:cNvSpPr>
          <p:nvPr>
            <p:ph type="title"/>
          </p:nvPr>
        </p:nvSpPr>
        <p:spPr>
          <a:xfrm>
            <a:off x="895841" y="356097"/>
            <a:ext cx="24135907" cy="129424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lang="pt-BR" b="1" dirty="0"/>
              <a:t>Metaestabilidade (Cont.)</a:t>
            </a:r>
          </a:p>
        </p:txBody>
      </p:sp>
      <p:sp>
        <p:nvSpPr>
          <p:cNvPr id="440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961881" y="2098100"/>
            <a:ext cx="22439917" cy="2640154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pt-BR" dirty="0"/>
              <a:t>Resumindo, se </a:t>
            </a:r>
            <a:r>
              <a:rPr lang="pt-BR" i="1" dirty="0" err="1"/>
              <a:t>D</a:t>
            </a:r>
            <a:r>
              <a:rPr lang="pt-BR" dirty="0"/>
              <a:t> estiver </a:t>
            </a:r>
            <a:r>
              <a:rPr lang="pt-BR" b="1" dirty="0">
                <a:solidFill>
                  <a:srgbClr val="0432FF"/>
                </a:solidFill>
              </a:rPr>
              <a:t>mudando</a:t>
            </a:r>
            <a:r>
              <a:rPr lang="pt-BR" dirty="0"/>
              <a:t> quando amostrado, a saída </a:t>
            </a:r>
            <a:r>
              <a:rPr lang="pt-BR" i="1" dirty="0" err="1"/>
              <a:t>Q</a:t>
            </a:r>
            <a:r>
              <a:rPr lang="pt-BR" dirty="0"/>
              <a:t> pode ficar </a:t>
            </a:r>
            <a:r>
              <a:rPr lang="pt-BR" b="1" dirty="0">
                <a:solidFill>
                  <a:srgbClr val="C00000"/>
                </a:solidFill>
              </a:rPr>
              <a:t>metaestável</a:t>
            </a:r>
            <a:r>
              <a:rPr lang="pt-BR" dirty="0">
                <a:solidFill>
                  <a:schemeClr val="tx1"/>
                </a:solidFill>
              </a:rPr>
              <a:t>.</a:t>
            </a:r>
            <a:endParaRPr lang="pt-BR" dirty="0"/>
          </a:p>
          <a:p>
            <a:pPr marL="626629" indent="-650875">
              <a:spcBef>
                <a:spcPts val="1000"/>
              </a:spcBef>
              <a:buClr>
                <a:schemeClr val="accent2"/>
              </a:buClr>
              <a:defRPr sz="4400"/>
            </a:pPr>
            <a:r>
              <a:rPr lang="pt-BR" dirty="0"/>
              <a:t>Isso significa que a saída do Flip-flop </a:t>
            </a:r>
            <a:r>
              <a:rPr lang="pt-BR" i="1" dirty="0" err="1"/>
              <a:t>D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fica em algum valor</a:t>
            </a:r>
            <a:r>
              <a:rPr lang="pt-BR" dirty="0"/>
              <a:t> entre 1 e 0. Eventualmente a saída estabiliza, mas de forma </a:t>
            </a:r>
            <a:r>
              <a:rPr lang="pt-BR" b="1" dirty="0">
                <a:solidFill>
                  <a:srgbClr val="FF0000"/>
                </a:solidFill>
              </a:rPr>
              <a:t>não-</a:t>
            </a:r>
            <a:r>
              <a:rPr lang="pt-BR" b="1" dirty="0" err="1">
                <a:solidFill>
                  <a:srgbClr val="FF0000"/>
                </a:solidFill>
              </a:rPr>
              <a:t>deterministica</a:t>
            </a:r>
            <a:r>
              <a:rPr lang="pt-BR" b="1" dirty="0">
                <a:solidFill>
                  <a:schemeClr val="tx1"/>
                </a:solidFill>
              </a:rPr>
              <a:t>.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41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20085283" y="12959320"/>
            <a:ext cx="688009" cy="73866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lang="pt-BR" smtClean="0"/>
              <a:t>31</a:t>
            </a:fld>
            <a:endParaRPr lang="pt-BR" dirty="0"/>
          </a:p>
        </p:txBody>
      </p:sp>
      <p:pic>
        <p:nvPicPr>
          <p:cNvPr id="442" name="Picture 57" descr="Pictur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1" y="5645744"/>
            <a:ext cx="11125200" cy="7124703"/>
          </a:xfrm>
          <a:prstGeom prst="rect">
            <a:avLst/>
          </a:prstGeom>
          <a:ln w="12700">
            <a:miter lim="400000"/>
          </a:ln>
        </p:spPr>
      </p:pic>
      <p:sp>
        <p:nvSpPr>
          <p:cNvPr id="443" name="Rectangle 5"/>
          <p:cNvSpPr txBox="1"/>
          <p:nvPr/>
        </p:nvSpPr>
        <p:spPr>
          <a:xfrm>
            <a:off x="5958840" y="12866984"/>
            <a:ext cx="12313920" cy="919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 algn="ctr">
              <a:defRPr sz="2400" i="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pt-BR" dirty="0" err="1"/>
              <a:t>Source</a:t>
            </a:r>
            <a:r>
              <a:rPr lang="pt-BR" dirty="0"/>
              <a:t>: W. J. </a:t>
            </a:r>
            <a:r>
              <a:rPr lang="pt-BR" dirty="0" err="1"/>
              <a:t>Dally</a:t>
            </a:r>
            <a:r>
              <a:rPr lang="pt-BR" dirty="0"/>
              <a:t>, </a:t>
            </a:r>
            <a:r>
              <a:rPr lang="pt-BR" dirty="0" err="1"/>
              <a:t>Lecture</a:t>
            </a:r>
            <a:r>
              <a:rPr lang="pt-BR" dirty="0"/>
              <a:t> notes for EE108A, </a:t>
            </a:r>
            <a:r>
              <a:rPr lang="pt-BR" dirty="0" err="1"/>
              <a:t>Lecture</a:t>
            </a:r>
            <a:r>
              <a:rPr lang="pt-BR" dirty="0"/>
              <a:t> 13: </a:t>
            </a:r>
            <a:r>
              <a:rPr lang="pt-BR" dirty="0" err="1"/>
              <a:t>Metastability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Synchronization</a:t>
            </a:r>
            <a:r>
              <a:rPr lang="pt-BR" dirty="0"/>
              <a:t> </a:t>
            </a:r>
            <a:r>
              <a:rPr lang="pt-BR" dirty="0" err="1"/>
              <a:t>Failure</a:t>
            </a:r>
            <a:r>
              <a:rPr lang="pt-BR" dirty="0"/>
              <a:t> (When </a:t>
            </a:r>
            <a:r>
              <a:rPr lang="pt-BR" dirty="0" err="1"/>
              <a:t>Good</a:t>
            </a:r>
            <a:r>
              <a:rPr lang="pt-BR" dirty="0"/>
              <a:t> </a:t>
            </a:r>
            <a:r>
              <a:rPr lang="pt-BR" dirty="0" err="1"/>
              <a:t>Flip-Flops</a:t>
            </a:r>
            <a:r>
              <a:rPr lang="pt-BR" dirty="0"/>
              <a:t> go </a:t>
            </a:r>
            <a:r>
              <a:rPr lang="pt-BR" dirty="0" err="1"/>
              <a:t>Bad</a:t>
            </a:r>
            <a:r>
              <a:rPr lang="pt-BR" dirty="0"/>
              <a:t>) 11/9/2005.</a:t>
            </a:r>
          </a:p>
        </p:txBody>
      </p:sp>
      <p:sp>
        <p:nvSpPr>
          <p:cNvPr id="444" name="Content Placeholder 5"/>
          <p:cNvSpPr txBox="1"/>
          <p:nvPr/>
        </p:nvSpPr>
        <p:spPr>
          <a:xfrm>
            <a:off x="3006091" y="7411338"/>
            <a:ext cx="1360171" cy="919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1100"/>
              </a:spcBef>
              <a:defRPr sz="4800"/>
            </a:lvl1pPr>
          </a:lstStyle>
          <a:p>
            <a:r>
              <a:rPr lang="pt-BR" dirty="0"/>
              <a:t>CLK</a:t>
            </a:r>
          </a:p>
        </p:txBody>
      </p:sp>
      <p:sp>
        <p:nvSpPr>
          <p:cNvPr id="445" name="Content Placeholder 5"/>
          <p:cNvSpPr txBox="1"/>
          <p:nvPr/>
        </p:nvSpPr>
        <p:spPr>
          <a:xfrm>
            <a:off x="3453766" y="10522543"/>
            <a:ext cx="874395" cy="919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1100"/>
              </a:spcBef>
              <a:defRPr sz="4800"/>
            </a:lvl1pPr>
          </a:lstStyle>
          <a:p>
            <a:r>
              <a:rPr lang="pt-BR" dirty="0" err="1"/>
              <a:t>Q</a:t>
            </a:r>
            <a:endParaRPr lang="pt-BR" dirty="0"/>
          </a:p>
        </p:txBody>
      </p:sp>
      <p:sp>
        <p:nvSpPr>
          <p:cNvPr id="446" name="Content Placeholder 5"/>
          <p:cNvSpPr txBox="1"/>
          <p:nvPr/>
        </p:nvSpPr>
        <p:spPr>
          <a:xfrm>
            <a:off x="3638018" y="4738254"/>
            <a:ext cx="13569771" cy="792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900"/>
              </a:spcBef>
              <a:defRPr sz="4000" u="sng"/>
            </a:lvl1pPr>
          </a:lstStyle>
          <a:p>
            <a:pPr algn="ctr"/>
            <a:r>
              <a:rPr lang="pt-BR" dirty="0"/>
              <a:t>Exemplo de violação de temporização (</a:t>
            </a:r>
            <a:r>
              <a:rPr lang="pt-BR" dirty="0" err="1"/>
              <a:t>Latch</a:t>
            </a:r>
            <a:r>
              <a:rPr lang="pt-BR" dirty="0"/>
              <a:t> RS NAND)</a:t>
            </a:r>
          </a:p>
        </p:txBody>
      </p:sp>
      <p:sp>
        <p:nvSpPr>
          <p:cNvPr id="447" name="Content Placeholder 5"/>
          <p:cNvSpPr txBox="1"/>
          <p:nvPr/>
        </p:nvSpPr>
        <p:spPr>
          <a:xfrm>
            <a:off x="4990012" y="11628295"/>
            <a:ext cx="3246125" cy="738662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800"/>
              </a:spcBef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pt-BR" dirty="0" err="1"/>
              <a:t>Metastability</a:t>
            </a:r>
            <a:endParaRPr lang="pt-BR" dirty="0"/>
          </a:p>
        </p:txBody>
      </p:sp>
      <p:sp>
        <p:nvSpPr>
          <p:cNvPr id="448" name="Straight Arrow Connector 8"/>
          <p:cNvSpPr/>
          <p:nvPr/>
        </p:nvSpPr>
        <p:spPr>
          <a:xfrm flipV="1">
            <a:off x="8229600" y="11001650"/>
            <a:ext cx="371475" cy="637047"/>
          </a:xfrm>
          <a:prstGeom prst="line">
            <a:avLst/>
          </a:prstGeom>
          <a:ln w="101600">
            <a:solidFill>
              <a:schemeClr val="accent3">
                <a:lumOff val="44000"/>
              </a:schemeClr>
            </a:solidFill>
            <a:tailEnd type="triangle"/>
          </a:ln>
        </p:spPr>
        <p:txBody>
          <a:bodyPr tIns="91439" bIns="91439"/>
          <a:lstStyle/>
          <a:p>
            <a:endParaRPr lang="pt-BR" dirty="0"/>
          </a:p>
        </p:txBody>
      </p:sp>
      <p:sp>
        <p:nvSpPr>
          <p:cNvPr id="449" name="Content Placeholder 5"/>
          <p:cNvSpPr txBox="1"/>
          <p:nvPr/>
        </p:nvSpPr>
        <p:spPr>
          <a:xfrm>
            <a:off x="10353041" y="10490388"/>
            <a:ext cx="4521739" cy="129266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800"/>
              </a:spcBef>
              <a:defRPr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r>
              <a:rPr lang="pt-BR" dirty="0"/>
              <a:t>Non-</a:t>
            </a:r>
            <a:r>
              <a:rPr lang="pt-BR" dirty="0" err="1"/>
              <a:t>deterministic</a:t>
            </a:r>
            <a:r>
              <a:rPr lang="pt-BR" dirty="0"/>
              <a:t> </a:t>
            </a:r>
            <a:r>
              <a:rPr lang="pt-BR" dirty="0" err="1"/>
              <a:t>Convergence</a:t>
            </a:r>
            <a:endParaRPr lang="pt-BR" dirty="0"/>
          </a:p>
        </p:txBody>
      </p:sp>
      <p:sp>
        <p:nvSpPr>
          <p:cNvPr id="450" name="Straight Arrow Connector 20"/>
          <p:cNvSpPr/>
          <p:nvPr/>
        </p:nvSpPr>
        <p:spPr>
          <a:xfrm flipV="1">
            <a:off x="13716000" y="9916749"/>
            <a:ext cx="457201" cy="578105"/>
          </a:xfrm>
          <a:prstGeom prst="line">
            <a:avLst/>
          </a:prstGeom>
          <a:ln w="101600">
            <a:solidFill>
              <a:schemeClr val="accent3">
                <a:lumOff val="44000"/>
              </a:schemeClr>
            </a:solidFill>
            <a:tailEnd type="triangle"/>
          </a:ln>
        </p:spPr>
        <p:txBody>
          <a:bodyPr tIns="91439" bIns="91439"/>
          <a:lstStyle/>
          <a:p>
            <a:endParaRPr lang="pt-BR" dirty="0"/>
          </a:p>
        </p:txBody>
      </p:sp>
      <p:sp>
        <p:nvSpPr>
          <p:cNvPr id="451" name="Straight Arrow Connector 22"/>
          <p:cNvSpPr/>
          <p:nvPr/>
        </p:nvSpPr>
        <p:spPr>
          <a:xfrm>
            <a:off x="13633000" y="11417893"/>
            <a:ext cx="457201" cy="549149"/>
          </a:xfrm>
          <a:prstGeom prst="line">
            <a:avLst/>
          </a:prstGeom>
          <a:ln w="101600">
            <a:solidFill>
              <a:schemeClr val="accent3">
                <a:lumOff val="44000"/>
              </a:schemeClr>
            </a:solidFill>
            <a:tailEnd type="triangle"/>
          </a:ln>
        </p:spPr>
        <p:txBody>
          <a:bodyPr tIns="91439" bIns="91439"/>
          <a:lstStyle/>
          <a:p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144272-9126-C482-DE6C-A1A2B75A9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3659" y="7938789"/>
            <a:ext cx="6753572" cy="19779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23423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" grpId="0" animBg="1" advAuto="0"/>
      <p:bldP spid="443" grpId="0" animBg="1" advAuto="0"/>
      <p:bldP spid="444" grpId="0" animBg="1" advAuto="0"/>
      <p:bldP spid="445" grpId="0" animBg="1" advAuto="0"/>
      <p:bldP spid="446" grpId="0" animBg="1" advAuto="0"/>
      <p:bldP spid="447" grpId="0" animBg="1" advAuto="0"/>
      <p:bldP spid="448" grpId="0" animBg="1" advAuto="0"/>
      <p:bldP spid="449" grpId="0" animBg="1" advAuto="0"/>
      <p:bldP spid="450" grpId="0" animBg="1" advAuto="0"/>
      <p:bldP spid="451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lang="pt-BR" b="1" dirty="0"/>
              <a:t>Atrasos do Flip-Flop </a:t>
            </a:r>
            <a:r>
              <a:rPr lang="pt-BR" b="1" dirty="0" err="1"/>
              <a:t>D</a:t>
            </a:r>
            <a:endParaRPr lang="pt-BR" b="1" dirty="0"/>
          </a:p>
        </p:txBody>
      </p:sp>
      <p:sp>
        <p:nvSpPr>
          <p:cNvPr id="454" name="Content Placeholder 1"/>
          <p:cNvSpPr txBox="1">
            <a:spLocks noGrp="1"/>
          </p:cNvSpPr>
          <p:nvPr>
            <p:ph type="body" sz="half" idx="1"/>
          </p:nvPr>
        </p:nvSpPr>
        <p:spPr>
          <a:xfrm>
            <a:off x="937933" y="8277682"/>
            <a:ext cx="22258343" cy="4104819"/>
          </a:xfrm>
          <a:prstGeom prst="rect">
            <a:avLst/>
          </a:prstGeom>
        </p:spPr>
        <p:txBody>
          <a:bodyPr/>
          <a:lstStyle/>
          <a:p>
            <a:pPr marL="651509" indent="-651509" defTabSz="1737360">
              <a:spcBef>
                <a:spcPts val="1000"/>
              </a:spcBef>
              <a:defRPr sz="4560" b="1">
                <a:solidFill>
                  <a:srgbClr val="7030A0"/>
                </a:solidFill>
              </a:defRPr>
            </a:pPr>
            <a:r>
              <a:rPr lang="pt-BR" dirty="0"/>
              <a:t>Atraso de contaminação </a:t>
            </a:r>
            <a:r>
              <a:rPr lang="pt-BR" dirty="0" err="1"/>
              <a:t>clock-to-q</a:t>
            </a:r>
            <a:r>
              <a:rPr lang="pt-BR" dirty="0"/>
              <a:t> (</a:t>
            </a:r>
            <a:r>
              <a:rPr lang="pt-BR" dirty="0" err="1"/>
              <a:t>t</a:t>
            </a:r>
            <a:r>
              <a:rPr lang="pt-BR" baseline="-15999" dirty="0" err="1"/>
              <a:t>ccq</a:t>
            </a:r>
            <a:r>
              <a:rPr lang="pt-BR" dirty="0"/>
              <a:t>): </a:t>
            </a:r>
            <a:r>
              <a:rPr lang="pt-BR" b="0" dirty="0">
                <a:solidFill>
                  <a:srgbClr val="000000"/>
                </a:solidFill>
              </a:rPr>
              <a:t> tempo transcorrido entre a transição de </a:t>
            </a:r>
            <a:r>
              <a:rPr lang="pt-BR" b="0" dirty="0" err="1">
                <a:solidFill>
                  <a:srgbClr val="000000"/>
                </a:solidFill>
              </a:rPr>
              <a:t>clock</a:t>
            </a:r>
            <a:r>
              <a:rPr lang="pt-BR" b="0" dirty="0">
                <a:solidFill>
                  <a:srgbClr val="000000"/>
                </a:solidFill>
              </a:rPr>
              <a:t> e a saída </a:t>
            </a:r>
            <a:r>
              <a:rPr lang="pt-BR" b="0" dirty="0" err="1">
                <a:solidFill>
                  <a:srgbClr val="000000"/>
                </a:solidFill>
              </a:rPr>
              <a:t>Q</a:t>
            </a:r>
            <a:r>
              <a:rPr lang="pt-BR" b="0" dirty="0">
                <a:solidFill>
                  <a:srgbClr val="000000"/>
                </a:solidFill>
              </a:rPr>
              <a:t> começar a mudar (i.e., ainda instável).</a:t>
            </a:r>
          </a:p>
          <a:p>
            <a:pPr marL="651509" indent="-651509" defTabSz="1737360">
              <a:spcBef>
                <a:spcPts val="1000"/>
              </a:spcBef>
              <a:defRPr sz="4560" b="1">
                <a:solidFill>
                  <a:srgbClr val="7030A0"/>
                </a:solidFill>
              </a:defRPr>
            </a:pPr>
            <a:r>
              <a:rPr lang="pt-BR" dirty="0"/>
              <a:t>Atraso de propagação </a:t>
            </a:r>
            <a:r>
              <a:rPr lang="pt-BR" dirty="0" err="1"/>
              <a:t>clock-to-q</a:t>
            </a:r>
            <a:r>
              <a:rPr lang="pt-BR" dirty="0"/>
              <a:t> (</a:t>
            </a:r>
            <a:r>
              <a:rPr lang="pt-BR" dirty="0" err="1"/>
              <a:t>t</a:t>
            </a:r>
            <a:r>
              <a:rPr lang="pt-BR" baseline="-15999" dirty="0" err="1"/>
              <a:t>pcq</a:t>
            </a:r>
            <a:r>
              <a:rPr lang="pt-BR" dirty="0"/>
              <a:t>): </a:t>
            </a:r>
            <a:r>
              <a:rPr lang="pt-BR" b="0" dirty="0">
                <a:solidFill>
                  <a:srgbClr val="000000"/>
                </a:solidFill>
              </a:rPr>
              <a:t> tempo transcorrido entre a transição do </a:t>
            </a:r>
            <a:r>
              <a:rPr lang="pt-BR" b="0" dirty="0" err="1">
                <a:solidFill>
                  <a:srgbClr val="000000"/>
                </a:solidFill>
              </a:rPr>
              <a:t>clock</a:t>
            </a:r>
            <a:r>
              <a:rPr lang="pt-BR" b="0" dirty="0">
                <a:solidFill>
                  <a:srgbClr val="000000"/>
                </a:solidFill>
              </a:rPr>
              <a:t> e a saída </a:t>
            </a:r>
            <a:r>
              <a:rPr lang="pt-BR" b="0" dirty="0" err="1">
                <a:solidFill>
                  <a:srgbClr val="000000"/>
                </a:solidFill>
              </a:rPr>
              <a:t>Q</a:t>
            </a:r>
            <a:r>
              <a:rPr lang="pt-BR" b="0" dirty="0">
                <a:solidFill>
                  <a:srgbClr val="000000"/>
                </a:solidFill>
              </a:rPr>
              <a:t> ficar estável.</a:t>
            </a:r>
          </a:p>
        </p:txBody>
      </p:sp>
      <p:sp>
        <p:nvSpPr>
          <p:cNvPr id="455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20085283" y="12959320"/>
            <a:ext cx="688009" cy="7386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pt-BR" smtClean="0"/>
              <a:t>32</a:t>
            </a:fld>
            <a:endParaRPr lang="pt-BR"/>
          </a:p>
        </p:txBody>
      </p:sp>
      <p:pic>
        <p:nvPicPr>
          <p:cNvPr id="456" name="Object 2" descr="Objec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374" y="2133600"/>
            <a:ext cx="11243238" cy="76200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6" name="Group 9"/>
          <p:cNvGrpSpPr/>
          <p:nvPr/>
        </p:nvGrpSpPr>
        <p:grpSpPr>
          <a:xfrm>
            <a:off x="4206239" y="2517524"/>
            <a:ext cx="4651678" cy="4303285"/>
            <a:chOff x="0" y="0"/>
            <a:chExt cx="4651676" cy="4303284"/>
          </a:xfrm>
        </p:grpSpPr>
        <p:sp>
          <p:nvSpPr>
            <p:cNvPr id="457" name="Rectangle 10"/>
            <p:cNvSpPr/>
            <p:nvPr/>
          </p:nvSpPr>
          <p:spPr>
            <a:xfrm>
              <a:off x="1276732" y="1405222"/>
              <a:ext cx="2380553" cy="2898063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01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 sz="2800">
                  <a:latin typeface="+mn-lt"/>
                  <a:ea typeface="+mn-ea"/>
                  <a:cs typeface="+mn-cs"/>
                  <a:sym typeface="Arial"/>
                </a:defRPr>
              </a:pPr>
              <a:endParaRPr lang="pt-BR"/>
            </a:p>
          </p:txBody>
        </p:sp>
        <p:sp>
          <p:nvSpPr>
            <p:cNvPr id="458" name="Straight Connector 11"/>
            <p:cNvSpPr/>
            <p:nvPr/>
          </p:nvSpPr>
          <p:spPr>
            <a:xfrm>
              <a:off x="2104750" y="1405222"/>
              <a:ext cx="414009" cy="409869"/>
            </a:xfrm>
            <a:prstGeom prst="line">
              <a:avLst/>
            </a:prstGeom>
            <a:solidFill>
              <a:srgbClr val="C0C0C0"/>
            </a:solidFill>
            <a:ln w="101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 lang="pt-BR"/>
            </a:p>
          </p:txBody>
        </p:sp>
        <p:sp>
          <p:nvSpPr>
            <p:cNvPr id="459" name="Straight Connector 12"/>
            <p:cNvSpPr/>
            <p:nvPr/>
          </p:nvSpPr>
          <p:spPr>
            <a:xfrm flipH="1">
              <a:off x="2489650" y="1405222"/>
              <a:ext cx="414009" cy="409869"/>
            </a:xfrm>
            <a:prstGeom prst="line">
              <a:avLst/>
            </a:prstGeom>
            <a:solidFill>
              <a:srgbClr val="C0C0C0"/>
            </a:solidFill>
            <a:ln w="1016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 lang="pt-BR"/>
            </a:p>
          </p:txBody>
        </p:sp>
        <p:sp>
          <p:nvSpPr>
            <p:cNvPr id="460" name="Straight Connector 13"/>
            <p:cNvSpPr/>
            <p:nvPr/>
          </p:nvSpPr>
          <p:spPr>
            <a:xfrm>
              <a:off x="2496119" y="784209"/>
              <a:ext cx="1" cy="621013"/>
            </a:xfrm>
            <a:prstGeom prst="line">
              <a:avLst/>
            </a:prstGeom>
            <a:solidFill>
              <a:srgbClr val="C0C0C0"/>
            </a:solidFill>
            <a:ln w="1016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 lang="pt-BR"/>
            </a:p>
          </p:txBody>
        </p:sp>
        <p:sp>
          <p:nvSpPr>
            <p:cNvPr id="461" name="Straight Connector 14"/>
            <p:cNvSpPr/>
            <p:nvPr/>
          </p:nvSpPr>
          <p:spPr>
            <a:xfrm flipH="1">
              <a:off x="3658556" y="2860825"/>
              <a:ext cx="621013" cy="1"/>
            </a:xfrm>
            <a:prstGeom prst="line">
              <a:avLst/>
            </a:prstGeom>
            <a:solidFill>
              <a:srgbClr val="C0C0C0"/>
            </a:solidFill>
            <a:ln w="1016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 lang="pt-BR"/>
            </a:p>
          </p:txBody>
        </p:sp>
        <p:sp>
          <p:nvSpPr>
            <p:cNvPr id="462" name="Straight Connector 15"/>
            <p:cNvSpPr/>
            <p:nvPr/>
          </p:nvSpPr>
          <p:spPr>
            <a:xfrm flipH="1">
              <a:off x="656990" y="2964328"/>
              <a:ext cx="621013" cy="1"/>
            </a:xfrm>
            <a:prstGeom prst="line">
              <a:avLst/>
            </a:prstGeom>
            <a:solidFill>
              <a:srgbClr val="C0C0C0"/>
            </a:solidFill>
            <a:ln w="101600" cap="flat">
              <a:solidFill>
                <a:srgbClr val="00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 lang="pt-BR"/>
            </a:p>
          </p:txBody>
        </p:sp>
        <p:sp>
          <p:nvSpPr>
            <p:cNvPr id="463" name="TextBox 16"/>
            <p:cNvSpPr txBox="1"/>
            <p:nvPr/>
          </p:nvSpPr>
          <p:spPr>
            <a:xfrm>
              <a:off x="0" y="2551423"/>
              <a:ext cx="334631" cy="7924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4000"/>
              </a:lvl1pPr>
            </a:lstStyle>
            <a:p>
              <a:r>
                <a:rPr lang="pt-BR"/>
                <a:t>D</a:t>
              </a:r>
            </a:p>
          </p:txBody>
        </p:sp>
        <p:sp>
          <p:nvSpPr>
            <p:cNvPr id="464" name="TextBox 17"/>
            <p:cNvSpPr txBox="1"/>
            <p:nvPr/>
          </p:nvSpPr>
          <p:spPr>
            <a:xfrm>
              <a:off x="4317046" y="2447921"/>
              <a:ext cx="334631" cy="79248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4000"/>
              </a:lvl1pPr>
            </a:lstStyle>
            <a:p>
              <a:r>
                <a:rPr lang="pt-BR"/>
                <a:t>Q</a:t>
              </a:r>
            </a:p>
          </p:txBody>
        </p:sp>
        <p:sp>
          <p:nvSpPr>
            <p:cNvPr id="465" name="TextBox 18"/>
            <p:cNvSpPr txBox="1"/>
            <p:nvPr/>
          </p:nvSpPr>
          <p:spPr>
            <a:xfrm>
              <a:off x="1922879" y="0"/>
              <a:ext cx="1088255" cy="79248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4000"/>
              </a:lvl1pPr>
            </a:lstStyle>
            <a:p>
              <a:r>
                <a:rPr lang="pt-BR"/>
                <a:t>CLK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lang="pt-BR" b="1" dirty="0"/>
              <a:t>Os Atrasos Impactam os Sistemas Sequenciais Síncronos?</a:t>
            </a:r>
          </a:p>
        </p:txBody>
      </p:sp>
      <p:sp>
        <p:nvSpPr>
          <p:cNvPr id="469" name="Content Placeholder 1"/>
          <p:cNvSpPr txBox="1">
            <a:spLocks noGrp="1"/>
          </p:cNvSpPr>
          <p:nvPr>
            <p:ph type="body" sz="quarter" idx="1"/>
          </p:nvPr>
        </p:nvSpPr>
        <p:spPr>
          <a:xfrm>
            <a:off x="1004760" y="8642925"/>
            <a:ext cx="22222079" cy="211974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pt-BR" dirty="0"/>
              <a:t>Em um circuito sequencial síncrono, múltiplos </a:t>
            </a:r>
            <a:r>
              <a:rPr lang="pt-BR" b="1" dirty="0" err="1">
                <a:solidFill>
                  <a:srgbClr val="0432FF"/>
                </a:solidFill>
              </a:rPr>
              <a:t>flip-flops</a:t>
            </a:r>
            <a:r>
              <a:rPr lang="pt-BR" dirty="0">
                <a:solidFill>
                  <a:srgbClr val="0432FF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b="1" dirty="0">
                <a:solidFill>
                  <a:srgbClr val="0432FF"/>
                </a:solidFill>
              </a:rPr>
              <a:t>registradores</a:t>
            </a:r>
            <a:r>
              <a:rPr lang="pt-BR" dirty="0">
                <a:solidFill>
                  <a:schemeClr val="tx1"/>
                </a:solidFill>
              </a:rPr>
              <a:t>)</a:t>
            </a:r>
            <a:r>
              <a:rPr lang="pt-BR" dirty="0">
                <a:solidFill>
                  <a:srgbClr val="0432FF"/>
                </a:solidFill>
              </a:rPr>
              <a:t> </a:t>
            </a:r>
            <a:r>
              <a:rPr lang="pt-BR" dirty="0"/>
              <a:t>alimentam e são alimentados por blocos de </a:t>
            </a:r>
            <a:r>
              <a:rPr lang="pt-BR" b="1" dirty="0">
                <a:solidFill>
                  <a:srgbClr val="0432FF"/>
                </a:solidFill>
              </a:rPr>
              <a:t>lógica </a:t>
            </a:r>
            <a:r>
              <a:rPr lang="pt-BR" b="1" dirty="0" err="1">
                <a:solidFill>
                  <a:srgbClr val="0432FF"/>
                </a:solidFill>
              </a:rPr>
              <a:t>combinacional</a:t>
            </a:r>
            <a:r>
              <a:rPr lang="pt-BR" dirty="0">
                <a:solidFill>
                  <a:srgbClr val="0432FF"/>
                </a:solidFill>
              </a:rPr>
              <a:t>.</a:t>
            </a:r>
          </a:p>
          <a:p>
            <a:pPr>
              <a:defRPr b="1">
                <a:solidFill>
                  <a:srgbClr val="0432FF"/>
                </a:solidFill>
              </a:defRPr>
            </a:pPr>
            <a:r>
              <a:rPr lang="pt-BR" dirty="0" err="1"/>
              <a:t>Clock</a:t>
            </a:r>
            <a:r>
              <a:rPr lang="pt-BR" b="0" dirty="0">
                <a:solidFill>
                  <a:srgbClr val="000000"/>
                </a:solidFill>
              </a:rPr>
              <a:t> com período </a:t>
            </a:r>
            <a:r>
              <a:rPr lang="pt-BR" b="0" dirty="0" err="1">
                <a:solidFill>
                  <a:srgbClr val="000000"/>
                </a:solidFill>
              </a:rPr>
              <a:t>T</a:t>
            </a:r>
            <a:r>
              <a:rPr lang="pt-BR" b="0" baseline="-15500" dirty="0" err="1">
                <a:solidFill>
                  <a:srgbClr val="000000"/>
                </a:solidFill>
              </a:rPr>
              <a:t>c</a:t>
            </a:r>
            <a:r>
              <a:rPr lang="pt-BR" b="0" dirty="0">
                <a:solidFill>
                  <a:srgbClr val="000000"/>
                </a:solidFill>
              </a:rPr>
              <a:t> define o tempo de ciclo e sincroniza todos os </a:t>
            </a:r>
            <a:r>
              <a:rPr lang="pt-BR" b="0" dirty="0" err="1">
                <a:solidFill>
                  <a:srgbClr val="000000"/>
                </a:solidFill>
              </a:rPr>
              <a:t>Flip-Flops</a:t>
            </a:r>
            <a:r>
              <a:rPr lang="pt-BR" b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70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20085283" y="12959320"/>
            <a:ext cx="688009" cy="7386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pt-BR" smtClean="0"/>
              <a:t>33</a:t>
            </a:fld>
            <a:endParaRPr lang="pt-BR" dirty="0"/>
          </a:p>
        </p:txBody>
      </p:sp>
      <p:pic>
        <p:nvPicPr>
          <p:cNvPr id="47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190344"/>
            <a:ext cx="15326853" cy="5378857"/>
          </a:xfrm>
          <a:prstGeom prst="rect">
            <a:avLst/>
          </a:prstGeom>
          <a:ln w="12700">
            <a:miter lim="400000"/>
          </a:ln>
        </p:spPr>
      </p:pic>
      <p:sp>
        <p:nvSpPr>
          <p:cNvPr id="472" name="Rectangle 28"/>
          <p:cNvSpPr txBox="1"/>
          <p:nvPr/>
        </p:nvSpPr>
        <p:spPr>
          <a:xfrm>
            <a:off x="1004760" y="11385146"/>
            <a:ext cx="22222079" cy="166199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 algn="ctr">
              <a:spcBef>
                <a:spcPts val="1100"/>
              </a:spcBef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O circuito deve atender os requisitos temporais de ambos, R1 e R2, para não operar em metaestabilidade!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lang="pt-BR" b="1" dirty="0"/>
              <a:t>Operação Sequencial Correta!</a:t>
            </a:r>
          </a:p>
        </p:txBody>
      </p:sp>
      <p:sp>
        <p:nvSpPr>
          <p:cNvPr id="475" name="Content Placeholder 1"/>
          <p:cNvSpPr txBox="1">
            <a:spLocks noGrp="1"/>
          </p:cNvSpPr>
          <p:nvPr>
            <p:ph type="body" idx="1"/>
          </p:nvPr>
        </p:nvSpPr>
        <p:spPr>
          <a:xfrm>
            <a:off x="904665" y="1995053"/>
            <a:ext cx="22347994" cy="10387447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É preciso garantir a temporização correta da entrada D2 de </a:t>
            </a:r>
            <a:r>
              <a:rPr lang="pt-BR" dirty="0">
                <a:solidFill>
                  <a:schemeClr val="tx1"/>
                </a:solidFill>
              </a:rPr>
              <a:t>R2</a:t>
            </a:r>
            <a:r>
              <a:rPr lang="pt-BR" b="1" dirty="0">
                <a:solidFill>
                  <a:srgbClr val="0432FF"/>
                </a:solidFill>
              </a:rPr>
              <a:t>. </a:t>
            </a:r>
            <a:r>
              <a:rPr lang="pt-BR" dirty="0"/>
              <a:t>Especificamente, </a:t>
            </a:r>
            <a:r>
              <a:rPr lang="pt-BR" b="1" dirty="0">
                <a:solidFill>
                  <a:srgbClr val="0432FF"/>
                </a:solidFill>
              </a:rPr>
              <a:t>D2</a:t>
            </a:r>
            <a:r>
              <a:rPr lang="pt-BR" b="1" dirty="0">
                <a:solidFill>
                  <a:srgbClr val="008000"/>
                </a:solidFill>
              </a:rPr>
              <a:t> </a:t>
            </a:r>
            <a:r>
              <a:rPr lang="pt-BR" dirty="0"/>
              <a:t>deve estar </a:t>
            </a:r>
            <a:r>
              <a:rPr lang="pt-BR" b="1" dirty="0">
                <a:solidFill>
                  <a:srgbClr val="008000"/>
                </a:solidFill>
              </a:rPr>
              <a:t>estável</a:t>
            </a:r>
            <a:r>
              <a:rPr lang="pt-BR" dirty="0"/>
              <a:t>:</a:t>
            </a:r>
          </a:p>
          <a:p>
            <a:pPr marL="995362" lvl="1" indent="-650875">
              <a:spcBef>
                <a:spcPts val="1000"/>
              </a:spcBef>
              <a:buClr>
                <a:schemeClr val="accent2"/>
              </a:buClr>
              <a:defRPr sz="4400"/>
            </a:pPr>
            <a:r>
              <a:rPr lang="pt-BR" dirty="0"/>
              <a:t>No mínimo </a:t>
            </a:r>
            <a:r>
              <a:rPr lang="pt-BR" b="1" dirty="0" err="1">
                <a:solidFill>
                  <a:srgbClr val="0432FF"/>
                </a:solidFill>
              </a:rPr>
              <a:t>t</a:t>
            </a:r>
            <a:r>
              <a:rPr lang="pt-BR" b="1" baseline="-15500" dirty="0" err="1">
                <a:solidFill>
                  <a:srgbClr val="0432FF"/>
                </a:solidFill>
              </a:rPr>
              <a:t>setup</a:t>
            </a:r>
            <a:r>
              <a:rPr lang="pt-BR" b="1" dirty="0">
                <a:solidFill>
                  <a:srgbClr val="0432FF"/>
                </a:solidFill>
              </a:rPr>
              <a:t> antes </a:t>
            </a:r>
            <a:r>
              <a:rPr lang="pt-BR" dirty="0"/>
              <a:t> da transição do </a:t>
            </a:r>
            <a:r>
              <a:rPr lang="pt-BR" dirty="0" err="1"/>
              <a:t>clock</a:t>
            </a:r>
            <a:r>
              <a:rPr lang="pt-BR" dirty="0"/>
              <a:t>.</a:t>
            </a:r>
          </a:p>
          <a:p>
            <a:pPr marL="995362" lvl="1" indent="-650875">
              <a:spcBef>
                <a:spcPts val="1000"/>
              </a:spcBef>
              <a:buClr>
                <a:schemeClr val="accent2"/>
              </a:buClr>
              <a:defRPr sz="4400"/>
            </a:pPr>
            <a:r>
              <a:rPr lang="pt-BR" dirty="0"/>
              <a:t>No mínimo </a:t>
            </a:r>
            <a:r>
              <a:rPr lang="pt-BR" b="1" dirty="0" err="1">
                <a:solidFill>
                  <a:srgbClr val="0432FF"/>
                </a:solidFill>
              </a:rPr>
              <a:t>t</a:t>
            </a:r>
            <a:r>
              <a:rPr lang="pt-BR" b="1" baseline="-15500" dirty="0" err="1">
                <a:solidFill>
                  <a:srgbClr val="0432FF"/>
                </a:solidFill>
              </a:rPr>
              <a:t>hold</a:t>
            </a:r>
            <a:r>
              <a:rPr lang="pt-BR" b="1" dirty="0">
                <a:solidFill>
                  <a:srgbClr val="0432FF"/>
                </a:solidFill>
              </a:rPr>
              <a:t> depois </a:t>
            </a:r>
            <a:r>
              <a:rPr lang="pt-BR" dirty="0"/>
              <a:t> da transição de </a:t>
            </a:r>
            <a:r>
              <a:rPr lang="pt-BR" dirty="0" err="1"/>
              <a:t>clock</a:t>
            </a:r>
            <a:r>
              <a:rPr lang="pt-BR" dirty="0"/>
              <a:t>.</a:t>
            </a:r>
          </a:p>
        </p:txBody>
      </p:sp>
      <p:sp>
        <p:nvSpPr>
          <p:cNvPr id="47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pic>
        <p:nvPicPr>
          <p:cNvPr id="477" name="Object 8" descr="Object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755" y="7971910"/>
            <a:ext cx="7650090" cy="4701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478" name="Picture 19" descr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684" y="8229600"/>
            <a:ext cx="9250516" cy="3246406"/>
          </a:xfrm>
          <a:prstGeom prst="rect">
            <a:avLst/>
          </a:prstGeom>
          <a:ln w="12700">
            <a:miter lim="400000"/>
          </a:ln>
        </p:spPr>
      </p:pic>
      <p:sp>
        <p:nvSpPr>
          <p:cNvPr id="479" name="Oval 6"/>
          <p:cNvSpPr/>
          <p:nvPr/>
        </p:nvSpPr>
        <p:spPr>
          <a:xfrm>
            <a:off x="10145484" y="8077200"/>
            <a:ext cx="2804356" cy="3810000"/>
          </a:xfrm>
          <a:prstGeom prst="ellipse">
            <a:avLst/>
          </a:prstGeom>
          <a:ln w="114300">
            <a:solidFill>
              <a:srgbClr val="0432FF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" grpId="4" animBg="1" advAuto="0"/>
      <p:bldP spid="478" grpId="2" animBg="1" advAuto="0"/>
      <p:bldP spid="479" grpId="3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lang="pt-BR" b="1"/>
              <a:t>Garantindo a Operação Sequencial Correta (Cont.)</a:t>
            </a:r>
          </a:p>
        </p:txBody>
      </p:sp>
      <p:sp>
        <p:nvSpPr>
          <p:cNvPr id="482" name="Rectangle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H</a:t>
            </a:r>
            <a:r>
              <a:rPr dirty="0" err="1"/>
              <a:t>á</a:t>
            </a:r>
            <a:r>
              <a:rPr dirty="0"/>
              <a:t> um tempo de </a:t>
            </a:r>
            <a:r>
              <a:rPr dirty="0" err="1"/>
              <a:t>atraso</a:t>
            </a:r>
            <a:r>
              <a:rPr dirty="0"/>
              <a:t> </a:t>
            </a:r>
            <a:r>
              <a:rPr b="1" dirty="0" err="1">
                <a:solidFill>
                  <a:srgbClr val="0432FF"/>
                </a:solidFill>
              </a:rPr>
              <a:t>mínimo</a:t>
            </a:r>
            <a:r>
              <a:rPr dirty="0"/>
              <a:t> e </a:t>
            </a:r>
            <a:r>
              <a:rPr b="1" dirty="0" err="1">
                <a:solidFill>
                  <a:srgbClr val="0432FF"/>
                </a:solidFill>
              </a:rPr>
              <a:t>máximo</a:t>
            </a:r>
            <a:r>
              <a:rPr dirty="0"/>
              <a:t> entre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dois</a:t>
            </a:r>
            <a:r>
              <a:rPr dirty="0"/>
              <a:t> </a:t>
            </a:r>
            <a:r>
              <a:rPr dirty="0" err="1"/>
              <a:t>registradores</a:t>
            </a:r>
            <a:r>
              <a:rPr lang="pt-BR" dirty="0"/>
              <a:t> que devem ser respeitados</a:t>
            </a:r>
            <a:r>
              <a:rPr dirty="0"/>
              <a:t>.</a:t>
            </a:r>
          </a:p>
          <a:p>
            <a:pPr marL="995362" lvl="1" indent="-650875">
              <a:spcBef>
                <a:spcPts val="1000"/>
              </a:spcBef>
              <a:buClr>
                <a:schemeClr val="accent2"/>
              </a:buClr>
              <a:defRPr sz="4400"/>
            </a:pPr>
            <a:r>
              <a:rPr dirty="0"/>
              <a:t>Log. Comb. </a:t>
            </a:r>
            <a:r>
              <a:rPr b="1" dirty="0" err="1">
                <a:solidFill>
                  <a:srgbClr val="FF0000"/>
                </a:solidFill>
              </a:rPr>
              <a:t>rápida</a:t>
            </a:r>
            <a:r>
              <a:rPr b="1" dirty="0">
                <a:solidFill>
                  <a:srgbClr val="FF0000"/>
                </a:solidFill>
              </a:rPr>
              <a:t> </a:t>
            </a:r>
            <a:r>
              <a:rPr b="1" dirty="0" err="1">
                <a:solidFill>
                  <a:srgbClr val="FF0000"/>
                </a:solidFill>
              </a:rPr>
              <a:t>demais</a:t>
            </a:r>
            <a:r>
              <a:rPr b="1" dirty="0">
                <a:solidFill>
                  <a:srgbClr val="FF0000"/>
                </a:solidFill>
              </a:rPr>
              <a:t> </a:t>
            </a:r>
            <a:r>
              <a:rPr dirty="0"/>
              <a:t>-&gt; </a:t>
            </a:r>
            <a:r>
              <a:rPr dirty="0" err="1"/>
              <a:t>Violação</a:t>
            </a:r>
            <a:r>
              <a:rPr dirty="0"/>
              <a:t> de </a:t>
            </a:r>
            <a:r>
              <a:rPr b="1" dirty="0" err="1">
                <a:solidFill>
                  <a:srgbClr val="0432FF"/>
                </a:solidFill>
              </a:rPr>
              <a:t>t</a:t>
            </a:r>
            <a:r>
              <a:rPr b="1" baseline="-15500" dirty="0" err="1">
                <a:solidFill>
                  <a:srgbClr val="0432FF"/>
                </a:solidFill>
              </a:rPr>
              <a:t>hold</a:t>
            </a:r>
            <a:r>
              <a:rPr b="1" baseline="-15500" dirty="0">
                <a:solidFill>
                  <a:srgbClr val="0432FF"/>
                </a:solidFill>
              </a:rPr>
              <a:t> </a:t>
            </a:r>
            <a:r>
              <a:rPr dirty="0" err="1"/>
              <a:t>em</a:t>
            </a:r>
            <a:r>
              <a:rPr dirty="0"/>
              <a:t> R2 </a:t>
            </a:r>
          </a:p>
          <a:p>
            <a:pPr marL="995362" lvl="1" indent="-650875">
              <a:spcBef>
                <a:spcPts val="1000"/>
              </a:spcBef>
              <a:buClr>
                <a:schemeClr val="accent2"/>
              </a:buClr>
              <a:defRPr sz="4400"/>
            </a:pPr>
            <a:r>
              <a:rPr dirty="0"/>
              <a:t>Log. Comb. </a:t>
            </a:r>
            <a:r>
              <a:rPr b="1" dirty="0" err="1">
                <a:solidFill>
                  <a:srgbClr val="FF0000"/>
                </a:solidFill>
              </a:rPr>
              <a:t>lenta</a:t>
            </a:r>
            <a:r>
              <a:rPr b="1" dirty="0">
                <a:solidFill>
                  <a:srgbClr val="FF0000"/>
                </a:solidFill>
              </a:rPr>
              <a:t> </a:t>
            </a:r>
            <a:r>
              <a:rPr b="1" dirty="0" err="1">
                <a:solidFill>
                  <a:srgbClr val="FF0000"/>
                </a:solidFill>
              </a:rPr>
              <a:t>demais</a:t>
            </a:r>
            <a:r>
              <a:rPr b="1" dirty="0">
                <a:solidFill>
                  <a:srgbClr val="FF0000"/>
                </a:solidFill>
              </a:rPr>
              <a:t> </a:t>
            </a:r>
            <a:r>
              <a:rPr dirty="0"/>
              <a:t>-&gt; </a:t>
            </a:r>
            <a:r>
              <a:rPr dirty="0" err="1"/>
              <a:t>Violação</a:t>
            </a:r>
            <a:r>
              <a:rPr dirty="0"/>
              <a:t> de </a:t>
            </a:r>
            <a:r>
              <a:rPr b="1" dirty="0" err="1">
                <a:solidFill>
                  <a:srgbClr val="0432FF"/>
                </a:solidFill>
              </a:rPr>
              <a:t>t</a:t>
            </a:r>
            <a:r>
              <a:rPr b="1" baseline="-15500" dirty="0" err="1">
                <a:solidFill>
                  <a:srgbClr val="0432FF"/>
                </a:solidFill>
              </a:rPr>
              <a:t>setup</a:t>
            </a:r>
            <a:r>
              <a:rPr b="1" baseline="-15500" dirty="0">
                <a:solidFill>
                  <a:srgbClr val="0432FF"/>
                </a:solidFill>
              </a:rPr>
              <a:t> </a:t>
            </a:r>
            <a:r>
              <a:rPr dirty="0" err="1"/>
              <a:t>em</a:t>
            </a:r>
            <a:r>
              <a:rPr dirty="0"/>
              <a:t> R2</a:t>
            </a:r>
          </a:p>
        </p:txBody>
      </p:sp>
      <p:pic>
        <p:nvPicPr>
          <p:cNvPr id="483" name="Object 1" descr="Objec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5676525"/>
            <a:ext cx="8276492" cy="7267952"/>
          </a:xfrm>
          <a:prstGeom prst="rect">
            <a:avLst/>
          </a:prstGeom>
          <a:ln w="12700">
            <a:miter lim="400000"/>
          </a:ln>
        </p:spPr>
      </p:pic>
      <p:sp>
        <p:nvSpPr>
          <p:cNvPr id="484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grpSp>
        <p:nvGrpSpPr>
          <p:cNvPr id="487" name="Group 5"/>
          <p:cNvGrpSpPr/>
          <p:nvPr/>
        </p:nvGrpSpPr>
        <p:grpSpPr>
          <a:xfrm>
            <a:off x="9244010" y="6452994"/>
            <a:ext cx="5538790" cy="709938"/>
            <a:chOff x="0" y="0"/>
            <a:chExt cx="5538789" cy="709937"/>
          </a:xfrm>
        </p:grpSpPr>
        <p:sp>
          <p:nvSpPr>
            <p:cNvPr id="485" name="Arc 7"/>
            <p:cNvSpPr/>
            <p:nvPr/>
          </p:nvSpPr>
          <p:spPr>
            <a:xfrm rot="10800000">
              <a:off x="0" y="0"/>
              <a:ext cx="1224962" cy="709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86" extrusionOk="0">
                  <a:moveTo>
                    <a:pt x="0" y="423"/>
                  </a:moveTo>
                  <a:lnTo>
                    <a:pt x="0" y="423"/>
                  </a:lnTo>
                  <a:cubicBezTo>
                    <a:pt x="9692" y="-1814"/>
                    <a:pt x="19193" y="5042"/>
                    <a:pt x="21220" y="15736"/>
                  </a:cubicBezTo>
                  <a:cubicBezTo>
                    <a:pt x="21473" y="17068"/>
                    <a:pt x="21600" y="18425"/>
                    <a:pt x="21600" y="19786"/>
                  </a:cubicBezTo>
                </a:path>
              </a:pathLst>
            </a:custGeom>
            <a:noFill/>
            <a:ln w="114300" cap="flat">
              <a:solidFill>
                <a:srgbClr val="FF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486" name="Straight Arrow Connector 8"/>
            <p:cNvSpPr/>
            <p:nvPr/>
          </p:nvSpPr>
          <p:spPr>
            <a:xfrm>
              <a:off x="1271589" y="709793"/>
              <a:ext cx="4267201" cy="1"/>
            </a:xfrm>
            <a:prstGeom prst="line">
              <a:avLst/>
            </a:prstGeom>
            <a:noFill/>
            <a:ln w="1143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88" name="Lightning Bolt 4"/>
          <p:cNvSpPr/>
          <p:nvPr/>
        </p:nvSpPr>
        <p:spPr>
          <a:xfrm>
            <a:off x="13106406" y="4969061"/>
            <a:ext cx="1720263" cy="21544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72" y="0"/>
                </a:moveTo>
                <a:lnTo>
                  <a:pt x="12860" y="6080"/>
                </a:lnTo>
                <a:lnTo>
                  <a:pt x="11050" y="6797"/>
                </a:lnTo>
                <a:lnTo>
                  <a:pt x="16577" y="12007"/>
                </a:lnTo>
                <a:lnTo>
                  <a:pt x="14767" y="12877"/>
                </a:lnTo>
                <a:lnTo>
                  <a:pt x="21600" y="21600"/>
                </a:lnTo>
                <a:lnTo>
                  <a:pt x="10012" y="14915"/>
                </a:lnTo>
                <a:lnTo>
                  <a:pt x="12222" y="13987"/>
                </a:lnTo>
                <a:lnTo>
                  <a:pt x="5022" y="9705"/>
                </a:lnTo>
                <a:lnTo>
                  <a:pt x="7602" y="8382"/>
                </a:lnTo>
                <a:lnTo>
                  <a:pt x="0" y="3890"/>
                </a:lnTo>
                <a:close/>
              </a:path>
            </a:pathLst>
          </a:custGeom>
          <a:solidFill>
            <a:srgbClr val="FFFF00"/>
          </a:solidFill>
          <a:ln w="76200">
            <a:solidFill>
              <a:srgbClr val="000000"/>
            </a:solidFill>
          </a:ln>
        </p:spPr>
        <p:txBody>
          <a:bodyPr tIns="91439" bIns="91439"/>
          <a:lstStyle/>
          <a:p>
            <a:pPr>
              <a:defRPr>
                <a:solidFill>
                  <a:srgbClr val="FFFF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489" name="TextBox 12"/>
          <p:cNvSpPr txBox="1"/>
          <p:nvPr/>
        </p:nvSpPr>
        <p:spPr>
          <a:xfrm>
            <a:off x="16377786" y="2905125"/>
            <a:ext cx="7284721" cy="319379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defRPr sz="6400" b="1">
                <a:solidFill>
                  <a:srgbClr val="FF0000"/>
                </a:solidFill>
              </a:defRPr>
            </a:pPr>
            <a:r>
              <a:t>Potencial violação de   t</a:t>
            </a:r>
            <a:r>
              <a:rPr baseline="-15500"/>
              <a:t>HOLD</a:t>
            </a:r>
          </a:p>
        </p:txBody>
      </p:sp>
      <p:sp>
        <p:nvSpPr>
          <p:cNvPr id="490" name="Freeform: Shape 6"/>
          <p:cNvSpPr/>
          <p:nvPr/>
        </p:nvSpPr>
        <p:spPr>
          <a:xfrm>
            <a:off x="9248499" y="9841968"/>
            <a:ext cx="1839959" cy="19908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86" extrusionOk="0">
                <a:moveTo>
                  <a:pt x="0" y="167"/>
                </a:moveTo>
                <a:cubicBezTo>
                  <a:pt x="5507" y="-914"/>
                  <a:pt x="4519" y="3498"/>
                  <a:pt x="3802" y="5837"/>
                </a:cubicBezTo>
                <a:cubicBezTo>
                  <a:pt x="3085" y="8176"/>
                  <a:pt x="1913" y="11022"/>
                  <a:pt x="5762" y="10639"/>
                </a:cubicBezTo>
                <a:cubicBezTo>
                  <a:pt x="9611" y="10255"/>
                  <a:pt x="10586" y="11123"/>
                  <a:pt x="10458" y="15709"/>
                </a:cubicBezTo>
                <a:cubicBezTo>
                  <a:pt x="11377" y="19694"/>
                  <a:pt x="15314" y="20363"/>
                  <a:pt x="21600" y="20686"/>
                </a:cubicBezTo>
              </a:path>
            </a:pathLst>
          </a:custGeom>
          <a:ln w="152400">
            <a:solidFill>
              <a:srgbClr val="FF0000"/>
            </a:solidFill>
            <a:tailEnd type="triangle"/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grpSp>
        <p:nvGrpSpPr>
          <p:cNvPr id="493" name="Group 15"/>
          <p:cNvGrpSpPr/>
          <p:nvPr/>
        </p:nvGrpSpPr>
        <p:grpSpPr>
          <a:xfrm>
            <a:off x="9239749" y="6470854"/>
            <a:ext cx="5538791" cy="709938"/>
            <a:chOff x="0" y="0"/>
            <a:chExt cx="5538789" cy="709937"/>
          </a:xfrm>
        </p:grpSpPr>
        <p:sp>
          <p:nvSpPr>
            <p:cNvPr id="491" name="Arc 16"/>
            <p:cNvSpPr/>
            <p:nvPr/>
          </p:nvSpPr>
          <p:spPr>
            <a:xfrm rot="10800000">
              <a:off x="0" y="0"/>
              <a:ext cx="1224962" cy="709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86" extrusionOk="0">
                  <a:moveTo>
                    <a:pt x="0" y="423"/>
                  </a:moveTo>
                  <a:lnTo>
                    <a:pt x="0" y="423"/>
                  </a:lnTo>
                  <a:cubicBezTo>
                    <a:pt x="9692" y="-1814"/>
                    <a:pt x="19193" y="5042"/>
                    <a:pt x="21220" y="15736"/>
                  </a:cubicBezTo>
                  <a:cubicBezTo>
                    <a:pt x="21473" y="17068"/>
                    <a:pt x="21600" y="18425"/>
                    <a:pt x="21600" y="19786"/>
                  </a:cubicBezTo>
                </a:path>
              </a:pathLst>
            </a:custGeom>
            <a:noFill/>
            <a:ln w="114300" cap="flat">
              <a:solidFill>
                <a:srgbClr val="FF0000"/>
              </a:solidFill>
              <a:prstDash val="solid"/>
              <a:round/>
              <a:head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492" name="Straight Arrow Connector 17"/>
            <p:cNvSpPr/>
            <p:nvPr/>
          </p:nvSpPr>
          <p:spPr>
            <a:xfrm>
              <a:off x="1271589" y="709793"/>
              <a:ext cx="4267201" cy="1"/>
            </a:xfrm>
            <a:prstGeom prst="line">
              <a:avLst/>
            </a:prstGeom>
            <a:noFill/>
            <a:ln w="1143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94" name="Freeform: Shape 18"/>
          <p:cNvSpPr/>
          <p:nvPr/>
        </p:nvSpPr>
        <p:spPr>
          <a:xfrm>
            <a:off x="9239752" y="9810390"/>
            <a:ext cx="4297408" cy="20932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9" extrusionOk="0">
                <a:moveTo>
                  <a:pt x="0" y="448"/>
                </a:moveTo>
                <a:cubicBezTo>
                  <a:pt x="2358" y="-530"/>
                  <a:pt x="3586" y="-187"/>
                  <a:pt x="4500" y="4324"/>
                </a:cubicBezTo>
                <a:cubicBezTo>
                  <a:pt x="5414" y="8836"/>
                  <a:pt x="1330" y="11090"/>
                  <a:pt x="9361" y="8713"/>
                </a:cubicBezTo>
                <a:cubicBezTo>
                  <a:pt x="17392" y="6337"/>
                  <a:pt x="16789" y="10092"/>
                  <a:pt x="16782" y="12898"/>
                </a:cubicBezTo>
                <a:cubicBezTo>
                  <a:pt x="17103" y="21070"/>
                  <a:pt x="19076" y="20108"/>
                  <a:pt x="21600" y="18833"/>
                </a:cubicBezTo>
              </a:path>
            </a:pathLst>
          </a:custGeom>
          <a:ln w="152400">
            <a:solidFill>
              <a:srgbClr val="FF0000"/>
            </a:solidFill>
            <a:tailEnd type="triangle"/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495" name="Lightning Bolt 19"/>
          <p:cNvSpPr/>
          <p:nvPr/>
        </p:nvSpPr>
        <p:spPr>
          <a:xfrm>
            <a:off x="13102145" y="4956940"/>
            <a:ext cx="1720264" cy="2154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72" y="0"/>
                </a:moveTo>
                <a:lnTo>
                  <a:pt x="12860" y="6080"/>
                </a:lnTo>
                <a:lnTo>
                  <a:pt x="11050" y="6797"/>
                </a:lnTo>
                <a:lnTo>
                  <a:pt x="16577" y="12007"/>
                </a:lnTo>
                <a:lnTo>
                  <a:pt x="14767" y="12877"/>
                </a:lnTo>
                <a:lnTo>
                  <a:pt x="21600" y="21600"/>
                </a:lnTo>
                <a:lnTo>
                  <a:pt x="10012" y="14915"/>
                </a:lnTo>
                <a:lnTo>
                  <a:pt x="12222" y="13987"/>
                </a:lnTo>
                <a:lnTo>
                  <a:pt x="5022" y="9705"/>
                </a:lnTo>
                <a:lnTo>
                  <a:pt x="7602" y="8382"/>
                </a:lnTo>
                <a:lnTo>
                  <a:pt x="0" y="3890"/>
                </a:lnTo>
                <a:close/>
              </a:path>
            </a:pathLst>
          </a:custGeom>
          <a:solidFill>
            <a:srgbClr val="FFFF00"/>
          </a:solidFill>
          <a:ln w="76200">
            <a:solidFill>
              <a:srgbClr val="000000"/>
            </a:solidFill>
          </a:ln>
        </p:spPr>
        <p:txBody>
          <a:bodyPr tIns="91439" bIns="91439"/>
          <a:lstStyle/>
          <a:p>
            <a:pPr>
              <a:defRPr>
                <a:solidFill>
                  <a:srgbClr val="FFFF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496" name="TextBox 20"/>
          <p:cNvSpPr txBox="1"/>
          <p:nvPr/>
        </p:nvSpPr>
        <p:spPr>
          <a:xfrm>
            <a:off x="16377786" y="2905125"/>
            <a:ext cx="7284721" cy="319379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defRPr sz="6400" b="1">
                <a:solidFill>
                  <a:srgbClr val="FF0000"/>
                </a:solidFill>
              </a:defRPr>
            </a:pPr>
            <a:r>
              <a:t>Potencial violação de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algn="ctr">
              <a:defRPr sz="6400" b="1">
                <a:solidFill>
                  <a:srgbClr val="FF0000"/>
                </a:solidFill>
              </a:defRPr>
            </a:pPr>
            <a:r>
              <a:t>t</a:t>
            </a:r>
            <a:r>
              <a:rPr baseline="-15500"/>
              <a:t>SETUP </a:t>
            </a:r>
          </a:p>
        </p:txBody>
      </p:sp>
      <p:grpSp>
        <p:nvGrpSpPr>
          <p:cNvPr id="500" name="Group 26"/>
          <p:cNvGrpSpPr/>
          <p:nvPr/>
        </p:nvGrpSpPr>
        <p:grpSpPr>
          <a:xfrm>
            <a:off x="8893040" y="11277600"/>
            <a:ext cx="3303271" cy="1104900"/>
            <a:chOff x="0" y="0"/>
            <a:chExt cx="3303270" cy="1104900"/>
          </a:xfrm>
        </p:grpSpPr>
        <p:sp>
          <p:nvSpPr>
            <p:cNvPr id="497" name="TextBox 21"/>
            <p:cNvSpPr/>
            <p:nvPr/>
          </p:nvSpPr>
          <p:spPr>
            <a:xfrm>
              <a:off x="0" y="762000"/>
              <a:ext cx="330327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ctr">
                <a:defRPr sz="4800" b="1">
                  <a:solidFill>
                    <a:srgbClr val="0432FF"/>
                  </a:solidFill>
                </a:defRPr>
              </a:pPr>
              <a:r>
                <a:t>t</a:t>
              </a:r>
              <a:r>
                <a:rPr baseline="-15500"/>
                <a:t>HOLD</a:t>
              </a:r>
            </a:p>
          </p:txBody>
        </p:sp>
        <p:sp>
          <p:nvSpPr>
            <p:cNvPr id="498" name="Straight Arrow Connector 11"/>
            <p:cNvSpPr/>
            <p:nvPr/>
          </p:nvSpPr>
          <p:spPr>
            <a:xfrm>
              <a:off x="327911" y="914400"/>
              <a:ext cx="2647450" cy="0"/>
            </a:xfrm>
            <a:prstGeom prst="line">
              <a:avLst/>
            </a:prstGeom>
            <a:noFill/>
            <a:ln w="76200" cap="flat">
              <a:solidFill>
                <a:srgbClr val="0432FF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499" name="Straight Arrow Connector 24"/>
            <p:cNvSpPr/>
            <p:nvPr/>
          </p:nvSpPr>
          <p:spPr>
            <a:xfrm flipH="1">
              <a:off x="2975360" y="0"/>
              <a:ext cx="1" cy="1104900"/>
            </a:xfrm>
            <a:prstGeom prst="line">
              <a:avLst/>
            </a:prstGeom>
            <a:noFill/>
            <a:ln w="25400" cap="flat">
              <a:solidFill>
                <a:srgbClr val="0432FF"/>
              </a:solidFill>
              <a:prstDash val="sysDash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04" name="Group 31"/>
          <p:cNvGrpSpPr/>
          <p:nvPr/>
        </p:nvGrpSpPr>
        <p:grpSpPr>
          <a:xfrm>
            <a:off x="11801474" y="11277600"/>
            <a:ext cx="3651887" cy="1104900"/>
            <a:chOff x="0" y="0"/>
            <a:chExt cx="3651886" cy="1104900"/>
          </a:xfrm>
        </p:grpSpPr>
        <p:sp>
          <p:nvSpPr>
            <p:cNvPr id="501" name="TextBox 32"/>
            <p:cNvSpPr/>
            <p:nvPr/>
          </p:nvSpPr>
          <p:spPr>
            <a:xfrm>
              <a:off x="0" y="762000"/>
              <a:ext cx="365188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 algn="ctr">
                <a:defRPr sz="4800" b="1">
                  <a:solidFill>
                    <a:srgbClr val="0432FF"/>
                  </a:solidFill>
                </a:defRPr>
              </a:pPr>
              <a:r>
                <a:t>t</a:t>
              </a:r>
              <a:r>
                <a:rPr baseline="-15500"/>
                <a:t>SETUP</a:t>
              </a:r>
            </a:p>
          </p:txBody>
        </p:sp>
        <p:sp>
          <p:nvSpPr>
            <p:cNvPr id="502" name="Straight Arrow Connector 33"/>
            <p:cNvSpPr/>
            <p:nvPr/>
          </p:nvSpPr>
          <p:spPr>
            <a:xfrm>
              <a:off x="369847" y="914400"/>
              <a:ext cx="2912193" cy="0"/>
            </a:xfrm>
            <a:prstGeom prst="line">
              <a:avLst/>
            </a:prstGeom>
            <a:noFill/>
            <a:ln w="76200" cap="flat">
              <a:solidFill>
                <a:srgbClr val="0432FF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  <p:sp>
          <p:nvSpPr>
            <p:cNvPr id="503" name="Straight Arrow Connector 34"/>
            <p:cNvSpPr/>
            <p:nvPr/>
          </p:nvSpPr>
          <p:spPr>
            <a:xfrm flipH="1">
              <a:off x="390525" y="0"/>
              <a:ext cx="1" cy="1104900"/>
            </a:xfrm>
            <a:prstGeom prst="line">
              <a:avLst/>
            </a:prstGeom>
            <a:noFill/>
            <a:ln w="25400" cap="flat">
              <a:solidFill>
                <a:srgbClr val="0432FF"/>
              </a:solidFill>
              <a:prstDash val="sysDash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3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8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" grpId="1" build="p" bldLvl="5" animBg="1" advAuto="0"/>
      <p:bldP spid="483" grpId="2" animBg="1" advAuto="0"/>
      <p:bldP spid="487" grpId="4" animBg="1" advAuto="0"/>
      <p:bldP spid="487" grpId="8" animBg="1" advAuto="0"/>
      <p:bldP spid="488" grpId="6" animBg="1" advAuto="0"/>
      <p:bldP spid="488" grpId="10" animBg="1" advAuto="0"/>
      <p:bldP spid="489" grpId="7" animBg="1" advAuto="0"/>
      <p:bldP spid="489" grpId="11" animBg="1" advAuto="0"/>
      <p:bldP spid="490" grpId="5" animBg="1" advAuto="0"/>
      <p:bldP spid="490" grpId="9" animBg="1" advAuto="0"/>
      <p:bldP spid="493" grpId="14" animBg="1" advAuto="0"/>
      <p:bldP spid="494" grpId="15" animBg="1" advAuto="0"/>
      <p:bldP spid="495" grpId="16" animBg="1" advAuto="0"/>
      <p:bldP spid="496" grpId="17" animBg="1" advAuto="0"/>
      <p:bldP spid="500" grpId="3" animBg="1" advAuto="0"/>
      <p:bldP spid="500" grpId="12" animBg="1" advAuto="0"/>
      <p:bldP spid="504" grpId="13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Rectangle 3"/>
          <p:cNvSpPr txBox="1">
            <a:spLocks noGrp="1"/>
          </p:cNvSpPr>
          <p:nvPr>
            <p:ph type="title"/>
          </p:nvPr>
        </p:nvSpPr>
        <p:spPr>
          <a:xfrm>
            <a:off x="948058" y="326065"/>
            <a:ext cx="22335483" cy="129424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b="1" dirty="0" err="1"/>
              <a:t>Restrição</a:t>
            </a:r>
            <a:r>
              <a:rPr b="1" dirty="0"/>
              <a:t> de Tempo de Setup</a:t>
            </a:r>
          </a:p>
        </p:txBody>
      </p:sp>
      <p:sp>
        <p:nvSpPr>
          <p:cNvPr id="507" name="Rectangle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000" b="1">
                <a:solidFill>
                  <a:srgbClr val="008000"/>
                </a:solidFill>
              </a:defRPr>
            </a:pPr>
            <a:r>
              <a:t>Temporização segura </a:t>
            </a:r>
            <a:r>
              <a:rPr b="0">
                <a:solidFill>
                  <a:srgbClr val="000000"/>
                </a:solidFill>
              </a:rPr>
              <a:t>depende do atraso </a:t>
            </a:r>
            <a:r>
              <a:rPr>
                <a:solidFill>
                  <a:srgbClr val="000000"/>
                </a:solidFill>
              </a:rPr>
              <a:t>máximo</a:t>
            </a:r>
            <a:r>
              <a:rPr b="0">
                <a:solidFill>
                  <a:srgbClr val="000000"/>
                </a:solidFill>
              </a:rPr>
              <a:t> entre R1 e R2</a:t>
            </a:r>
          </a:p>
          <a:p>
            <a:pPr>
              <a:spcBef>
                <a:spcPts val="900"/>
              </a:spcBef>
              <a:defRPr sz="4000"/>
            </a:pPr>
            <a:r>
              <a:t>A entrada para R2 deve estar estável no mínimo </a:t>
            </a:r>
            <a:r>
              <a:rPr b="1">
                <a:solidFill>
                  <a:srgbClr val="0432FF"/>
                </a:solidFill>
              </a:rPr>
              <a:t>t</a:t>
            </a:r>
            <a:r>
              <a:rPr b="1" baseline="-15500">
                <a:solidFill>
                  <a:srgbClr val="0432FF"/>
                </a:solidFill>
              </a:rPr>
              <a:t>setup</a:t>
            </a:r>
            <a:r>
              <a:rPr b="1"/>
              <a:t> </a:t>
            </a:r>
            <a:r>
              <a:rPr b="1">
                <a:solidFill>
                  <a:srgbClr val="0432FF"/>
                </a:solidFill>
              </a:rPr>
              <a:t>antes</a:t>
            </a:r>
            <a:r>
              <a:rPr b="1"/>
              <a:t> </a:t>
            </a:r>
            <a:r>
              <a:t>da transição de clock.</a:t>
            </a:r>
          </a:p>
        </p:txBody>
      </p:sp>
      <p:pic>
        <p:nvPicPr>
          <p:cNvPr id="508" name="Object 2" descr="Objec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334000"/>
            <a:ext cx="8229600" cy="6953250"/>
          </a:xfrm>
          <a:prstGeom prst="rect">
            <a:avLst/>
          </a:prstGeom>
          <a:ln w="12700">
            <a:miter lim="400000"/>
          </a:ln>
        </p:spPr>
      </p:pic>
      <p:sp>
        <p:nvSpPr>
          <p:cNvPr id="509" name="TextBox 6"/>
          <p:cNvSpPr txBox="1"/>
          <p:nvPr/>
        </p:nvSpPr>
        <p:spPr>
          <a:xfrm>
            <a:off x="13045439" y="5734050"/>
            <a:ext cx="6979921" cy="9570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lnSpc>
                <a:spcPct val="150000"/>
              </a:lnSpc>
              <a:defRPr sz="5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</a:t>
            </a:r>
            <a:r>
              <a:rPr baseline="-15500"/>
              <a:t>c</a:t>
            </a:r>
            <a:r>
              <a:rPr>
                <a:solidFill>
                  <a:srgbClr val="0432FF"/>
                </a:solidFill>
              </a:rPr>
              <a:t> </a:t>
            </a:r>
          </a:p>
        </p:txBody>
      </p:sp>
      <p:sp>
        <p:nvSpPr>
          <p:cNvPr id="510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pic>
        <p:nvPicPr>
          <p:cNvPr id="511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999094"/>
            <a:ext cx="8077200" cy="2834639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Rounded Rectangle 7"/>
          <p:cNvSpPr/>
          <p:nvPr/>
        </p:nvSpPr>
        <p:spPr>
          <a:xfrm>
            <a:off x="5791200" y="7874000"/>
            <a:ext cx="5964572" cy="4787900"/>
          </a:xfrm>
          <a:prstGeom prst="roundRect">
            <a:avLst>
              <a:gd name="adj" fmla="val 16667"/>
            </a:avLst>
          </a:prstGeom>
          <a:ln w="76200">
            <a:solidFill>
              <a:srgbClr val="FF0000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" grpId="2" build="p" animBg="1" advAuto="0"/>
      <p:bldP spid="508" grpId="3" animBg="1" advAuto="0"/>
      <p:bldP spid="509" grpId="5" animBg="1" advAuto="0"/>
      <p:bldP spid="511" grpId="1" animBg="1" advAuto="0"/>
      <p:bldP spid="512" grpId="4" animBg="1" advAuto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Object 2" descr="Objec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334000"/>
            <a:ext cx="8229600" cy="6953250"/>
          </a:xfrm>
          <a:prstGeom prst="rect">
            <a:avLst/>
          </a:prstGeom>
          <a:ln w="12700">
            <a:miter lim="400000"/>
          </a:ln>
        </p:spPr>
      </p:pic>
      <p:sp>
        <p:nvSpPr>
          <p:cNvPr id="515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t>Restrição de Tempo de Setup (Cont.)</a:t>
            </a:r>
          </a:p>
        </p:txBody>
      </p:sp>
      <p:sp>
        <p:nvSpPr>
          <p:cNvPr id="516" name="TextBox 6"/>
          <p:cNvSpPr txBox="1"/>
          <p:nvPr/>
        </p:nvSpPr>
        <p:spPr>
          <a:xfrm>
            <a:off x="13045439" y="5734050"/>
            <a:ext cx="6979921" cy="9570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lnSpc>
                <a:spcPct val="150000"/>
              </a:lnSpc>
              <a:defRPr sz="56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</a:t>
            </a:r>
            <a:r>
              <a:rPr baseline="-15500"/>
              <a:t>c</a:t>
            </a:r>
            <a:r>
              <a:t> &gt; </a:t>
            </a:r>
            <a:r>
              <a:rPr>
                <a:solidFill>
                  <a:srgbClr val="FF0000"/>
                </a:solidFill>
              </a:rPr>
              <a:t>t</a:t>
            </a:r>
            <a:r>
              <a:rPr baseline="-15500">
                <a:solidFill>
                  <a:srgbClr val="FF0000"/>
                </a:solidFill>
              </a:rPr>
              <a:t>pcq</a:t>
            </a:r>
          </a:p>
        </p:txBody>
      </p:sp>
      <p:sp>
        <p:nvSpPr>
          <p:cNvPr id="517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518" name="Rectangle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000" b="1">
                <a:solidFill>
                  <a:srgbClr val="008000"/>
                </a:solidFill>
              </a:defRPr>
            </a:pPr>
            <a:r>
              <a:t>Temporização segura </a:t>
            </a:r>
            <a:r>
              <a:rPr b="0">
                <a:solidFill>
                  <a:srgbClr val="000000"/>
                </a:solidFill>
              </a:rPr>
              <a:t>depende do atraso </a:t>
            </a:r>
            <a:r>
              <a:rPr>
                <a:solidFill>
                  <a:srgbClr val="000000"/>
                </a:solidFill>
              </a:rPr>
              <a:t>máximo</a:t>
            </a:r>
            <a:r>
              <a:rPr b="0">
                <a:solidFill>
                  <a:srgbClr val="000000"/>
                </a:solidFill>
              </a:rPr>
              <a:t> entre R1 e R2</a:t>
            </a:r>
          </a:p>
          <a:p>
            <a:pPr>
              <a:spcBef>
                <a:spcPts val="900"/>
              </a:spcBef>
              <a:defRPr sz="4000"/>
            </a:pPr>
            <a:r>
              <a:t>A entrada para R2 deve estar estável no mínimo </a:t>
            </a:r>
            <a:r>
              <a:rPr b="1">
                <a:solidFill>
                  <a:srgbClr val="0432FF"/>
                </a:solidFill>
              </a:rPr>
              <a:t>t</a:t>
            </a:r>
            <a:r>
              <a:rPr b="1" baseline="-15500">
                <a:solidFill>
                  <a:srgbClr val="0432FF"/>
                </a:solidFill>
              </a:rPr>
              <a:t>setup</a:t>
            </a:r>
            <a:r>
              <a:rPr b="1"/>
              <a:t> </a:t>
            </a:r>
            <a:r>
              <a:rPr b="1">
                <a:solidFill>
                  <a:srgbClr val="0432FF"/>
                </a:solidFill>
              </a:rPr>
              <a:t>antes</a:t>
            </a:r>
            <a:r>
              <a:rPr b="1"/>
              <a:t> </a:t>
            </a:r>
            <a:r>
              <a:t>da transição de clock.</a:t>
            </a:r>
          </a:p>
        </p:txBody>
      </p:sp>
      <p:pic>
        <p:nvPicPr>
          <p:cNvPr id="519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999094"/>
            <a:ext cx="8077200" cy="2834639"/>
          </a:xfrm>
          <a:prstGeom prst="rect">
            <a:avLst/>
          </a:prstGeom>
          <a:ln w="12700">
            <a:miter lim="400000"/>
          </a:ln>
        </p:spPr>
      </p:pic>
      <p:sp>
        <p:nvSpPr>
          <p:cNvPr id="520" name="Rounded Rectangle 8"/>
          <p:cNvSpPr/>
          <p:nvPr/>
        </p:nvSpPr>
        <p:spPr>
          <a:xfrm>
            <a:off x="5791200" y="7874000"/>
            <a:ext cx="1270000" cy="4787900"/>
          </a:xfrm>
          <a:prstGeom prst="roundRect">
            <a:avLst>
              <a:gd name="adj" fmla="val 16667"/>
            </a:avLst>
          </a:prstGeom>
          <a:ln w="76200">
            <a:solidFill>
              <a:srgbClr val="FF0000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521" name="Arc 2"/>
          <p:cNvSpPr/>
          <p:nvPr/>
        </p:nvSpPr>
        <p:spPr>
          <a:xfrm rot="10800000">
            <a:off x="5534024" y="5771379"/>
            <a:ext cx="1345795" cy="772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00" extrusionOk="0">
                <a:moveTo>
                  <a:pt x="0" y="414"/>
                </a:moveTo>
                <a:lnTo>
                  <a:pt x="0" y="414"/>
                </a:lnTo>
                <a:cubicBezTo>
                  <a:pt x="9715" y="-1800"/>
                  <a:pt x="19219" y="5085"/>
                  <a:pt x="21228" y="15792"/>
                </a:cubicBezTo>
                <a:cubicBezTo>
                  <a:pt x="21475" y="17110"/>
                  <a:pt x="21600" y="18453"/>
                  <a:pt x="21600" y="19800"/>
                </a:cubicBezTo>
              </a:path>
            </a:pathLst>
          </a:custGeom>
          <a:ln w="114300">
            <a:solidFill>
              <a:srgbClr val="FF0000"/>
            </a:solidFill>
            <a:headEnd type="triangle"/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t>Restrição de Tempo de Setup (Cont.)</a:t>
            </a:r>
          </a:p>
        </p:txBody>
      </p:sp>
      <p:pic>
        <p:nvPicPr>
          <p:cNvPr id="524" name="Object 2" descr="Objec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334000"/>
            <a:ext cx="8229600" cy="6953250"/>
          </a:xfrm>
          <a:prstGeom prst="rect">
            <a:avLst/>
          </a:prstGeom>
          <a:ln w="12700">
            <a:miter lim="400000"/>
          </a:ln>
        </p:spPr>
      </p:pic>
      <p:sp>
        <p:nvSpPr>
          <p:cNvPr id="525" name="TextBox 6"/>
          <p:cNvSpPr txBox="1"/>
          <p:nvPr/>
        </p:nvSpPr>
        <p:spPr>
          <a:xfrm>
            <a:off x="13045439" y="5734050"/>
            <a:ext cx="6979921" cy="9570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lnSpc>
                <a:spcPct val="150000"/>
              </a:lnSpc>
              <a:defRPr sz="56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</a:t>
            </a:r>
            <a:r>
              <a:rPr baseline="-15500"/>
              <a:t>c</a:t>
            </a:r>
            <a:r>
              <a:t> &gt; t</a:t>
            </a:r>
            <a:r>
              <a:rPr baseline="-15500"/>
              <a:t>pcq</a:t>
            </a:r>
            <a:r>
              <a:t> + </a:t>
            </a:r>
            <a:r>
              <a:rPr>
                <a:solidFill>
                  <a:srgbClr val="FF0000"/>
                </a:solidFill>
              </a:rPr>
              <a:t>t</a:t>
            </a:r>
            <a:r>
              <a:rPr baseline="-15500">
                <a:solidFill>
                  <a:srgbClr val="FF0000"/>
                </a:solidFill>
              </a:rPr>
              <a:t>pd</a:t>
            </a:r>
          </a:p>
        </p:txBody>
      </p:sp>
      <p:sp>
        <p:nvSpPr>
          <p:cNvPr id="526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527" name="Rectangle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000" b="1">
                <a:solidFill>
                  <a:srgbClr val="008000"/>
                </a:solidFill>
              </a:defRPr>
            </a:pPr>
            <a:r>
              <a:t>Temporização segura </a:t>
            </a:r>
            <a:r>
              <a:rPr b="0">
                <a:solidFill>
                  <a:srgbClr val="000000"/>
                </a:solidFill>
              </a:rPr>
              <a:t>depende do atraso </a:t>
            </a:r>
            <a:r>
              <a:rPr>
                <a:solidFill>
                  <a:srgbClr val="000000"/>
                </a:solidFill>
              </a:rPr>
              <a:t>máximo</a:t>
            </a:r>
            <a:r>
              <a:rPr b="0">
                <a:solidFill>
                  <a:srgbClr val="000000"/>
                </a:solidFill>
              </a:rPr>
              <a:t> entre R1 e R2</a:t>
            </a:r>
          </a:p>
          <a:p>
            <a:pPr>
              <a:spcBef>
                <a:spcPts val="900"/>
              </a:spcBef>
              <a:defRPr sz="4000"/>
            </a:pPr>
            <a:r>
              <a:t>A entrada para R2 deve estar estável no mínimo </a:t>
            </a:r>
            <a:r>
              <a:rPr b="1">
                <a:solidFill>
                  <a:srgbClr val="0432FF"/>
                </a:solidFill>
              </a:rPr>
              <a:t>t</a:t>
            </a:r>
            <a:r>
              <a:rPr b="1" baseline="-15500">
                <a:solidFill>
                  <a:srgbClr val="0432FF"/>
                </a:solidFill>
              </a:rPr>
              <a:t>setup</a:t>
            </a:r>
            <a:r>
              <a:rPr b="1"/>
              <a:t> </a:t>
            </a:r>
            <a:r>
              <a:rPr b="1">
                <a:solidFill>
                  <a:srgbClr val="0432FF"/>
                </a:solidFill>
              </a:rPr>
              <a:t>antes</a:t>
            </a:r>
            <a:r>
              <a:rPr b="1"/>
              <a:t> </a:t>
            </a:r>
            <a:r>
              <a:t>da transição de clock.</a:t>
            </a:r>
          </a:p>
        </p:txBody>
      </p:sp>
      <p:pic>
        <p:nvPicPr>
          <p:cNvPr id="528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999094"/>
            <a:ext cx="8077200" cy="2834639"/>
          </a:xfrm>
          <a:prstGeom prst="rect">
            <a:avLst/>
          </a:prstGeom>
          <a:ln w="12700">
            <a:miter lim="400000"/>
          </a:ln>
        </p:spPr>
      </p:pic>
      <p:sp>
        <p:nvSpPr>
          <p:cNvPr id="529" name="Rounded Rectangle 7"/>
          <p:cNvSpPr/>
          <p:nvPr/>
        </p:nvSpPr>
        <p:spPr>
          <a:xfrm>
            <a:off x="6902450" y="7874000"/>
            <a:ext cx="3282952" cy="4787900"/>
          </a:xfrm>
          <a:prstGeom prst="roundRect">
            <a:avLst>
              <a:gd name="adj" fmla="val 16667"/>
            </a:avLst>
          </a:prstGeom>
          <a:ln w="76200">
            <a:solidFill>
              <a:srgbClr val="FF0000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530" name="Straight Arrow Connector 3"/>
          <p:cNvSpPr/>
          <p:nvPr/>
        </p:nvSpPr>
        <p:spPr>
          <a:xfrm>
            <a:off x="6775450" y="6507499"/>
            <a:ext cx="3689350" cy="1"/>
          </a:xfrm>
          <a:prstGeom prst="line">
            <a:avLst/>
          </a:prstGeom>
          <a:ln w="114300">
            <a:solidFill>
              <a:srgbClr val="FF0000"/>
            </a:solidFill>
            <a:tailEnd type="triangle"/>
          </a:ln>
        </p:spPr>
        <p:txBody>
          <a:bodyPr tIns="91439" bIns="9143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t>Restrição de Tempo de Setup (Cont.)</a:t>
            </a:r>
          </a:p>
        </p:txBody>
      </p:sp>
      <p:pic>
        <p:nvPicPr>
          <p:cNvPr id="533" name="Object 2" descr="Objec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334000"/>
            <a:ext cx="8229600" cy="6953250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TextBox 6"/>
          <p:cNvSpPr txBox="1"/>
          <p:nvPr/>
        </p:nvSpPr>
        <p:spPr>
          <a:xfrm>
            <a:off x="13045439" y="5734050"/>
            <a:ext cx="6979921" cy="227534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lnSpc>
                <a:spcPct val="150000"/>
              </a:lnSpc>
              <a:defRPr sz="56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</a:t>
            </a:r>
            <a:r>
              <a:rPr baseline="-15500"/>
              <a:t>c</a:t>
            </a:r>
            <a:r>
              <a:t> &gt; t</a:t>
            </a:r>
            <a:r>
              <a:rPr baseline="-15500"/>
              <a:t>pcq</a:t>
            </a:r>
            <a:r>
              <a:t> + t</a:t>
            </a:r>
            <a:r>
              <a:rPr baseline="-15500"/>
              <a:t>pd</a:t>
            </a:r>
            <a:r>
              <a:t> + </a:t>
            </a:r>
            <a:r>
              <a:rPr>
                <a:solidFill>
                  <a:srgbClr val="FF0000"/>
                </a:solidFill>
              </a:rPr>
              <a:t>t</a:t>
            </a:r>
            <a:r>
              <a:rPr baseline="-15500">
                <a:solidFill>
                  <a:srgbClr val="FF0000"/>
                </a:solidFill>
              </a:rPr>
              <a:t>setup</a:t>
            </a:r>
          </a:p>
        </p:txBody>
      </p:sp>
      <p:sp>
        <p:nvSpPr>
          <p:cNvPr id="535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536" name="Rectangle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000" b="1">
                <a:solidFill>
                  <a:srgbClr val="008000"/>
                </a:solidFill>
              </a:defRPr>
            </a:pPr>
            <a:r>
              <a:t>Temporização segura </a:t>
            </a:r>
            <a:r>
              <a:rPr b="0">
                <a:solidFill>
                  <a:srgbClr val="000000"/>
                </a:solidFill>
              </a:rPr>
              <a:t>depende do atraso </a:t>
            </a:r>
            <a:r>
              <a:rPr>
                <a:solidFill>
                  <a:srgbClr val="000000"/>
                </a:solidFill>
              </a:rPr>
              <a:t>máximo</a:t>
            </a:r>
            <a:r>
              <a:rPr b="0">
                <a:solidFill>
                  <a:srgbClr val="000000"/>
                </a:solidFill>
              </a:rPr>
              <a:t> entre R1 e R2</a:t>
            </a:r>
          </a:p>
          <a:p>
            <a:pPr>
              <a:spcBef>
                <a:spcPts val="900"/>
              </a:spcBef>
              <a:defRPr sz="4000"/>
            </a:pPr>
            <a:r>
              <a:t>A entrada para R2 deve estar estável no mínimo </a:t>
            </a:r>
            <a:r>
              <a:rPr b="1">
                <a:solidFill>
                  <a:srgbClr val="0432FF"/>
                </a:solidFill>
              </a:rPr>
              <a:t>t</a:t>
            </a:r>
            <a:r>
              <a:rPr b="1" baseline="-15500">
                <a:solidFill>
                  <a:srgbClr val="0432FF"/>
                </a:solidFill>
              </a:rPr>
              <a:t>setup</a:t>
            </a:r>
            <a:r>
              <a:rPr b="1"/>
              <a:t> </a:t>
            </a:r>
            <a:r>
              <a:rPr b="1">
                <a:solidFill>
                  <a:srgbClr val="0432FF"/>
                </a:solidFill>
              </a:rPr>
              <a:t>antes</a:t>
            </a:r>
            <a:r>
              <a:rPr b="1"/>
              <a:t> </a:t>
            </a:r>
            <a:r>
              <a:t>da transição de clock.</a:t>
            </a:r>
          </a:p>
        </p:txBody>
      </p:sp>
      <p:pic>
        <p:nvPicPr>
          <p:cNvPr id="537" name="Picture 11" descr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999094"/>
            <a:ext cx="8077200" cy="2834639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Rounded Rectangle 7"/>
          <p:cNvSpPr/>
          <p:nvPr/>
        </p:nvSpPr>
        <p:spPr>
          <a:xfrm>
            <a:off x="10010860" y="7874000"/>
            <a:ext cx="1761691" cy="4787900"/>
          </a:xfrm>
          <a:prstGeom prst="roundRect">
            <a:avLst>
              <a:gd name="adj" fmla="val 16667"/>
            </a:avLst>
          </a:prstGeom>
          <a:ln w="76200">
            <a:solidFill>
              <a:srgbClr val="FF0000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539" name="Straight Arrow Connector 12"/>
          <p:cNvSpPr/>
          <p:nvPr/>
        </p:nvSpPr>
        <p:spPr>
          <a:xfrm>
            <a:off x="10420350" y="6555123"/>
            <a:ext cx="1244600" cy="1"/>
          </a:xfrm>
          <a:prstGeom prst="line">
            <a:avLst/>
          </a:prstGeom>
          <a:ln w="114300">
            <a:solidFill>
              <a:srgbClr val="FF0000"/>
            </a:solidFill>
            <a:tailEnd type="triangle"/>
          </a:ln>
        </p:spPr>
        <p:txBody>
          <a:bodyPr tIns="91439" bIns="9143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>
            <a:spLocks noGrp="1"/>
          </p:cNvSpPr>
          <p:nvPr>
            <p:ph type="title"/>
          </p:nvPr>
        </p:nvSpPr>
        <p:spPr>
          <a:xfrm>
            <a:off x="1143866" y="2430589"/>
            <a:ext cx="22096268" cy="3213809"/>
          </a:xfrm>
          <a:prstGeom prst="rect">
            <a:avLst/>
          </a:prstGeom>
        </p:spPr>
        <p:txBody>
          <a:bodyPr/>
          <a:lstStyle/>
          <a:p>
            <a:pPr algn="ctr"/>
            <a:r>
              <a:t>Parte 1:</a:t>
            </a:r>
            <a:br/>
            <a:r>
              <a:t>Temporização de Circuitos Combinacionais</a:t>
            </a:r>
          </a:p>
        </p:txBody>
      </p:sp>
      <p:sp>
        <p:nvSpPr>
          <p:cNvPr id="193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328126" y="12964160"/>
            <a:ext cx="445166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Rectangle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000" b="1">
                <a:solidFill>
                  <a:srgbClr val="008000"/>
                </a:solidFill>
              </a:defRPr>
            </a:pPr>
            <a:r>
              <a:rPr lang="pt-BR" dirty="0"/>
              <a:t>Temporização segura </a:t>
            </a:r>
            <a:r>
              <a:rPr lang="pt-BR" b="0" dirty="0">
                <a:solidFill>
                  <a:srgbClr val="000000"/>
                </a:solidFill>
              </a:rPr>
              <a:t>depende do atraso </a:t>
            </a:r>
            <a:r>
              <a:rPr lang="pt-BR" dirty="0">
                <a:solidFill>
                  <a:srgbClr val="000000"/>
                </a:solidFill>
              </a:rPr>
              <a:t>máximo</a:t>
            </a:r>
            <a:r>
              <a:rPr lang="pt-BR" b="0" dirty="0">
                <a:solidFill>
                  <a:srgbClr val="000000"/>
                </a:solidFill>
              </a:rPr>
              <a:t> entre R1 e R2</a:t>
            </a:r>
          </a:p>
          <a:p>
            <a:pPr>
              <a:spcBef>
                <a:spcPts val="900"/>
              </a:spcBef>
              <a:defRPr sz="4000"/>
            </a:pPr>
            <a:r>
              <a:rPr lang="pt-BR" dirty="0"/>
              <a:t>A entrada para R2 deve estar estável no mínimo </a:t>
            </a:r>
            <a:r>
              <a:rPr lang="pt-BR" b="1" dirty="0" err="1">
                <a:solidFill>
                  <a:srgbClr val="0432FF"/>
                </a:solidFill>
              </a:rPr>
              <a:t>t</a:t>
            </a:r>
            <a:r>
              <a:rPr lang="pt-BR" b="1" baseline="-15500" dirty="0" err="1">
                <a:solidFill>
                  <a:srgbClr val="0432FF"/>
                </a:solidFill>
              </a:rPr>
              <a:t>setup</a:t>
            </a:r>
            <a:r>
              <a:rPr lang="pt-BR" b="1" dirty="0"/>
              <a:t> </a:t>
            </a:r>
            <a:r>
              <a:rPr lang="pt-BR" dirty="0">
                <a:solidFill>
                  <a:schemeClr val="tx1"/>
                </a:solidFill>
              </a:rPr>
              <a:t>antes</a:t>
            </a:r>
            <a:r>
              <a:rPr lang="pt-BR" b="1" dirty="0"/>
              <a:t> </a:t>
            </a:r>
            <a:r>
              <a:rPr lang="pt-BR" dirty="0"/>
              <a:t>da transição de </a:t>
            </a:r>
            <a:r>
              <a:rPr lang="pt-BR" dirty="0" err="1"/>
              <a:t>clock</a:t>
            </a:r>
            <a:r>
              <a:rPr lang="pt-BR" dirty="0"/>
              <a:t>.</a:t>
            </a:r>
          </a:p>
        </p:txBody>
      </p:sp>
      <p:sp>
        <p:nvSpPr>
          <p:cNvPr id="542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lang="pt-BR" dirty="0"/>
              <a:t>Restrição de Tempo de Setup (Cont.)</a:t>
            </a:r>
          </a:p>
        </p:txBody>
      </p:sp>
      <p:pic>
        <p:nvPicPr>
          <p:cNvPr id="543" name="Object 2" descr="Objec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5334000"/>
            <a:ext cx="8229600" cy="6953250"/>
          </a:xfrm>
          <a:prstGeom prst="rect">
            <a:avLst/>
          </a:prstGeom>
          <a:ln w="12700">
            <a:miter lim="400000"/>
          </a:ln>
        </p:spPr>
      </p:pic>
      <p:sp>
        <p:nvSpPr>
          <p:cNvPr id="544" name="TextBox 6"/>
          <p:cNvSpPr txBox="1"/>
          <p:nvPr/>
        </p:nvSpPr>
        <p:spPr>
          <a:xfrm>
            <a:off x="13045439" y="6003931"/>
            <a:ext cx="6979921" cy="134369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lnSpc>
                <a:spcPct val="150000"/>
              </a:lnSpc>
              <a:defRPr sz="5600" b="1"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 err="1"/>
              <a:t>T</a:t>
            </a:r>
            <a:r>
              <a:rPr lang="pt-BR" baseline="-15500" dirty="0" err="1"/>
              <a:t>c</a:t>
            </a:r>
            <a:r>
              <a:rPr lang="pt-BR" dirty="0"/>
              <a:t> &gt; </a:t>
            </a:r>
            <a:r>
              <a:rPr lang="pt-BR" dirty="0" err="1">
                <a:solidFill>
                  <a:srgbClr val="FF0000"/>
                </a:solidFill>
              </a:rPr>
              <a:t>t</a:t>
            </a:r>
            <a:r>
              <a:rPr lang="pt-BR" baseline="-15500" dirty="0" err="1">
                <a:solidFill>
                  <a:srgbClr val="FF0000"/>
                </a:solidFill>
              </a:rPr>
              <a:t>pcq</a:t>
            </a:r>
            <a:r>
              <a:rPr lang="pt-BR" dirty="0"/>
              <a:t> + </a:t>
            </a:r>
            <a:r>
              <a:rPr lang="pt-BR" dirty="0" err="1">
                <a:solidFill>
                  <a:srgbClr val="008000"/>
                </a:solidFill>
              </a:rPr>
              <a:t>t</a:t>
            </a:r>
            <a:r>
              <a:rPr lang="pt-BR" baseline="-15500" dirty="0" err="1">
                <a:solidFill>
                  <a:srgbClr val="008000"/>
                </a:solidFill>
              </a:rPr>
              <a:t>pd</a:t>
            </a:r>
            <a:r>
              <a:rPr lang="pt-BR" dirty="0"/>
              <a:t> + </a:t>
            </a:r>
            <a:r>
              <a:rPr lang="pt-BR" dirty="0" err="1">
                <a:solidFill>
                  <a:srgbClr val="FF0000"/>
                </a:solidFill>
              </a:rPr>
              <a:t>t</a:t>
            </a:r>
            <a:r>
              <a:rPr lang="pt-BR" baseline="-15500" dirty="0" err="1">
                <a:solidFill>
                  <a:srgbClr val="FF0000"/>
                </a:solidFill>
              </a:rPr>
              <a:t>setup</a:t>
            </a:r>
            <a:endParaRPr lang="pt-BR" baseline="-15500" dirty="0">
              <a:solidFill>
                <a:srgbClr val="FF0000"/>
              </a:solidFill>
            </a:endParaRPr>
          </a:p>
        </p:txBody>
      </p:sp>
      <p:sp>
        <p:nvSpPr>
          <p:cNvPr id="545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85283" y="12959320"/>
            <a:ext cx="688009" cy="7386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pt-BR" smtClean="0"/>
              <a:t>40</a:t>
            </a:fld>
            <a:endParaRPr lang="pt-BR" dirty="0"/>
          </a:p>
        </p:txBody>
      </p:sp>
      <p:sp>
        <p:nvSpPr>
          <p:cNvPr id="546" name="TextBox 8"/>
          <p:cNvSpPr txBox="1"/>
          <p:nvPr/>
        </p:nvSpPr>
        <p:spPr>
          <a:xfrm>
            <a:off x="14540135" y="7412643"/>
            <a:ext cx="3723829" cy="80021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pt-BR" dirty="0"/>
              <a:t>Trabalho útil</a:t>
            </a:r>
          </a:p>
        </p:txBody>
      </p:sp>
      <p:sp>
        <p:nvSpPr>
          <p:cNvPr id="547" name="TextBox 10"/>
          <p:cNvSpPr txBox="1"/>
          <p:nvPr/>
        </p:nvSpPr>
        <p:spPr>
          <a:xfrm>
            <a:off x="14455873" y="4310286"/>
            <a:ext cx="3892351" cy="141577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pt-BR" dirty="0"/>
              <a:t>Overhead de Sequenciamento</a:t>
            </a:r>
          </a:p>
        </p:txBody>
      </p:sp>
      <p:sp>
        <p:nvSpPr>
          <p:cNvPr id="548" name="Right Brace 11"/>
          <p:cNvSpPr/>
          <p:nvPr/>
        </p:nvSpPr>
        <p:spPr>
          <a:xfrm rot="5400000">
            <a:off x="16202756" y="6856328"/>
            <a:ext cx="304801" cy="971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948"/>
                  <a:pt x="10800" y="2118"/>
                </a:cubicBezTo>
                <a:lnTo>
                  <a:pt x="10800" y="8682"/>
                </a:lnTo>
                <a:cubicBezTo>
                  <a:pt x="10800" y="9852"/>
                  <a:pt x="15635" y="10800"/>
                  <a:pt x="21600" y="10800"/>
                </a:cubicBezTo>
                <a:cubicBezTo>
                  <a:pt x="15635" y="10800"/>
                  <a:pt x="10800" y="11748"/>
                  <a:pt x="10800" y="12918"/>
                </a:cubicBezTo>
                <a:lnTo>
                  <a:pt x="10800" y="19482"/>
                </a:lnTo>
                <a:cubicBezTo>
                  <a:pt x="10800" y="20652"/>
                  <a:pt x="5965" y="21600"/>
                  <a:pt x="0" y="21600"/>
                </a:cubicBezTo>
              </a:path>
            </a:pathLst>
          </a:custGeom>
          <a:ln w="50800">
            <a:solidFill>
              <a:schemeClr val="accent2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lang="pt-BR" dirty="0"/>
          </a:p>
        </p:txBody>
      </p:sp>
      <p:sp>
        <p:nvSpPr>
          <p:cNvPr id="549" name="Straight Arrow Connector 3"/>
          <p:cNvSpPr/>
          <p:nvPr/>
        </p:nvSpPr>
        <p:spPr>
          <a:xfrm>
            <a:off x="17316449" y="5624612"/>
            <a:ext cx="581755" cy="668326"/>
          </a:xfrm>
          <a:prstGeom prst="line">
            <a:avLst/>
          </a:prstGeom>
          <a:ln w="76200">
            <a:solidFill>
              <a:srgbClr val="FF0000"/>
            </a:solidFill>
            <a:tailEnd type="triangle"/>
          </a:ln>
        </p:spPr>
        <p:txBody>
          <a:bodyPr tIns="91439" bIns="91439"/>
          <a:lstStyle/>
          <a:p>
            <a:endParaRPr lang="pt-BR" dirty="0"/>
          </a:p>
        </p:txBody>
      </p:sp>
      <p:sp>
        <p:nvSpPr>
          <p:cNvPr id="550" name="Straight Arrow Connector 15"/>
          <p:cNvSpPr/>
          <p:nvPr/>
        </p:nvSpPr>
        <p:spPr>
          <a:xfrm flipH="1">
            <a:off x="14907355" y="5690233"/>
            <a:ext cx="552451" cy="671637"/>
          </a:xfrm>
          <a:prstGeom prst="line">
            <a:avLst/>
          </a:prstGeom>
          <a:ln w="76200">
            <a:solidFill>
              <a:srgbClr val="FF0000"/>
            </a:solidFill>
            <a:tailEnd type="triangle"/>
          </a:ln>
        </p:spPr>
        <p:txBody>
          <a:bodyPr tIns="91439" bIns="91439"/>
          <a:lstStyle/>
          <a:p>
            <a:endParaRPr lang="pt-BR" dirty="0"/>
          </a:p>
        </p:txBody>
      </p:sp>
      <p:pic>
        <p:nvPicPr>
          <p:cNvPr id="551" name="Picture 16" descr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999094"/>
            <a:ext cx="8077200" cy="2834639"/>
          </a:xfrm>
          <a:prstGeom prst="rect">
            <a:avLst/>
          </a:prstGeom>
          <a:ln w="12700">
            <a:miter lim="400000"/>
          </a:ln>
        </p:spPr>
      </p:pic>
      <p:sp>
        <p:nvSpPr>
          <p:cNvPr id="552" name="Rectangle 22"/>
          <p:cNvSpPr txBox="1"/>
          <p:nvPr/>
        </p:nvSpPr>
        <p:spPr>
          <a:xfrm>
            <a:off x="12961707" y="9627672"/>
            <a:ext cx="10472453" cy="203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>
              <a:spcBef>
                <a:spcPts val="900"/>
              </a:spcBef>
              <a:defRPr sz="4000" b="1">
                <a:solidFill>
                  <a:srgbClr val="FF0000"/>
                </a:solidFill>
              </a:defRPr>
            </a:pPr>
            <a:r>
              <a:rPr lang="pt-BR" dirty="0"/>
              <a:t>Overhead de sequenciamento</a:t>
            </a:r>
            <a:r>
              <a:rPr lang="pt-BR" dirty="0">
                <a:solidFill>
                  <a:srgbClr val="000000"/>
                </a:solidFill>
              </a:rPr>
              <a:t>:</a:t>
            </a:r>
            <a:r>
              <a:rPr lang="pt-BR" b="0" dirty="0">
                <a:solidFill>
                  <a:srgbClr val="000000"/>
                </a:solidFill>
              </a:rPr>
              <a:t> tempo </a:t>
            </a:r>
            <a:r>
              <a:rPr lang="pt-BR" dirty="0"/>
              <a:t>perdido</a:t>
            </a:r>
            <a:r>
              <a:rPr lang="pt-BR" b="0" dirty="0">
                <a:solidFill>
                  <a:srgbClr val="000000"/>
                </a:solidFill>
              </a:rPr>
              <a:t> em cada ciclo devido a requisitos de tempo dos elementos de sequenciamento.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" grpId="1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lang="pt-BR" b="1" dirty="0"/>
              <a:t>Tempo de Setup e Performance de Projeto</a:t>
            </a:r>
          </a:p>
        </p:txBody>
      </p:sp>
      <p:sp>
        <p:nvSpPr>
          <p:cNvPr id="555" name="Rectangle 4"/>
          <p:cNvSpPr txBox="1">
            <a:spLocks noGrp="1"/>
          </p:cNvSpPr>
          <p:nvPr>
            <p:ph type="body" sz="half" idx="1"/>
          </p:nvPr>
        </p:nvSpPr>
        <p:spPr>
          <a:xfrm>
            <a:off x="976610" y="6994725"/>
            <a:ext cx="22278379" cy="618208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72084" indent="-672084" defTabSz="1792223">
              <a:spcBef>
                <a:spcPts val="900"/>
              </a:spcBef>
              <a:defRPr sz="3920" b="1">
                <a:solidFill>
                  <a:srgbClr val="7030A0"/>
                </a:solidFill>
              </a:defRPr>
            </a:pPr>
            <a:r>
              <a:rPr lang="pt-BR" dirty="0"/>
              <a:t>Caminho Crítico,</a:t>
            </a:r>
            <a:r>
              <a:rPr lang="pt-BR" b="0" dirty="0">
                <a:solidFill>
                  <a:srgbClr val="000000"/>
                </a:solidFill>
              </a:rPr>
              <a:t> </a:t>
            </a:r>
            <a:r>
              <a:rPr lang="pt-BR" dirty="0" err="1">
                <a:solidFill>
                  <a:srgbClr val="000000"/>
                </a:solidFill>
              </a:rPr>
              <a:t>t</a:t>
            </a:r>
            <a:r>
              <a:rPr lang="pt-BR" baseline="-15693" dirty="0" err="1">
                <a:solidFill>
                  <a:srgbClr val="000000"/>
                </a:solidFill>
              </a:rPr>
              <a:t>pd</a:t>
            </a:r>
            <a:r>
              <a:rPr lang="pt-BR" baseline="-15693" dirty="0">
                <a:solidFill>
                  <a:srgbClr val="000000"/>
                </a:solidFill>
              </a:rPr>
              <a:t> </a:t>
            </a:r>
            <a:r>
              <a:rPr lang="pt-BR" b="0" dirty="0">
                <a:solidFill>
                  <a:srgbClr val="000000"/>
                </a:solidFill>
              </a:rPr>
              <a:t>mais longo, determina o desempenho geral do projeto:</a:t>
            </a:r>
            <a:endParaRPr lang="pt-BR" baseline="-15693" dirty="0"/>
          </a:p>
          <a:p>
            <a:pPr marL="672084" indent="-672084" defTabSz="1792223">
              <a:defRPr sz="3920" baseline="-15693"/>
            </a:pPr>
            <a:endParaRPr lang="pt-BR" baseline="-15693" dirty="0"/>
          </a:p>
          <a:p>
            <a:pPr marL="672084" indent="-672084" defTabSz="1792223">
              <a:defRPr sz="3920"/>
            </a:pPr>
            <a:endParaRPr lang="pt-BR" baseline="-15693" dirty="0"/>
          </a:p>
          <a:p>
            <a:pPr marL="672084" indent="-672084" defTabSz="1792223">
              <a:spcBef>
                <a:spcPts val="900"/>
              </a:spcBef>
              <a:defRPr sz="3920"/>
            </a:pPr>
            <a:endParaRPr lang="pt-BR" dirty="0"/>
          </a:p>
          <a:p>
            <a:pPr marL="606722" indent="-637858" defTabSz="1792223">
              <a:spcBef>
                <a:spcPts val="800"/>
              </a:spcBef>
              <a:buClr>
                <a:schemeClr val="accent2"/>
              </a:buClr>
              <a:defRPr sz="3528"/>
            </a:pPr>
            <a:r>
              <a:rPr lang="pt-BR" dirty="0"/>
              <a:t>Determina o </a:t>
            </a:r>
            <a:r>
              <a:rPr lang="pt-BR" b="1" dirty="0">
                <a:solidFill>
                  <a:srgbClr val="0432FF"/>
                </a:solidFill>
              </a:rPr>
              <a:t>período mínimo de </a:t>
            </a:r>
            <a:r>
              <a:rPr lang="pt-BR" b="1" dirty="0" err="1">
                <a:solidFill>
                  <a:srgbClr val="0432FF"/>
                </a:solidFill>
              </a:rPr>
              <a:t>clock</a:t>
            </a:r>
            <a:r>
              <a:rPr lang="pt-BR" b="1" dirty="0">
                <a:solidFill>
                  <a:srgbClr val="0432FF"/>
                </a:solidFill>
              </a:rPr>
              <a:t> </a:t>
            </a:r>
            <a:r>
              <a:rPr lang="pt-BR" dirty="0"/>
              <a:t>(i.e., </a:t>
            </a:r>
            <a:r>
              <a:rPr lang="pt-BR" b="1" dirty="0">
                <a:solidFill>
                  <a:srgbClr val="0432FF"/>
                </a:solidFill>
              </a:rPr>
              <a:t>frequência máxima de operação</a:t>
            </a:r>
            <a:r>
              <a:rPr lang="pt-BR" dirty="0"/>
              <a:t>)</a:t>
            </a:r>
            <a:endParaRPr lang="pt-BR" sz="4312" dirty="0"/>
          </a:p>
          <a:p>
            <a:pPr marL="975455" lvl="1" indent="-637858" defTabSz="1792223">
              <a:spcBef>
                <a:spcPts val="800"/>
              </a:spcBef>
              <a:buClr>
                <a:schemeClr val="accent2"/>
              </a:buClr>
              <a:defRPr sz="3528"/>
            </a:pPr>
            <a:r>
              <a:rPr lang="pt-BR" dirty="0"/>
              <a:t>Se o caminho crítico é </a:t>
            </a:r>
            <a:r>
              <a:rPr lang="pt-BR" b="1" dirty="0">
                <a:solidFill>
                  <a:srgbClr val="FF0000"/>
                </a:solidFill>
              </a:rPr>
              <a:t>longo</a:t>
            </a:r>
            <a:r>
              <a:rPr lang="pt-BR" dirty="0"/>
              <a:t>, o projeto rodará </a:t>
            </a:r>
            <a:r>
              <a:rPr lang="pt-BR" b="1" dirty="0">
                <a:solidFill>
                  <a:srgbClr val="FF0000"/>
                </a:solidFill>
              </a:rPr>
              <a:t>lentamente</a:t>
            </a:r>
            <a:r>
              <a:rPr lang="pt-BR" b="1" dirty="0">
                <a:solidFill>
                  <a:schemeClr val="tx1"/>
                </a:solidFill>
              </a:rPr>
              <a:t>.</a:t>
            </a:r>
            <a:endParaRPr lang="pt-BR" sz="4312" dirty="0"/>
          </a:p>
          <a:p>
            <a:pPr marL="975455" lvl="1" indent="-637858" defTabSz="1792223">
              <a:spcBef>
                <a:spcPts val="800"/>
              </a:spcBef>
              <a:buClr>
                <a:schemeClr val="accent2"/>
              </a:buClr>
              <a:defRPr sz="3528"/>
            </a:pPr>
            <a:r>
              <a:rPr lang="pt-BR" dirty="0"/>
              <a:t>Se o caminho crítico </a:t>
            </a:r>
            <a:r>
              <a:rPr lang="pt-BR" b="1" dirty="0">
                <a:solidFill>
                  <a:srgbClr val="FF0000"/>
                </a:solidFill>
              </a:rPr>
              <a:t>curto</a:t>
            </a:r>
            <a:r>
              <a:rPr lang="pt-BR" dirty="0"/>
              <a:t>, cada ciclo fará muito </a:t>
            </a:r>
            <a:r>
              <a:rPr lang="pt-BR" b="1" dirty="0">
                <a:solidFill>
                  <a:srgbClr val="FF0000"/>
                </a:solidFill>
              </a:rPr>
              <a:t>pouco trabalho útil</a:t>
            </a:r>
            <a:r>
              <a:rPr lang="pt-BR" dirty="0">
                <a:solidFill>
                  <a:schemeClr val="tx1"/>
                </a:solidFill>
              </a:rPr>
              <a:t>.</a:t>
            </a:r>
            <a:endParaRPr lang="pt-BR" sz="4312" dirty="0"/>
          </a:p>
          <a:p>
            <a:pPr marL="1345724" lvl="2" indent="-687642" defTabSz="1792223">
              <a:spcBef>
                <a:spcPts val="700"/>
              </a:spcBef>
              <a:defRPr sz="3136"/>
            </a:pPr>
            <a:r>
              <a:rPr lang="pt-BR" dirty="0"/>
              <a:t>i.e., maioria do ciclo será </a:t>
            </a:r>
            <a:r>
              <a:rPr lang="pt-BR" b="1" dirty="0">
                <a:solidFill>
                  <a:srgbClr val="FF0000"/>
                </a:solidFill>
              </a:rPr>
              <a:t>perdido</a:t>
            </a:r>
            <a:r>
              <a:rPr lang="pt-BR" dirty="0"/>
              <a:t> com overhead de sequenciamento.</a:t>
            </a:r>
          </a:p>
        </p:txBody>
      </p:sp>
      <p:sp>
        <p:nvSpPr>
          <p:cNvPr id="556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85283" y="12959320"/>
            <a:ext cx="688009" cy="7386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pt-BR" smtClean="0"/>
              <a:t>41</a:t>
            </a:fld>
            <a:endParaRPr lang="pt-BR"/>
          </a:p>
        </p:txBody>
      </p:sp>
      <p:pic>
        <p:nvPicPr>
          <p:cNvPr id="557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9" y="1993896"/>
            <a:ext cx="8382001" cy="4788179"/>
          </a:xfrm>
          <a:prstGeom prst="rect">
            <a:avLst/>
          </a:prstGeom>
          <a:ln w="12700">
            <a:miter lim="400000"/>
          </a:ln>
        </p:spPr>
      </p:pic>
      <p:sp>
        <p:nvSpPr>
          <p:cNvPr id="558" name="TextBox 16"/>
          <p:cNvSpPr txBox="1"/>
          <p:nvPr/>
        </p:nvSpPr>
        <p:spPr>
          <a:xfrm>
            <a:off x="8625838" y="7765653"/>
            <a:ext cx="6979921" cy="134369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lnSpc>
                <a:spcPct val="150000"/>
              </a:lnSpc>
              <a:defRPr sz="5600" b="1"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 err="1"/>
              <a:t>T</a:t>
            </a:r>
            <a:r>
              <a:rPr lang="pt-BR" baseline="-15500" dirty="0" err="1"/>
              <a:t>c</a:t>
            </a:r>
            <a:r>
              <a:rPr lang="pt-BR" dirty="0"/>
              <a:t> &gt; </a:t>
            </a:r>
            <a:r>
              <a:rPr lang="pt-BR" dirty="0" err="1"/>
              <a:t>t</a:t>
            </a:r>
            <a:r>
              <a:rPr lang="pt-BR" baseline="-15500" dirty="0" err="1"/>
              <a:t>pcq</a:t>
            </a:r>
            <a:r>
              <a:rPr lang="pt-BR" dirty="0"/>
              <a:t> + </a:t>
            </a:r>
            <a:r>
              <a:rPr lang="pt-BR" dirty="0" err="1">
                <a:solidFill>
                  <a:srgbClr val="0432FF"/>
                </a:solidFill>
              </a:rPr>
              <a:t>t</a:t>
            </a:r>
            <a:r>
              <a:rPr lang="pt-BR" baseline="-15500" dirty="0" err="1">
                <a:solidFill>
                  <a:srgbClr val="0432FF"/>
                </a:solidFill>
              </a:rPr>
              <a:t>pd</a:t>
            </a:r>
            <a:r>
              <a:rPr lang="pt-BR" dirty="0"/>
              <a:t> + </a:t>
            </a:r>
            <a:r>
              <a:rPr lang="pt-BR" dirty="0" err="1"/>
              <a:t>t</a:t>
            </a:r>
            <a:r>
              <a:rPr lang="pt-BR" baseline="-15500" dirty="0" err="1"/>
              <a:t>setup</a:t>
            </a:r>
            <a:endParaRPr lang="pt-BR" baseline="-15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0510E9-919B-6545-60AF-90D078384040}"/>
              </a:ext>
            </a:extLst>
          </p:cNvPr>
          <p:cNvSpPr txBox="1"/>
          <p:nvPr/>
        </p:nvSpPr>
        <p:spPr>
          <a:xfrm>
            <a:off x="10653824" y="1993896"/>
            <a:ext cx="3381052" cy="738662"/>
          </a:xfrm>
          <a:prstGeom prst="rect">
            <a:avLst/>
          </a:prstGeom>
          <a:solidFill>
            <a:schemeClr val="bg1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rPr>
              <a:t>Caminho Crítico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D2BB7-C250-299D-EFDF-A1E8EEA8FF5D}"/>
              </a:ext>
            </a:extLst>
          </p:cNvPr>
          <p:cNvSpPr txBox="1"/>
          <p:nvPr/>
        </p:nvSpPr>
        <p:spPr>
          <a:xfrm>
            <a:off x="11005565" y="6043413"/>
            <a:ext cx="3214339" cy="738662"/>
          </a:xfrm>
          <a:prstGeom prst="rect">
            <a:avLst/>
          </a:prstGeom>
          <a:solidFill>
            <a:schemeClr val="bg1"/>
          </a:solidFill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ahoma"/>
                <a:ea typeface="Tahoma"/>
                <a:cs typeface="Tahoma"/>
                <a:sym typeface="Tahoma"/>
              </a:rPr>
              <a:t>Caminho Curto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" grpId="3" uiExpand="1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b="1" dirty="0" err="1"/>
              <a:t>Restrição</a:t>
            </a:r>
            <a:r>
              <a:rPr b="1" dirty="0"/>
              <a:t> de Tempo de Hold</a:t>
            </a:r>
          </a:p>
        </p:txBody>
      </p:sp>
      <p:sp>
        <p:nvSpPr>
          <p:cNvPr id="561" name="Rectangle 4"/>
          <p:cNvSpPr txBox="1">
            <a:spLocks noGrp="1"/>
          </p:cNvSpPr>
          <p:nvPr>
            <p:ph type="body" idx="1"/>
          </p:nvPr>
        </p:nvSpPr>
        <p:spPr>
          <a:xfrm>
            <a:off x="855991" y="1995053"/>
            <a:ext cx="22519617" cy="1038744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000" b="1">
                <a:solidFill>
                  <a:srgbClr val="008000"/>
                </a:solidFill>
              </a:defRPr>
            </a:pPr>
            <a:r>
              <a:t>Temporização segura </a:t>
            </a:r>
            <a:r>
              <a:rPr b="0">
                <a:solidFill>
                  <a:srgbClr val="000000"/>
                </a:solidFill>
              </a:rPr>
              <a:t>depende do atraso </a:t>
            </a:r>
            <a:r>
              <a:rPr>
                <a:solidFill>
                  <a:srgbClr val="000000"/>
                </a:solidFill>
              </a:rPr>
              <a:t>mínimo</a:t>
            </a:r>
            <a:r>
              <a:rPr b="0">
                <a:solidFill>
                  <a:srgbClr val="000000"/>
                </a:solidFill>
              </a:rPr>
              <a:t> de R1 para R2</a:t>
            </a:r>
          </a:p>
          <a:p>
            <a:pPr>
              <a:spcBef>
                <a:spcPts val="900"/>
              </a:spcBef>
              <a:defRPr sz="4000" b="1">
                <a:solidFill>
                  <a:srgbClr val="0432FF"/>
                </a:solidFill>
              </a:defRPr>
            </a:pPr>
            <a:r>
              <a:t>D2 </a:t>
            </a:r>
            <a:r>
              <a:rPr b="0">
                <a:solidFill>
                  <a:srgbClr val="000000"/>
                </a:solidFill>
              </a:rPr>
              <a:t>(i.e., entrada de R2) deve estar estável pelo menos </a:t>
            </a:r>
            <a:r>
              <a:t>t</a:t>
            </a:r>
            <a:r>
              <a:rPr baseline="-15500"/>
              <a:t>hold</a:t>
            </a:r>
            <a:r>
              <a:t> depois</a:t>
            </a:r>
            <a:r>
              <a:rPr b="0">
                <a:solidFill>
                  <a:srgbClr val="000000"/>
                </a:solidFill>
              </a:rPr>
              <a:t> da transição de clock.</a:t>
            </a:r>
          </a:p>
        </p:txBody>
      </p:sp>
      <p:pic>
        <p:nvPicPr>
          <p:cNvPr id="562" name="Object 1" descr="Objec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461" y="4876800"/>
            <a:ext cx="8239339" cy="7930123"/>
          </a:xfrm>
          <a:prstGeom prst="rect">
            <a:avLst/>
          </a:prstGeom>
          <a:ln w="12700">
            <a:miter lim="400000"/>
          </a:ln>
        </p:spPr>
      </p:pic>
      <p:sp>
        <p:nvSpPr>
          <p:cNvPr id="563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564" name="TextBox 7"/>
          <p:cNvSpPr txBox="1"/>
          <p:nvPr/>
        </p:nvSpPr>
        <p:spPr>
          <a:xfrm>
            <a:off x="13807439" y="5644122"/>
            <a:ext cx="5913121" cy="957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5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</a:t>
            </a:r>
            <a:r>
              <a:rPr baseline="-15500"/>
              <a:t>ccq</a:t>
            </a:r>
          </a:p>
        </p:txBody>
      </p:sp>
      <p:pic>
        <p:nvPicPr>
          <p:cNvPr id="565" name="Picture 9" descr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999094"/>
            <a:ext cx="8077200" cy="283463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9" name="Group 6"/>
          <p:cNvGrpSpPr/>
          <p:nvPr/>
        </p:nvGrpSpPr>
        <p:grpSpPr>
          <a:xfrm>
            <a:off x="5666740" y="3549986"/>
            <a:ext cx="6022402" cy="3604192"/>
            <a:chOff x="0" y="0"/>
            <a:chExt cx="6022401" cy="3604190"/>
          </a:xfrm>
        </p:grpSpPr>
        <p:sp>
          <p:nvSpPr>
            <p:cNvPr id="566" name="TextBox 10"/>
            <p:cNvSpPr txBox="1"/>
            <p:nvPr/>
          </p:nvSpPr>
          <p:spPr>
            <a:xfrm>
              <a:off x="0" y="0"/>
              <a:ext cx="6022402" cy="232183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noAutofit/>
            </a:bodyPr>
            <a:lstStyle/>
            <a:p>
              <a:pPr algn="ctr">
                <a:defRPr sz="4000" b="1" i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Não deve mudar até que se passe t</a:t>
              </a:r>
              <a:r>
                <a:rPr baseline="-15500"/>
                <a:t>hold </a:t>
              </a:r>
              <a:r>
                <a:t> depois do clock</a:t>
              </a:r>
            </a:p>
          </p:txBody>
        </p:sp>
        <p:sp>
          <p:nvSpPr>
            <p:cNvPr id="567" name="Oval 3"/>
            <p:cNvSpPr/>
            <p:nvPr/>
          </p:nvSpPr>
          <p:spPr>
            <a:xfrm>
              <a:off x="4703886" y="2299084"/>
              <a:ext cx="1247244" cy="1305107"/>
            </a:xfrm>
            <a:prstGeom prst="ellipse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568" name="Straight Arrow Connector 12"/>
            <p:cNvSpPr/>
            <p:nvPr/>
          </p:nvSpPr>
          <p:spPr>
            <a:xfrm>
              <a:off x="3011200" y="1464741"/>
              <a:ext cx="1875343" cy="1025473"/>
            </a:xfrm>
            <a:prstGeom prst="line">
              <a:avLst/>
            </a:prstGeom>
            <a:noFill/>
            <a:ln w="76200" cap="flat">
              <a:solidFill>
                <a:srgbClr val="FF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570" name="Rounded Rectangle 8"/>
          <p:cNvSpPr/>
          <p:nvPr/>
        </p:nvSpPr>
        <p:spPr>
          <a:xfrm>
            <a:off x="5791201" y="7874000"/>
            <a:ext cx="762001" cy="4787900"/>
          </a:xfrm>
          <a:prstGeom prst="roundRect">
            <a:avLst>
              <a:gd name="adj" fmla="val 16667"/>
            </a:avLst>
          </a:prstGeom>
          <a:ln w="76200">
            <a:solidFill>
              <a:srgbClr val="FF0000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571" name="Arc 17"/>
          <p:cNvSpPr/>
          <p:nvPr/>
        </p:nvSpPr>
        <p:spPr>
          <a:xfrm rot="10800000">
            <a:off x="5534024" y="5771379"/>
            <a:ext cx="1345795" cy="772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800" extrusionOk="0">
                <a:moveTo>
                  <a:pt x="0" y="414"/>
                </a:moveTo>
                <a:lnTo>
                  <a:pt x="0" y="414"/>
                </a:lnTo>
                <a:cubicBezTo>
                  <a:pt x="9715" y="-1800"/>
                  <a:pt x="19219" y="5085"/>
                  <a:pt x="21228" y="15792"/>
                </a:cubicBezTo>
                <a:cubicBezTo>
                  <a:pt x="21475" y="17110"/>
                  <a:pt x="21600" y="18453"/>
                  <a:pt x="21600" y="19800"/>
                </a:cubicBezTo>
              </a:path>
            </a:pathLst>
          </a:custGeom>
          <a:ln w="114300">
            <a:solidFill>
              <a:srgbClr val="FF0000"/>
            </a:solidFill>
            <a:headEnd type="triangle"/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" grpId="3" animBg="1" advAuto="0"/>
      <p:bldP spid="564" grpId="6" animBg="1" advAuto="0"/>
      <p:bldP spid="565" grpId="1" animBg="1" advAuto="0"/>
      <p:bldP spid="569" grpId="4" animBg="1" advAuto="0"/>
      <p:bldP spid="569" grpId="5" animBg="1" advAuto="0"/>
      <p:bldP spid="570" grpId="7" animBg="1" advAuto="0"/>
      <p:bldP spid="571" grpId="8" animBg="1" advAuto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lang="pt-BR" b="1"/>
              <a:t>Restrição de Tempo de Hold (Cont.)</a:t>
            </a:r>
          </a:p>
        </p:txBody>
      </p:sp>
      <p:pic>
        <p:nvPicPr>
          <p:cNvPr id="574" name="Object 1" descr="Objec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461" y="4876800"/>
            <a:ext cx="8239339" cy="7930123"/>
          </a:xfrm>
          <a:prstGeom prst="rect">
            <a:avLst/>
          </a:prstGeom>
          <a:ln w="12700">
            <a:miter lim="400000"/>
          </a:ln>
        </p:spPr>
      </p:pic>
      <p:sp>
        <p:nvSpPr>
          <p:cNvPr id="575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20085283" y="12959320"/>
            <a:ext cx="688009" cy="7386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pt-BR" smtClean="0"/>
              <a:t>43</a:t>
            </a:fld>
            <a:endParaRPr lang="pt-BR"/>
          </a:p>
        </p:txBody>
      </p:sp>
      <p:sp>
        <p:nvSpPr>
          <p:cNvPr id="576" name="TextBox 7"/>
          <p:cNvSpPr txBox="1"/>
          <p:nvPr/>
        </p:nvSpPr>
        <p:spPr>
          <a:xfrm>
            <a:off x="13807439" y="5644122"/>
            <a:ext cx="5913121" cy="1046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56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pt-BR"/>
              <a:t>t</a:t>
            </a:r>
            <a:r>
              <a:rPr lang="pt-BR" baseline="-15500"/>
              <a:t>ccq</a:t>
            </a:r>
            <a:r>
              <a:rPr lang="pt-BR"/>
              <a:t> + </a:t>
            </a:r>
            <a:r>
              <a:rPr lang="pt-BR">
                <a:solidFill>
                  <a:srgbClr val="FF0000"/>
                </a:solidFill>
              </a:rPr>
              <a:t>t</a:t>
            </a:r>
            <a:r>
              <a:rPr lang="pt-BR" baseline="-15500">
                <a:solidFill>
                  <a:srgbClr val="FF0000"/>
                </a:solidFill>
              </a:rPr>
              <a:t>cd</a:t>
            </a:r>
          </a:p>
        </p:txBody>
      </p:sp>
      <p:sp>
        <p:nvSpPr>
          <p:cNvPr id="577" name="Rectangle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000" b="1">
                <a:solidFill>
                  <a:srgbClr val="008000"/>
                </a:solidFill>
              </a:defRPr>
            </a:pPr>
            <a:r>
              <a:rPr lang="pt-BR"/>
              <a:t>Temporização segura </a:t>
            </a:r>
            <a:r>
              <a:rPr lang="pt-BR" b="0">
                <a:solidFill>
                  <a:srgbClr val="000000"/>
                </a:solidFill>
              </a:rPr>
              <a:t>depende do atraso </a:t>
            </a:r>
            <a:r>
              <a:rPr lang="pt-BR">
                <a:solidFill>
                  <a:srgbClr val="000000"/>
                </a:solidFill>
              </a:rPr>
              <a:t>mínimo</a:t>
            </a:r>
            <a:r>
              <a:rPr lang="pt-BR" b="0">
                <a:solidFill>
                  <a:srgbClr val="000000"/>
                </a:solidFill>
              </a:rPr>
              <a:t> de R1 para R2</a:t>
            </a:r>
          </a:p>
          <a:p>
            <a:pPr>
              <a:spcBef>
                <a:spcPts val="900"/>
              </a:spcBef>
              <a:defRPr sz="4000" b="1">
                <a:solidFill>
                  <a:srgbClr val="0432FF"/>
                </a:solidFill>
              </a:defRPr>
            </a:pPr>
            <a:r>
              <a:rPr lang="pt-BR"/>
              <a:t>D2 </a:t>
            </a:r>
            <a:r>
              <a:rPr lang="pt-BR" b="0">
                <a:solidFill>
                  <a:srgbClr val="000000"/>
                </a:solidFill>
              </a:rPr>
              <a:t>(i.e., entrada de R2) deve estar estável pelo menos </a:t>
            </a:r>
            <a:r>
              <a:rPr lang="pt-BR"/>
              <a:t>t</a:t>
            </a:r>
            <a:r>
              <a:rPr lang="pt-BR" baseline="-15500"/>
              <a:t>hold</a:t>
            </a:r>
            <a:r>
              <a:rPr lang="pt-BR"/>
              <a:t> depois</a:t>
            </a:r>
            <a:r>
              <a:rPr lang="pt-BR" b="0">
                <a:solidFill>
                  <a:srgbClr val="000000"/>
                </a:solidFill>
              </a:rPr>
              <a:t> da transição de clock.</a:t>
            </a:r>
          </a:p>
        </p:txBody>
      </p:sp>
      <p:pic>
        <p:nvPicPr>
          <p:cNvPr id="578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999094"/>
            <a:ext cx="8077200" cy="2834639"/>
          </a:xfrm>
          <a:prstGeom prst="rect">
            <a:avLst/>
          </a:prstGeom>
          <a:ln w="12700">
            <a:miter lim="400000"/>
          </a:ln>
        </p:spPr>
      </p:pic>
      <p:sp>
        <p:nvSpPr>
          <p:cNvPr id="579" name="Rounded Rectangle 8"/>
          <p:cNvSpPr/>
          <p:nvPr/>
        </p:nvSpPr>
        <p:spPr>
          <a:xfrm>
            <a:off x="6400800" y="7874000"/>
            <a:ext cx="1381126" cy="4787900"/>
          </a:xfrm>
          <a:prstGeom prst="roundRect">
            <a:avLst>
              <a:gd name="adj" fmla="val 16667"/>
            </a:avLst>
          </a:prstGeom>
          <a:ln w="76200">
            <a:solidFill>
              <a:srgbClr val="FF0000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lang="pt-BR"/>
          </a:p>
        </p:txBody>
      </p:sp>
      <p:sp>
        <p:nvSpPr>
          <p:cNvPr id="580" name="Straight Arrow Connector 11"/>
          <p:cNvSpPr/>
          <p:nvPr/>
        </p:nvSpPr>
        <p:spPr>
          <a:xfrm>
            <a:off x="6775450" y="6507499"/>
            <a:ext cx="3689350" cy="1"/>
          </a:xfrm>
          <a:prstGeom prst="line">
            <a:avLst/>
          </a:prstGeom>
          <a:ln w="114300">
            <a:solidFill>
              <a:srgbClr val="FF0000"/>
            </a:solidFill>
            <a:tailEnd type="triangle"/>
          </a:ln>
        </p:spPr>
        <p:txBody>
          <a:bodyPr tIns="91439" bIns="91439"/>
          <a:lstStyle/>
          <a:p>
            <a:endParaRPr lang="pt-BR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b="1" dirty="0" err="1"/>
              <a:t>Restrição</a:t>
            </a:r>
            <a:r>
              <a:rPr b="1" dirty="0"/>
              <a:t> de Tempo de Hold (Cont.)</a:t>
            </a:r>
          </a:p>
        </p:txBody>
      </p:sp>
      <p:pic>
        <p:nvPicPr>
          <p:cNvPr id="583" name="Object 1" descr="Objec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461" y="4876800"/>
            <a:ext cx="8239339" cy="7930123"/>
          </a:xfrm>
          <a:prstGeom prst="rect">
            <a:avLst/>
          </a:prstGeom>
          <a:ln w="12700">
            <a:miter lim="400000"/>
          </a:ln>
        </p:spPr>
      </p:pic>
      <p:sp>
        <p:nvSpPr>
          <p:cNvPr id="584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585" name="Rectangle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000" b="1">
                <a:solidFill>
                  <a:srgbClr val="008000"/>
                </a:solidFill>
              </a:defRPr>
            </a:pPr>
            <a:r>
              <a:t>Temporização segura </a:t>
            </a:r>
            <a:r>
              <a:rPr b="0">
                <a:solidFill>
                  <a:srgbClr val="000000"/>
                </a:solidFill>
              </a:rPr>
              <a:t>depende do atraso </a:t>
            </a:r>
            <a:r>
              <a:rPr>
                <a:solidFill>
                  <a:srgbClr val="000000"/>
                </a:solidFill>
              </a:rPr>
              <a:t>mínimo</a:t>
            </a:r>
            <a:r>
              <a:rPr b="0">
                <a:solidFill>
                  <a:srgbClr val="000000"/>
                </a:solidFill>
              </a:rPr>
              <a:t> de R1 para R2</a:t>
            </a:r>
          </a:p>
          <a:p>
            <a:pPr>
              <a:spcBef>
                <a:spcPts val="900"/>
              </a:spcBef>
              <a:defRPr sz="4000" b="1">
                <a:solidFill>
                  <a:srgbClr val="0432FF"/>
                </a:solidFill>
              </a:defRPr>
            </a:pPr>
            <a:r>
              <a:t>D2 </a:t>
            </a:r>
            <a:r>
              <a:rPr b="0">
                <a:solidFill>
                  <a:srgbClr val="000000"/>
                </a:solidFill>
              </a:rPr>
              <a:t>(i.e., entrada de R2) deve estar estável pelo menos </a:t>
            </a:r>
            <a:r>
              <a:t>t</a:t>
            </a:r>
            <a:r>
              <a:rPr baseline="-15500"/>
              <a:t>hold</a:t>
            </a:r>
            <a:r>
              <a:t> depois</a:t>
            </a:r>
            <a:r>
              <a:rPr b="0">
                <a:solidFill>
                  <a:srgbClr val="000000"/>
                </a:solidFill>
              </a:rPr>
              <a:t> da transição de clock.</a:t>
            </a:r>
          </a:p>
        </p:txBody>
      </p:sp>
      <p:pic>
        <p:nvPicPr>
          <p:cNvPr id="586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999094"/>
            <a:ext cx="8077200" cy="2834639"/>
          </a:xfrm>
          <a:prstGeom prst="rect">
            <a:avLst/>
          </a:prstGeom>
          <a:ln w="12700">
            <a:miter lim="400000"/>
          </a:ln>
        </p:spPr>
      </p:pic>
      <p:sp>
        <p:nvSpPr>
          <p:cNvPr id="587" name="TextBox 12"/>
          <p:cNvSpPr txBox="1"/>
          <p:nvPr/>
        </p:nvSpPr>
        <p:spPr>
          <a:xfrm>
            <a:off x="13807439" y="5644122"/>
            <a:ext cx="5913121" cy="18206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56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</a:t>
            </a:r>
            <a:r>
              <a:rPr baseline="-15500"/>
              <a:t>ccq</a:t>
            </a:r>
            <a:r>
              <a:t> + t</a:t>
            </a:r>
            <a:r>
              <a:rPr baseline="-15500"/>
              <a:t>cd</a:t>
            </a:r>
            <a:r>
              <a:t> </a:t>
            </a:r>
            <a:r>
              <a:rPr>
                <a:solidFill>
                  <a:srgbClr val="FF0000"/>
                </a:solidFill>
              </a:rPr>
              <a:t>&gt;</a:t>
            </a:r>
            <a:r>
              <a:t> </a:t>
            </a:r>
            <a:r>
              <a:rPr>
                <a:solidFill>
                  <a:srgbClr val="FF0000"/>
                </a:solidFill>
              </a:rPr>
              <a:t>t</a:t>
            </a:r>
            <a:r>
              <a:rPr baseline="-15500">
                <a:solidFill>
                  <a:srgbClr val="FF0000"/>
                </a:solidFill>
              </a:rPr>
              <a:t>hold</a:t>
            </a:r>
          </a:p>
          <a:p>
            <a:pPr>
              <a:defRPr sz="56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	</a:t>
            </a:r>
          </a:p>
        </p:txBody>
      </p:sp>
      <p:sp>
        <p:nvSpPr>
          <p:cNvPr id="588" name="Rounded Rectangle 8"/>
          <p:cNvSpPr/>
          <p:nvPr/>
        </p:nvSpPr>
        <p:spPr>
          <a:xfrm>
            <a:off x="5791200" y="7874000"/>
            <a:ext cx="1990726" cy="4787900"/>
          </a:xfrm>
          <a:prstGeom prst="roundRect">
            <a:avLst>
              <a:gd name="adj" fmla="val 16667"/>
            </a:avLst>
          </a:prstGeom>
          <a:ln w="76200">
            <a:solidFill>
              <a:srgbClr val="FF0000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b="1" dirty="0" err="1"/>
              <a:t>Restrição</a:t>
            </a:r>
            <a:r>
              <a:rPr b="1" dirty="0"/>
              <a:t> de Tempo de Hold (Cont.)</a:t>
            </a:r>
          </a:p>
        </p:txBody>
      </p:sp>
      <p:pic>
        <p:nvPicPr>
          <p:cNvPr id="591" name="Object 1" descr="Objec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461" y="4876800"/>
            <a:ext cx="8239339" cy="7930123"/>
          </a:xfrm>
          <a:prstGeom prst="rect">
            <a:avLst/>
          </a:prstGeom>
          <a:ln w="12700">
            <a:miter lim="400000"/>
          </a:ln>
        </p:spPr>
      </p:pic>
      <p:sp>
        <p:nvSpPr>
          <p:cNvPr id="592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sp>
        <p:nvSpPr>
          <p:cNvPr id="593" name="TextBox 7"/>
          <p:cNvSpPr txBox="1"/>
          <p:nvPr/>
        </p:nvSpPr>
        <p:spPr>
          <a:xfrm>
            <a:off x="13807439" y="5644122"/>
            <a:ext cx="5913121" cy="957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5600" b="1">
                <a:latin typeface="Calibri"/>
                <a:ea typeface="Calibri"/>
                <a:cs typeface="Calibri"/>
                <a:sym typeface="Calibri"/>
              </a:defRPr>
            </a:pPr>
            <a:r>
              <a:t>t</a:t>
            </a:r>
            <a:r>
              <a:rPr baseline="-15500"/>
              <a:t>ccq</a:t>
            </a:r>
            <a:r>
              <a:t> + t</a:t>
            </a:r>
            <a:r>
              <a:rPr baseline="-15500"/>
              <a:t>cd</a:t>
            </a:r>
            <a:r>
              <a:t> &gt; t</a:t>
            </a:r>
            <a:r>
              <a:rPr baseline="-15500"/>
              <a:t>hold</a:t>
            </a:r>
          </a:p>
        </p:txBody>
      </p:sp>
      <p:sp>
        <p:nvSpPr>
          <p:cNvPr id="594" name="TextBox 9"/>
          <p:cNvSpPr txBox="1"/>
          <p:nvPr/>
        </p:nvSpPr>
        <p:spPr>
          <a:xfrm>
            <a:off x="15474101" y="7310511"/>
            <a:ext cx="5913122" cy="957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56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</a:t>
            </a:r>
            <a:r>
              <a:rPr baseline="-15500"/>
              <a:t>cd</a:t>
            </a:r>
            <a:r>
              <a:t> &gt; t</a:t>
            </a:r>
            <a:r>
              <a:rPr baseline="-15500"/>
              <a:t>hold</a:t>
            </a:r>
            <a:r>
              <a:t> - t</a:t>
            </a:r>
            <a:r>
              <a:rPr baseline="-15500"/>
              <a:t>ccq</a:t>
            </a:r>
          </a:p>
        </p:txBody>
      </p:sp>
      <p:sp>
        <p:nvSpPr>
          <p:cNvPr id="595" name="Rectangle 10"/>
          <p:cNvSpPr txBox="1"/>
          <p:nvPr/>
        </p:nvSpPr>
        <p:spPr>
          <a:xfrm>
            <a:off x="13521687" y="9721333"/>
            <a:ext cx="7265673" cy="1402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spcBef>
                <a:spcPts val="900"/>
              </a:spcBef>
              <a:defRPr sz="4000"/>
            </a:pPr>
            <a:r>
              <a:t>Precisamos ter um atraso combinacional </a:t>
            </a:r>
            <a:r>
              <a:rPr b="1"/>
              <a:t>mínimo</a:t>
            </a:r>
            <a:r>
              <a:t>!</a:t>
            </a:r>
          </a:p>
        </p:txBody>
      </p:sp>
      <p:sp>
        <p:nvSpPr>
          <p:cNvPr id="596" name="Straight Arrow Connector 11"/>
          <p:cNvSpPr/>
          <p:nvPr/>
        </p:nvSpPr>
        <p:spPr>
          <a:xfrm flipH="1" flipV="1">
            <a:off x="16002000" y="8572190"/>
            <a:ext cx="381001" cy="1185395"/>
          </a:xfrm>
          <a:prstGeom prst="line">
            <a:avLst/>
          </a:prstGeom>
          <a:ln w="76200">
            <a:solidFill>
              <a:srgbClr val="000000"/>
            </a:solidFill>
            <a:tailEnd type="triangle"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597" name="Rectangle 4"/>
          <p:cNvSpPr txBox="1">
            <a:spLocks noGrp="1"/>
          </p:cNvSpPr>
          <p:nvPr>
            <p:ph type="body" sz="quarter" idx="1"/>
          </p:nvPr>
        </p:nvSpPr>
        <p:spPr>
          <a:xfrm>
            <a:off x="886945" y="1995053"/>
            <a:ext cx="22457708" cy="260803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000" b="1">
                <a:solidFill>
                  <a:srgbClr val="008000"/>
                </a:solidFill>
              </a:defRPr>
            </a:pPr>
            <a:r>
              <a:t>Temporização segura </a:t>
            </a:r>
            <a:r>
              <a:rPr b="0">
                <a:solidFill>
                  <a:srgbClr val="000000"/>
                </a:solidFill>
              </a:rPr>
              <a:t>depende do atraso </a:t>
            </a:r>
            <a:r>
              <a:rPr>
                <a:solidFill>
                  <a:srgbClr val="000000"/>
                </a:solidFill>
              </a:rPr>
              <a:t>mínimo</a:t>
            </a:r>
            <a:r>
              <a:rPr b="0">
                <a:solidFill>
                  <a:srgbClr val="000000"/>
                </a:solidFill>
              </a:rPr>
              <a:t> de R1 para R2</a:t>
            </a:r>
          </a:p>
          <a:p>
            <a:pPr>
              <a:spcBef>
                <a:spcPts val="900"/>
              </a:spcBef>
              <a:defRPr sz="4000" b="1">
                <a:solidFill>
                  <a:srgbClr val="0432FF"/>
                </a:solidFill>
              </a:defRPr>
            </a:pPr>
            <a:r>
              <a:t>D2 </a:t>
            </a:r>
            <a:r>
              <a:rPr b="0">
                <a:solidFill>
                  <a:srgbClr val="000000"/>
                </a:solidFill>
              </a:rPr>
              <a:t>(i.e., entrada de R2) deve estar estável pelo menos </a:t>
            </a:r>
            <a:r>
              <a:t>t</a:t>
            </a:r>
            <a:r>
              <a:rPr baseline="-15500"/>
              <a:t>hold</a:t>
            </a:r>
            <a:r>
              <a:t> depois</a:t>
            </a:r>
            <a:r>
              <a:rPr b="0">
                <a:solidFill>
                  <a:srgbClr val="000000"/>
                </a:solidFill>
              </a:rPr>
              <a:t> da transição de clock.</a:t>
            </a:r>
          </a:p>
        </p:txBody>
      </p:sp>
      <p:pic>
        <p:nvPicPr>
          <p:cNvPr id="598" name="Picture 13" descr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999094"/>
            <a:ext cx="8077200" cy="28346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Rectangle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000" b="1">
                <a:solidFill>
                  <a:srgbClr val="008000"/>
                </a:solidFill>
              </a:defRPr>
            </a:pPr>
            <a:r>
              <a:rPr lang="pt-BR" dirty="0"/>
              <a:t>Temporização segura </a:t>
            </a:r>
            <a:r>
              <a:rPr lang="pt-BR" b="0" dirty="0">
                <a:solidFill>
                  <a:srgbClr val="000000"/>
                </a:solidFill>
              </a:rPr>
              <a:t>depende do atraso </a:t>
            </a:r>
            <a:r>
              <a:rPr lang="pt-BR" dirty="0">
                <a:solidFill>
                  <a:srgbClr val="000000"/>
                </a:solidFill>
              </a:rPr>
              <a:t>mínimo</a:t>
            </a:r>
            <a:r>
              <a:rPr lang="pt-BR" b="0" dirty="0">
                <a:solidFill>
                  <a:srgbClr val="000000"/>
                </a:solidFill>
              </a:rPr>
              <a:t> de R1 para R2</a:t>
            </a:r>
          </a:p>
          <a:p>
            <a:pPr>
              <a:spcBef>
                <a:spcPts val="900"/>
              </a:spcBef>
              <a:defRPr sz="4000" b="1">
                <a:solidFill>
                  <a:srgbClr val="0432FF"/>
                </a:solidFill>
              </a:defRPr>
            </a:pPr>
            <a:r>
              <a:rPr lang="pt-BR" dirty="0"/>
              <a:t>D2 </a:t>
            </a:r>
            <a:r>
              <a:rPr lang="pt-BR" b="0" dirty="0">
                <a:solidFill>
                  <a:srgbClr val="000000"/>
                </a:solidFill>
              </a:rPr>
              <a:t>(i.e., entrada de R2) deve estar estável pelo menos </a:t>
            </a:r>
            <a:r>
              <a:rPr lang="pt-BR" dirty="0" err="1"/>
              <a:t>t</a:t>
            </a:r>
            <a:r>
              <a:rPr lang="pt-BR" baseline="-15500" dirty="0" err="1"/>
              <a:t>hold</a:t>
            </a:r>
            <a:r>
              <a:rPr lang="pt-BR" dirty="0"/>
              <a:t> depois</a:t>
            </a:r>
            <a:r>
              <a:rPr lang="pt-BR" b="0" dirty="0">
                <a:solidFill>
                  <a:srgbClr val="000000"/>
                </a:solidFill>
              </a:rPr>
              <a:t> da transição de </a:t>
            </a:r>
            <a:r>
              <a:rPr lang="pt-BR" b="0" dirty="0" err="1">
                <a:solidFill>
                  <a:srgbClr val="000000"/>
                </a:solidFill>
              </a:rPr>
              <a:t>clock</a:t>
            </a:r>
            <a:r>
              <a:rPr lang="pt-BR" b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01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lang="pt-BR" b="1" dirty="0"/>
              <a:t>Restrição de Tempo de </a:t>
            </a:r>
            <a:r>
              <a:rPr lang="pt-BR" b="1" dirty="0" err="1"/>
              <a:t>Hold</a:t>
            </a:r>
            <a:r>
              <a:rPr lang="pt-BR" b="1" dirty="0"/>
              <a:t> (Cont.)</a:t>
            </a:r>
          </a:p>
        </p:txBody>
      </p:sp>
      <p:pic>
        <p:nvPicPr>
          <p:cNvPr id="602" name="Object 1" descr="Objec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461" y="4876800"/>
            <a:ext cx="8239339" cy="7930123"/>
          </a:xfrm>
          <a:prstGeom prst="rect">
            <a:avLst/>
          </a:prstGeom>
          <a:ln w="12700">
            <a:miter lim="400000"/>
          </a:ln>
        </p:spPr>
      </p:pic>
      <p:sp>
        <p:nvSpPr>
          <p:cNvPr id="603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20085283" y="12959320"/>
            <a:ext cx="688009" cy="7386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pt-BR" smtClean="0"/>
              <a:t>46</a:t>
            </a:fld>
            <a:endParaRPr lang="pt-BR" dirty="0"/>
          </a:p>
        </p:txBody>
      </p:sp>
      <p:sp>
        <p:nvSpPr>
          <p:cNvPr id="604" name="Rectangle 10"/>
          <p:cNvSpPr txBox="1"/>
          <p:nvPr/>
        </p:nvSpPr>
        <p:spPr>
          <a:xfrm>
            <a:off x="13990415" y="9392038"/>
            <a:ext cx="7265673" cy="80021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spcBef>
                <a:spcPts val="900"/>
              </a:spcBef>
              <a:defRPr sz="4000"/>
            </a:pPr>
            <a:r>
              <a:rPr lang="pt-BR" b="1" dirty="0">
                <a:solidFill>
                  <a:srgbClr val="FF0000"/>
                </a:solidFill>
              </a:rPr>
              <a:t>NÃO</a:t>
            </a:r>
            <a:r>
              <a:rPr lang="pt-BR" dirty="0"/>
              <a:t> depende de </a:t>
            </a:r>
            <a:r>
              <a:rPr lang="pt-BR" b="1" dirty="0" err="1"/>
              <a:t>T</a:t>
            </a:r>
            <a:r>
              <a:rPr lang="pt-BR" b="1" baseline="-15500" dirty="0" err="1"/>
              <a:t>c</a:t>
            </a:r>
            <a:r>
              <a:rPr lang="pt-BR" b="1" dirty="0"/>
              <a:t>!</a:t>
            </a:r>
            <a:r>
              <a:rPr lang="pt-BR" b="1" baseline="-15500" dirty="0"/>
              <a:t> </a:t>
            </a:r>
          </a:p>
        </p:txBody>
      </p:sp>
      <p:pic>
        <p:nvPicPr>
          <p:cNvPr id="605" name="Picture 13" descr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999094"/>
            <a:ext cx="8077200" cy="2834639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Oval 14"/>
          <p:cNvSpPr/>
          <p:nvPr/>
        </p:nvSpPr>
        <p:spPr>
          <a:xfrm>
            <a:off x="14329605" y="6835746"/>
            <a:ext cx="6339645" cy="2310837"/>
          </a:xfrm>
          <a:prstGeom prst="ellipse">
            <a:avLst/>
          </a:prstGeom>
          <a:ln w="114300">
            <a:solidFill>
              <a:srgbClr val="FF0000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lang="pt-BR" dirty="0"/>
          </a:p>
        </p:txBody>
      </p:sp>
      <p:sp>
        <p:nvSpPr>
          <p:cNvPr id="607" name="TextBox 11"/>
          <p:cNvSpPr txBox="1"/>
          <p:nvPr/>
        </p:nvSpPr>
        <p:spPr>
          <a:xfrm>
            <a:off x="13807439" y="5644122"/>
            <a:ext cx="5913121" cy="1046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5600" b="1"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 err="1"/>
              <a:t>t</a:t>
            </a:r>
            <a:r>
              <a:rPr lang="pt-BR" baseline="-15500" dirty="0" err="1"/>
              <a:t>ccq</a:t>
            </a:r>
            <a:r>
              <a:rPr lang="pt-BR" dirty="0"/>
              <a:t> + </a:t>
            </a:r>
            <a:r>
              <a:rPr lang="pt-BR" dirty="0" err="1"/>
              <a:t>t</a:t>
            </a:r>
            <a:r>
              <a:rPr lang="pt-BR" baseline="-15500" dirty="0" err="1"/>
              <a:t>cd</a:t>
            </a:r>
            <a:r>
              <a:rPr lang="pt-BR" dirty="0"/>
              <a:t> &gt; </a:t>
            </a:r>
            <a:r>
              <a:rPr lang="pt-BR" dirty="0" err="1"/>
              <a:t>t</a:t>
            </a:r>
            <a:r>
              <a:rPr lang="pt-BR" baseline="-15500" dirty="0" err="1"/>
              <a:t>hold</a:t>
            </a:r>
            <a:endParaRPr lang="pt-BR" baseline="-15500" dirty="0"/>
          </a:p>
        </p:txBody>
      </p:sp>
      <p:sp>
        <p:nvSpPr>
          <p:cNvPr id="608" name="TextBox 15"/>
          <p:cNvSpPr txBox="1"/>
          <p:nvPr/>
        </p:nvSpPr>
        <p:spPr>
          <a:xfrm>
            <a:off x="15474101" y="7310511"/>
            <a:ext cx="5913122" cy="1046438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56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 err="1"/>
              <a:t>t</a:t>
            </a:r>
            <a:r>
              <a:rPr lang="pt-BR" baseline="-15500" dirty="0" err="1"/>
              <a:t>cd</a:t>
            </a:r>
            <a:r>
              <a:rPr lang="pt-BR" dirty="0"/>
              <a:t> &gt; </a:t>
            </a:r>
            <a:r>
              <a:rPr lang="pt-BR" dirty="0" err="1"/>
              <a:t>t</a:t>
            </a:r>
            <a:r>
              <a:rPr lang="pt-BR" baseline="-15500" dirty="0" err="1"/>
              <a:t>hold</a:t>
            </a:r>
            <a:r>
              <a:rPr lang="pt-BR" dirty="0"/>
              <a:t> - </a:t>
            </a:r>
            <a:r>
              <a:rPr lang="pt-BR" dirty="0" err="1"/>
              <a:t>t</a:t>
            </a:r>
            <a:r>
              <a:rPr lang="pt-BR" baseline="-15500" dirty="0" err="1"/>
              <a:t>ccq</a:t>
            </a:r>
            <a:endParaRPr lang="pt-BR" baseline="-15500" dirty="0"/>
          </a:p>
        </p:txBody>
      </p:sp>
      <p:sp>
        <p:nvSpPr>
          <p:cNvPr id="609" name="Straight Arrow Connector 18"/>
          <p:cNvSpPr/>
          <p:nvPr/>
        </p:nvSpPr>
        <p:spPr>
          <a:xfrm>
            <a:off x="17526000" y="10363200"/>
            <a:ext cx="0" cy="762000"/>
          </a:xfrm>
          <a:prstGeom prst="line">
            <a:avLst/>
          </a:prstGeom>
          <a:ln w="76200">
            <a:solidFill>
              <a:srgbClr val="000000"/>
            </a:solidFill>
            <a:tailEnd type="triangle"/>
          </a:ln>
        </p:spPr>
        <p:txBody>
          <a:bodyPr tIns="91439" bIns="91439"/>
          <a:lstStyle/>
          <a:p>
            <a:endParaRPr lang="pt-BR" dirty="0"/>
          </a:p>
        </p:txBody>
      </p:sp>
      <p:sp>
        <p:nvSpPr>
          <p:cNvPr id="610" name="Rectangle 19"/>
          <p:cNvSpPr txBox="1"/>
          <p:nvPr/>
        </p:nvSpPr>
        <p:spPr>
          <a:xfrm>
            <a:off x="11886785" y="11227278"/>
            <a:ext cx="11835261" cy="157399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ctr">
              <a:spcBef>
                <a:spcPts val="900"/>
              </a:spcBef>
              <a:defRPr sz="4000" b="1">
                <a:solidFill>
                  <a:srgbClr val="FF0000"/>
                </a:solidFill>
              </a:defRPr>
            </a:pPr>
            <a:r>
              <a:rPr lang="pt-BR" dirty="0"/>
              <a:t>Muito difícil </a:t>
            </a:r>
            <a:r>
              <a:rPr lang="pt-BR" b="0" dirty="0">
                <a:solidFill>
                  <a:srgbClr val="000000"/>
                </a:solidFill>
              </a:rPr>
              <a:t>consertar violações </a:t>
            </a:r>
            <a:r>
              <a:rPr lang="pt-BR" dirty="0" err="1">
                <a:solidFill>
                  <a:srgbClr val="000000"/>
                </a:solidFill>
              </a:rPr>
              <a:t>t</a:t>
            </a:r>
            <a:r>
              <a:rPr lang="pt-BR" baseline="-15500" dirty="0" err="1">
                <a:solidFill>
                  <a:srgbClr val="000000"/>
                </a:solidFill>
              </a:rPr>
              <a:t>hold</a:t>
            </a:r>
            <a:r>
              <a:rPr lang="pt-BR" dirty="0">
                <a:solidFill>
                  <a:srgbClr val="000000"/>
                </a:solidFill>
              </a:rPr>
              <a:t> </a:t>
            </a:r>
            <a:endParaRPr lang="pt-BR" dirty="0">
              <a:latin typeface="Verdana"/>
              <a:ea typeface="Verdana"/>
              <a:cs typeface="Verdana"/>
              <a:sym typeface="Verdana"/>
            </a:endParaRPr>
          </a:p>
          <a:p>
            <a:pPr algn="ctr">
              <a:spcBef>
                <a:spcPts val="900"/>
              </a:spcBef>
              <a:defRPr sz="4000"/>
            </a:pPr>
            <a:r>
              <a:rPr lang="pt-BR" dirty="0">
                <a:latin typeface="Verdana"/>
                <a:ea typeface="Verdana"/>
                <a:cs typeface="Verdana"/>
                <a:sym typeface="Verdana"/>
              </a:rPr>
              <a:t>depois da fabricação </a:t>
            </a:r>
            <a:r>
              <a:rPr lang="pt-BR" dirty="0"/>
              <a:t>- deve modificar circuitos!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" grpId="2" animBg="1" advAuto="0"/>
      <p:bldP spid="610" grpId="1" animBg="1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lang="pt-BR" b="1"/>
              <a:t>Sumário da Temporização Sequencial</a:t>
            </a:r>
          </a:p>
        </p:txBody>
      </p:sp>
      <p:pic>
        <p:nvPicPr>
          <p:cNvPr id="613" name="Object 1" descr="Object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424" y="6740501"/>
            <a:ext cx="6454777" cy="6213499"/>
          </a:xfrm>
          <a:prstGeom prst="rect">
            <a:avLst/>
          </a:prstGeom>
          <a:ln w="12700">
            <a:miter lim="400000"/>
          </a:ln>
        </p:spPr>
      </p:pic>
      <p:sp>
        <p:nvSpPr>
          <p:cNvPr id="614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pic>
        <p:nvPicPr>
          <p:cNvPr id="615" name="Object 2" descr="Objec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8205" y="6605768"/>
            <a:ext cx="6701795" cy="5662395"/>
          </a:xfrm>
          <a:prstGeom prst="rect">
            <a:avLst/>
          </a:prstGeom>
          <a:ln w="12700">
            <a:miter lim="400000"/>
          </a:ln>
        </p:spPr>
      </p:pic>
      <p:sp>
        <p:nvSpPr>
          <p:cNvPr id="616" name="Rectangle 4"/>
          <p:cNvSpPr/>
          <p:nvPr/>
        </p:nvSpPr>
        <p:spPr>
          <a:xfrm>
            <a:off x="5943600" y="6740434"/>
            <a:ext cx="13106400" cy="1929201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solidFill>
              <a:schemeClr val="accent3">
                <a:lumOff val="44000"/>
              </a:schemeClr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pic>
        <p:nvPicPr>
          <p:cNvPr id="617" name="Picture 21" descr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972" y="6400800"/>
            <a:ext cx="6701795" cy="235194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618" name="Table 5"/>
          <p:cNvGraphicFramePr/>
          <p:nvPr>
            <p:extLst>
              <p:ext uri="{D42A27DB-BD31-4B8C-83A1-F6EECF244321}">
                <p14:modId xmlns:p14="http://schemas.microsoft.com/office/powerpoint/2010/main" val="260590267"/>
              </p:ext>
            </p:extLst>
          </p:nvPr>
        </p:nvGraphicFramePr>
        <p:xfrm>
          <a:off x="2228038" y="2388204"/>
          <a:ext cx="19709662" cy="350520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3479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30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3360">
                <a:tc>
                  <a:txBody>
                    <a:bodyPr/>
                    <a:lstStyle/>
                    <a:p>
                      <a:pPr algn="l">
                        <a:defRPr sz="4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t</a:t>
                      </a:r>
                      <a:r>
                        <a:rPr baseline="-15500"/>
                        <a:t>ccq</a:t>
                      </a:r>
                      <a:r>
                        <a:t> </a:t>
                      </a:r>
                      <a:r>
                        <a:rPr b="0"/>
                        <a:t>/</a:t>
                      </a:r>
                      <a:r>
                        <a:t> t</a:t>
                      </a:r>
                      <a:r>
                        <a:rPr baseline="-15500"/>
                        <a:t>pcq</a:t>
                      </a:r>
                    </a:p>
                  </a:txBody>
                  <a:tcPr marL="45720" marR="45720" horzOverflow="overflow">
                    <a:lnL w="508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508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4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/>
                        <a:t>Atraso</a:t>
                      </a:r>
                      <a:r>
                        <a:t> clock-to-q</a:t>
                      </a:r>
                      <a:r>
                        <a:rPr b="0"/>
                        <a:t>  (contaminação/propagação)</a:t>
                      </a:r>
                    </a:p>
                  </a:txBody>
                  <a:tcPr marL="45720" marR="45720" horzOverflow="overflow">
                    <a:lnL w="25400">
                      <a:solidFill>
                        <a:srgbClr val="000000"/>
                      </a:solidFill>
                    </a:lnL>
                    <a:lnR w="50800">
                      <a:solidFill>
                        <a:srgbClr val="000000"/>
                      </a:solidFill>
                    </a:lnR>
                    <a:lnT w="508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61">
                <a:tc>
                  <a:txBody>
                    <a:bodyPr/>
                    <a:lstStyle/>
                    <a:p>
                      <a:pPr algn="l">
                        <a:defRPr sz="4000" b="1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t</a:t>
                      </a:r>
                      <a:r>
                        <a:rPr baseline="-15500"/>
                        <a:t>cd</a:t>
                      </a:r>
                      <a:r>
                        <a:t> </a:t>
                      </a:r>
                      <a:r>
                        <a:rPr b="0"/>
                        <a:t>/</a:t>
                      </a:r>
                      <a:r>
                        <a:t> t</a:t>
                      </a:r>
                      <a:r>
                        <a:rPr baseline="-15500"/>
                        <a:t>pd </a:t>
                      </a:r>
                    </a:p>
                  </a:txBody>
                  <a:tcPr marL="45720" marR="45720" horzOverflow="overflow">
                    <a:lnL w="508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4000" b="1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/>
                        <a:t>Atraso de</a:t>
                      </a:r>
                      <a:r>
                        <a:t> lógica combinacional</a:t>
                      </a:r>
                      <a:r>
                        <a:rPr b="0"/>
                        <a:t> (contaminação/propagation)</a:t>
                      </a:r>
                    </a:p>
                  </a:txBody>
                  <a:tcPr marL="45720" marR="45720" horzOverflow="overflow">
                    <a:lnL w="25400">
                      <a:solidFill>
                        <a:srgbClr val="000000"/>
                      </a:solidFill>
                    </a:lnL>
                    <a:lnR w="508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561">
                <a:tc>
                  <a:txBody>
                    <a:bodyPr/>
                    <a:lstStyle/>
                    <a:p>
                      <a:pPr algn="l">
                        <a:defRPr sz="4000" b="1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t</a:t>
                      </a:r>
                      <a:r>
                        <a:rPr baseline="-15500"/>
                        <a:t>setup </a:t>
                      </a:r>
                    </a:p>
                  </a:txBody>
                  <a:tcPr marL="45720" marR="45720" horzOverflow="overflow">
                    <a:lnL w="508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40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lang="pt-BR" dirty="0"/>
                        <a:t>E</a:t>
                      </a:r>
                      <a:r>
                        <a:rPr dirty="0" err="1"/>
                        <a:t>ntradas</a:t>
                      </a:r>
                      <a:r>
                        <a:rPr dirty="0"/>
                        <a:t> de </a:t>
                      </a:r>
                      <a:r>
                        <a:rPr b="1" dirty="0"/>
                        <a:t>FF </a:t>
                      </a:r>
                      <a:r>
                        <a:rPr dirty="0" err="1"/>
                        <a:t>devem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estar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estáveis</a:t>
                      </a:r>
                      <a:r>
                        <a:rPr dirty="0"/>
                        <a:t> </a:t>
                      </a:r>
                      <a:r>
                        <a:rPr b="1" dirty="0"/>
                        <a:t>antes</a:t>
                      </a:r>
                      <a:r>
                        <a:rPr dirty="0"/>
                        <a:t> do </a:t>
                      </a:r>
                      <a:r>
                        <a:rPr dirty="0" err="1"/>
                        <a:t>próximo</a:t>
                      </a:r>
                      <a:r>
                        <a:rPr dirty="0"/>
                        <a:t> clock</a:t>
                      </a:r>
                    </a:p>
                  </a:txBody>
                  <a:tcPr marL="45720" marR="45720" horzOverflow="overflow">
                    <a:lnL w="25400">
                      <a:solidFill>
                        <a:srgbClr val="000000"/>
                      </a:solidFill>
                    </a:lnL>
                    <a:lnR w="508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561">
                <a:tc>
                  <a:txBody>
                    <a:bodyPr/>
                    <a:lstStyle/>
                    <a:p>
                      <a:pPr algn="l">
                        <a:defRPr sz="4000" b="1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t</a:t>
                      </a:r>
                      <a:r>
                        <a:rPr baseline="-15500"/>
                        <a:t>hold</a:t>
                      </a:r>
                    </a:p>
                  </a:txBody>
                  <a:tcPr marL="45720" marR="45720" horzOverflow="overflow">
                    <a:lnL w="508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40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lang="pt-BR" dirty="0"/>
                        <a:t>E</a:t>
                      </a:r>
                      <a:r>
                        <a:rPr dirty="0" err="1"/>
                        <a:t>ntradas</a:t>
                      </a:r>
                      <a:r>
                        <a:rPr dirty="0"/>
                        <a:t> de </a:t>
                      </a:r>
                      <a:r>
                        <a:rPr b="1" dirty="0"/>
                        <a:t>FF </a:t>
                      </a:r>
                      <a:r>
                        <a:rPr dirty="0" err="1"/>
                        <a:t>devem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estar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estáveis</a:t>
                      </a:r>
                      <a:r>
                        <a:rPr dirty="0"/>
                        <a:t> </a:t>
                      </a:r>
                      <a:r>
                        <a:rPr b="1" dirty="0" err="1"/>
                        <a:t>depois</a:t>
                      </a:r>
                      <a:r>
                        <a:rPr dirty="0"/>
                        <a:t> do clock</a:t>
                      </a:r>
                    </a:p>
                  </a:txBody>
                  <a:tcPr marL="45720" marR="45720" horzOverflow="overflow">
                    <a:lnL w="25400">
                      <a:solidFill>
                        <a:srgbClr val="000000"/>
                      </a:solidFill>
                    </a:lnL>
                    <a:lnR w="508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254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360">
                <a:tc>
                  <a:txBody>
                    <a:bodyPr/>
                    <a:lstStyle/>
                    <a:p>
                      <a:pPr algn="l">
                        <a:defRPr sz="4000" b="1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t>T</a:t>
                      </a:r>
                      <a:r>
                        <a:rPr baseline="-15500"/>
                        <a:t>c</a:t>
                      </a:r>
                      <a:r>
                        <a:t> </a:t>
                      </a:r>
                    </a:p>
                  </a:txBody>
                  <a:tcPr marL="45720" marR="45720" horzOverflow="overflow">
                    <a:lnL w="50800">
                      <a:solidFill>
                        <a:srgbClr val="000000"/>
                      </a:solidFill>
                    </a:lnL>
                    <a:lnR w="254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508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40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Período</a:t>
                      </a:r>
                      <a:r>
                        <a:rPr sz="4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clock</a:t>
                      </a:r>
                    </a:p>
                  </a:txBody>
                  <a:tcPr marL="45720" marR="45720" horzOverflow="overflow">
                    <a:lnL w="25400">
                      <a:solidFill>
                        <a:srgbClr val="000000"/>
                      </a:solidFill>
                    </a:lnL>
                    <a:lnR w="50800">
                      <a:solidFill>
                        <a:srgbClr val="000000"/>
                      </a:solidFill>
                    </a:lnR>
                    <a:lnT w="25400">
                      <a:solidFill>
                        <a:srgbClr val="000000"/>
                      </a:solidFill>
                    </a:lnT>
                    <a:lnB w="50800">
                      <a:solidFill>
                        <a:srgbClr val="000000"/>
                      </a:solidFill>
                    </a:lnB>
                    <a:solidFill>
                      <a:schemeClr val="accent3">
                        <a:lumOff val="4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Exemplo</a:t>
            </a:r>
            <a:r>
              <a:rPr b="1" dirty="0"/>
              <a:t>: </a:t>
            </a:r>
            <a:r>
              <a:rPr b="1" dirty="0" err="1"/>
              <a:t>Análise</a:t>
            </a:r>
            <a:r>
              <a:rPr b="1" dirty="0"/>
              <a:t> de </a:t>
            </a:r>
            <a:r>
              <a:rPr b="1" dirty="0" err="1"/>
              <a:t>Temporização</a:t>
            </a:r>
            <a:endParaRPr b="1" dirty="0"/>
          </a:p>
        </p:txBody>
      </p:sp>
      <p:pic>
        <p:nvPicPr>
          <p:cNvPr id="621" name="Object 2" descr="Objec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03400"/>
            <a:ext cx="8410576" cy="551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22" name="Object 3" descr="Objec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0" y="7070725"/>
            <a:ext cx="301626" cy="1463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23" name="Object 4" descr="Objec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0" y="6553200"/>
            <a:ext cx="990600" cy="2314576"/>
          </a:xfrm>
          <a:prstGeom prst="rect">
            <a:avLst/>
          </a:prstGeom>
          <a:ln w="12700">
            <a:miter lim="400000"/>
          </a:ln>
        </p:spPr>
      </p:pic>
      <p:sp>
        <p:nvSpPr>
          <p:cNvPr id="624" name="Text Box 7"/>
          <p:cNvSpPr txBox="1"/>
          <p:nvPr/>
        </p:nvSpPr>
        <p:spPr>
          <a:xfrm>
            <a:off x="13655039" y="2133599"/>
            <a:ext cx="8627015" cy="667222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2800"/>
              </a:spcBef>
              <a:defRPr sz="4800" b="1">
                <a:latin typeface="Calibri"/>
                <a:ea typeface="Calibri"/>
                <a:cs typeface="Calibri"/>
                <a:sym typeface="Calibri"/>
              </a:defRPr>
            </a:pPr>
            <a:r>
              <a:t>Características de temporização: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	</a:t>
            </a:r>
            <a:r>
              <a:rPr sz="4000" b="1"/>
              <a:t>t</a:t>
            </a:r>
            <a:r>
              <a:rPr sz="4000" b="1" baseline="-15500"/>
              <a:t>ccq</a:t>
            </a:r>
            <a:r>
              <a:rPr sz="4000" b="1" i="0"/>
              <a:t> 	= 30 ps</a:t>
            </a:r>
            <a:endParaRPr sz="4000" b="1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pcq</a:t>
            </a:r>
            <a:r>
              <a:rPr i="0"/>
              <a:t> 	= 50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i="0" baseline="-15500"/>
              <a:t>setup</a:t>
            </a:r>
            <a:r>
              <a:rPr i="0"/>
              <a:t> 	= 60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i="0" baseline="-15500"/>
              <a:t>hold</a:t>
            </a:r>
            <a:r>
              <a:rPr i="0"/>
              <a:t> 	= 70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pd</a:t>
            </a:r>
            <a:r>
              <a:rPr i="0"/>
              <a:t> 	= 35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cd</a:t>
            </a:r>
            <a:r>
              <a:rPr i="0"/>
              <a:t> 	= 25 ps</a:t>
            </a:r>
          </a:p>
        </p:txBody>
      </p:sp>
      <p:sp>
        <p:nvSpPr>
          <p:cNvPr id="625" name="Text Box 9"/>
          <p:cNvSpPr txBox="1"/>
          <p:nvPr/>
        </p:nvSpPr>
        <p:spPr>
          <a:xfrm>
            <a:off x="2101947" y="7467600"/>
            <a:ext cx="10303414" cy="556986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t</a:t>
            </a:r>
            <a:r>
              <a:rPr baseline="-15500" dirty="0" err="1"/>
              <a:t>pd</a:t>
            </a:r>
            <a:r>
              <a:rPr i="0" dirty="0"/>
              <a:t> =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t</a:t>
            </a:r>
            <a:r>
              <a:rPr baseline="-15500" dirty="0" err="1"/>
              <a:t>cd</a:t>
            </a:r>
            <a:r>
              <a:rPr i="0" dirty="0"/>
              <a:t> =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Checagem de restrição de tempo de setup:</a:t>
            </a:r>
            <a:endParaRPr lang="pt-BR"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T</a:t>
            </a:r>
            <a:r>
              <a:rPr baseline="-15500" dirty="0"/>
              <a:t>c</a:t>
            </a:r>
            <a:r>
              <a:rPr i="0" dirty="0"/>
              <a:t> &gt;</a:t>
            </a:r>
            <a:r>
              <a:rPr i="0" dirty="0">
                <a:solidFill>
                  <a:srgbClr val="FF0000"/>
                </a:solidFill>
              </a:rPr>
              <a:t> </a:t>
            </a:r>
            <a:r>
              <a:rPr i="0" dirty="0" err="1"/>
              <a:t>t</a:t>
            </a:r>
            <a:r>
              <a:rPr i="0" baseline="-15500" dirty="0" err="1"/>
              <a:t>pcq</a:t>
            </a:r>
            <a:r>
              <a:rPr i="0" dirty="0"/>
              <a:t> + </a:t>
            </a:r>
            <a:r>
              <a:rPr i="0" dirty="0" err="1"/>
              <a:t>t</a:t>
            </a:r>
            <a:r>
              <a:rPr i="0" baseline="-15500" dirty="0" err="1"/>
              <a:t>pd</a:t>
            </a:r>
            <a:r>
              <a:rPr i="0" dirty="0"/>
              <a:t> + </a:t>
            </a:r>
            <a:r>
              <a:rPr i="0" dirty="0" err="1"/>
              <a:t>t</a:t>
            </a:r>
            <a:r>
              <a:rPr i="0" baseline="-15500" dirty="0" err="1"/>
              <a:t>setup</a:t>
            </a:r>
            <a:endParaRPr i="0" baseline="-15500" dirty="0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T</a:t>
            </a:r>
            <a:r>
              <a:rPr baseline="-15500" dirty="0"/>
              <a:t>c</a:t>
            </a:r>
            <a:r>
              <a:rPr i="0" dirty="0"/>
              <a:t> &gt;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  <a:r>
              <a:rPr i="1" dirty="0"/>
              <a:t>f</a:t>
            </a:r>
            <a:r>
              <a:rPr i="1" baseline="-15500" dirty="0"/>
              <a:t>max</a:t>
            </a:r>
            <a:r>
              <a:rPr dirty="0"/>
              <a:t> = 1/</a:t>
            </a:r>
            <a:r>
              <a:rPr i="1" dirty="0"/>
              <a:t>T</a:t>
            </a:r>
            <a:r>
              <a:rPr i="1" baseline="-15500" dirty="0"/>
              <a:t>c</a:t>
            </a:r>
            <a:r>
              <a:rPr dirty="0"/>
              <a:t> =</a:t>
            </a:r>
          </a:p>
        </p:txBody>
      </p:sp>
      <p:sp>
        <p:nvSpPr>
          <p:cNvPr id="626" name="Text Box 10"/>
          <p:cNvSpPr txBox="1"/>
          <p:nvPr/>
        </p:nvSpPr>
        <p:spPr>
          <a:xfrm>
            <a:off x="13502639" y="9296400"/>
            <a:ext cx="9668454" cy="264687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Checagem de restrições de tempo de </a:t>
            </a:r>
            <a:r>
              <a:rPr lang="pt-BR" dirty="0" err="1"/>
              <a:t>hold</a:t>
            </a:r>
            <a:r>
              <a:rPr lang="pt-BR" dirty="0"/>
              <a:t>:</a:t>
            </a:r>
            <a:endParaRPr lang="pt-BR"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  <a:r>
              <a:rPr dirty="0" err="1"/>
              <a:t>t</a:t>
            </a:r>
            <a:r>
              <a:rPr i="0" baseline="-15500" dirty="0" err="1"/>
              <a:t>ccq</a:t>
            </a:r>
            <a:r>
              <a:rPr i="0" dirty="0"/>
              <a:t> + </a:t>
            </a:r>
            <a:r>
              <a:rPr dirty="0" err="1"/>
              <a:t>t</a:t>
            </a:r>
            <a:r>
              <a:rPr baseline="-15500" dirty="0" err="1"/>
              <a:t>cd</a:t>
            </a:r>
            <a:r>
              <a:rPr i="0" dirty="0"/>
              <a:t> &gt; </a:t>
            </a:r>
            <a:r>
              <a:rPr dirty="0" err="1"/>
              <a:t>t</a:t>
            </a:r>
            <a:r>
              <a:rPr i="0" baseline="-15500" dirty="0" err="1"/>
              <a:t>hold</a:t>
            </a:r>
            <a:r>
              <a:rPr i="0" dirty="0"/>
              <a:t> ?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</a:p>
        </p:txBody>
      </p:sp>
      <p:sp>
        <p:nvSpPr>
          <p:cNvPr id="627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" grpId="1" animBg="1" advAuto="0"/>
      <p:bldP spid="622" grpId="3" animBg="1" advAuto="0"/>
      <p:bldP spid="623" grpId="4" animBg="1" advAuto="0"/>
      <p:bldP spid="624" grpId="2" animBg="1" advAuto="0"/>
      <p:bldP spid="625" grpId="5" animBg="1" advAuto="0"/>
      <p:bldP spid="626" grpId="6" animBg="1" advAuto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Object 2" descr="Objec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03400"/>
            <a:ext cx="8410576" cy="5511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0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Exemplo</a:t>
            </a:r>
            <a:r>
              <a:rPr b="1" dirty="0"/>
              <a:t>: </a:t>
            </a:r>
            <a:r>
              <a:rPr b="1" dirty="0" err="1"/>
              <a:t>Análise</a:t>
            </a:r>
            <a:r>
              <a:rPr b="1" dirty="0"/>
              <a:t> de </a:t>
            </a:r>
            <a:r>
              <a:rPr b="1" dirty="0" err="1"/>
              <a:t>Temporização</a:t>
            </a:r>
            <a:endParaRPr b="1" dirty="0"/>
          </a:p>
        </p:txBody>
      </p:sp>
      <p:pic>
        <p:nvPicPr>
          <p:cNvPr id="631" name="Object 3" descr="Objec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0" y="7070725"/>
            <a:ext cx="301626" cy="1463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32" name="Object 4" descr="Objec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0" y="6553200"/>
            <a:ext cx="990600" cy="2314576"/>
          </a:xfrm>
          <a:prstGeom prst="rect">
            <a:avLst/>
          </a:prstGeom>
          <a:ln w="12700">
            <a:miter lim="400000"/>
          </a:ln>
        </p:spPr>
      </p:pic>
      <p:sp>
        <p:nvSpPr>
          <p:cNvPr id="633" name="Text Box 7"/>
          <p:cNvSpPr txBox="1"/>
          <p:nvPr/>
        </p:nvSpPr>
        <p:spPr>
          <a:xfrm>
            <a:off x="13655039" y="2133599"/>
            <a:ext cx="6979921" cy="667222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2800"/>
              </a:spcBef>
              <a:defRPr sz="4800" b="1">
                <a:latin typeface="Calibri"/>
                <a:ea typeface="Calibri"/>
                <a:cs typeface="Calibri"/>
                <a:sym typeface="Calibri"/>
              </a:defRPr>
            </a:pPr>
            <a:r>
              <a:t>Características de temp.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	</a:t>
            </a:r>
            <a:r>
              <a:rPr sz="4000" b="1"/>
              <a:t>t</a:t>
            </a:r>
            <a:r>
              <a:rPr sz="4000" b="1" baseline="-15500"/>
              <a:t>ccq</a:t>
            </a:r>
            <a:r>
              <a:rPr sz="4000" b="1" i="0"/>
              <a:t> 	= 30 ps</a:t>
            </a:r>
            <a:endParaRPr sz="4000" b="1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pcq</a:t>
            </a:r>
            <a:r>
              <a:rPr i="0"/>
              <a:t> 	= 50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i="0" baseline="-15500"/>
              <a:t>setup</a:t>
            </a:r>
            <a:r>
              <a:rPr i="0"/>
              <a:t> 	= 60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i="0" baseline="-15500"/>
              <a:t>hold</a:t>
            </a:r>
            <a:r>
              <a:rPr i="0"/>
              <a:t> 	= 70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pd</a:t>
            </a:r>
            <a:r>
              <a:rPr i="0"/>
              <a:t> 	= 35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cd</a:t>
            </a:r>
            <a:r>
              <a:rPr i="0"/>
              <a:t> 	= 25 ps</a:t>
            </a:r>
          </a:p>
        </p:txBody>
      </p:sp>
      <p:sp>
        <p:nvSpPr>
          <p:cNvPr id="634" name="Text Box 9"/>
          <p:cNvSpPr txBox="1"/>
          <p:nvPr/>
        </p:nvSpPr>
        <p:spPr>
          <a:xfrm>
            <a:off x="2254102" y="7467600"/>
            <a:ext cx="10151258" cy="541686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t</a:t>
            </a:r>
            <a:r>
              <a:rPr baseline="-15500" dirty="0" err="1"/>
              <a:t>pd</a:t>
            </a:r>
            <a:r>
              <a:rPr i="0" dirty="0"/>
              <a:t> = </a:t>
            </a:r>
            <a:r>
              <a:rPr i="0" dirty="0">
                <a:solidFill>
                  <a:srgbClr val="FF0000"/>
                </a:solidFill>
              </a:rPr>
              <a:t>3 x 35 </a:t>
            </a:r>
            <a:r>
              <a:rPr i="0" dirty="0" err="1">
                <a:solidFill>
                  <a:srgbClr val="FF0000"/>
                </a:solidFill>
              </a:rPr>
              <a:t>ps</a:t>
            </a:r>
            <a:r>
              <a:rPr i="0" dirty="0">
                <a:solidFill>
                  <a:srgbClr val="FF0000"/>
                </a:solidFill>
              </a:rPr>
              <a:t> = 105 </a:t>
            </a:r>
            <a:r>
              <a:rPr i="0" dirty="0" err="1">
                <a:solidFill>
                  <a:srgbClr val="FF0000"/>
                </a:solidFill>
              </a:rPr>
              <a:t>ps</a:t>
            </a:r>
            <a:endParaRPr dirty="0">
              <a:solidFill>
                <a:srgbClr val="FF0000"/>
              </a:solidFill>
            </a:endParaRP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t</a:t>
            </a:r>
            <a:r>
              <a:rPr baseline="-15500" dirty="0" err="1"/>
              <a:t>cd</a:t>
            </a:r>
            <a:r>
              <a:rPr i="0" dirty="0"/>
              <a:t> =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Checagem de </a:t>
            </a:r>
            <a:r>
              <a:rPr lang="pt-BR" dirty="0" err="1"/>
              <a:t>r</a:t>
            </a:r>
            <a:r>
              <a:rPr dirty="0" err="1"/>
              <a:t>estriç</a:t>
            </a:r>
            <a:r>
              <a:rPr lang="en-BR" dirty="0"/>
              <a:t>ão</a:t>
            </a:r>
            <a:r>
              <a:rPr dirty="0"/>
              <a:t> de tempo de setup: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T</a:t>
            </a:r>
            <a:r>
              <a:rPr baseline="-15500" dirty="0"/>
              <a:t>c</a:t>
            </a:r>
            <a:r>
              <a:rPr i="0" dirty="0"/>
              <a:t> &gt;</a:t>
            </a:r>
            <a:r>
              <a:rPr i="0" dirty="0">
                <a:solidFill>
                  <a:srgbClr val="FF0000"/>
                </a:solidFill>
              </a:rPr>
              <a:t> </a:t>
            </a:r>
            <a:r>
              <a:rPr i="0" dirty="0" err="1"/>
              <a:t>t</a:t>
            </a:r>
            <a:r>
              <a:rPr i="0" baseline="-15500" dirty="0" err="1"/>
              <a:t>pcq</a:t>
            </a:r>
            <a:r>
              <a:rPr i="0" dirty="0"/>
              <a:t> + </a:t>
            </a:r>
            <a:r>
              <a:rPr i="0" dirty="0" err="1"/>
              <a:t>t</a:t>
            </a:r>
            <a:r>
              <a:rPr i="0" baseline="-15500" dirty="0" err="1"/>
              <a:t>pd</a:t>
            </a:r>
            <a:r>
              <a:rPr i="0" dirty="0"/>
              <a:t> + </a:t>
            </a:r>
            <a:r>
              <a:rPr i="0" dirty="0" err="1"/>
              <a:t>t</a:t>
            </a:r>
            <a:r>
              <a:rPr i="0" baseline="-15500" dirty="0" err="1"/>
              <a:t>setup</a:t>
            </a:r>
            <a:endParaRPr i="0" baseline="-15500" dirty="0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T</a:t>
            </a:r>
            <a:r>
              <a:rPr baseline="-15500" dirty="0"/>
              <a:t>c</a:t>
            </a:r>
            <a:r>
              <a:rPr i="0" dirty="0"/>
              <a:t> &gt;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  <a:r>
              <a:rPr i="1" dirty="0"/>
              <a:t>f</a:t>
            </a:r>
            <a:r>
              <a:rPr i="1" baseline="-15500" dirty="0"/>
              <a:t>max</a:t>
            </a:r>
            <a:r>
              <a:rPr dirty="0"/>
              <a:t> = 1/</a:t>
            </a:r>
            <a:r>
              <a:rPr i="1" dirty="0"/>
              <a:t>T</a:t>
            </a:r>
            <a:r>
              <a:rPr i="1" baseline="-15500" dirty="0"/>
              <a:t>c</a:t>
            </a:r>
            <a:r>
              <a:rPr dirty="0"/>
              <a:t> =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5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636" name="Freeform 4"/>
          <p:cNvSpPr/>
          <p:nvPr/>
        </p:nvSpPr>
        <p:spPr>
          <a:xfrm>
            <a:off x="6388100" y="3086100"/>
            <a:ext cx="6407150" cy="3562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4089" y="0"/>
                </a:lnTo>
                <a:lnTo>
                  <a:pt x="7685" y="1309"/>
                </a:lnTo>
                <a:lnTo>
                  <a:pt x="9077" y="1271"/>
                </a:lnTo>
                <a:lnTo>
                  <a:pt x="9077" y="12706"/>
                </a:lnTo>
                <a:lnTo>
                  <a:pt x="10019" y="12667"/>
                </a:lnTo>
                <a:lnTo>
                  <a:pt x="13187" y="13899"/>
                </a:lnTo>
                <a:lnTo>
                  <a:pt x="13893" y="13861"/>
                </a:lnTo>
                <a:lnTo>
                  <a:pt x="13893" y="20329"/>
                </a:lnTo>
                <a:lnTo>
                  <a:pt x="15692" y="20329"/>
                </a:lnTo>
                <a:lnTo>
                  <a:pt x="18838" y="21523"/>
                </a:lnTo>
                <a:lnTo>
                  <a:pt x="21600" y="21600"/>
                </a:lnTo>
              </a:path>
            </a:pathLst>
          </a:custGeom>
          <a:ln w="101600">
            <a:solidFill>
              <a:srgbClr val="FF0000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637" name="Text Box 10"/>
          <p:cNvSpPr txBox="1"/>
          <p:nvPr/>
        </p:nvSpPr>
        <p:spPr>
          <a:xfrm>
            <a:off x="13502639" y="9296400"/>
            <a:ext cx="9867724" cy="264687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Checagem de </a:t>
            </a:r>
            <a:r>
              <a:rPr lang="pt-BR" dirty="0" err="1"/>
              <a:t>r</a:t>
            </a:r>
            <a:r>
              <a:rPr dirty="0" err="1"/>
              <a:t>estrições</a:t>
            </a:r>
            <a:r>
              <a:rPr dirty="0"/>
              <a:t> de tempo de hold: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  <a:r>
              <a:rPr dirty="0" err="1"/>
              <a:t>t</a:t>
            </a:r>
            <a:r>
              <a:rPr i="0" baseline="-15500" dirty="0" err="1"/>
              <a:t>ccq</a:t>
            </a:r>
            <a:r>
              <a:rPr i="0" dirty="0"/>
              <a:t> + </a:t>
            </a:r>
            <a:r>
              <a:rPr dirty="0" err="1"/>
              <a:t>t</a:t>
            </a:r>
            <a:r>
              <a:rPr baseline="-15500" dirty="0" err="1"/>
              <a:t>cd</a:t>
            </a:r>
            <a:r>
              <a:rPr i="0" dirty="0"/>
              <a:t> &gt; </a:t>
            </a:r>
            <a:r>
              <a:rPr dirty="0" err="1"/>
              <a:t>t</a:t>
            </a:r>
            <a:r>
              <a:rPr i="0" baseline="-15500" dirty="0" err="1"/>
              <a:t>hold</a:t>
            </a:r>
            <a:r>
              <a:rPr i="0" dirty="0"/>
              <a:t> ?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lang="pt-BR" b="1" dirty="0"/>
              <a:t>Abstração Relacionada aos Atrasos...</a:t>
            </a:r>
          </a:p>
        </p:txBody>
      </p:sp>
      <p:sp>
        <p:nvSpPr>
          <p:cNvPr id="197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336954" y="12959320"/>
            <a:ext cx="436338" cy="7386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pt-BR" smtClean="0"/>
              <a:t>5</a:t>
            </a:fld>
            <a:endParaRPr lang="pt-BR"/>
          </a:p>
        </p:txBody>
      </p:sp>
      <p:pic>
        <p:nvPicPr>
          <p:cNvPr id="198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537" y="4747264"/>
            <a:ext cx="6248401" cy="206590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7" name="Group 8"/>
          <p:cNvGrpSpPr/>
          <p:nvPr/>
        </p:nvGrpSpPr>
        <p:grpSpPr>
          <a:xfrm>
            <a:off x="6262576" y="8950875"/>
            <a:ext cx="8686802" cy="2456262"/>
            <a:chOff x="-1" y="-1"/>
            <a:chExt cx="8686801" cy="2456261"/>
          </a:xfrm>
        </p:grpSpPr>
        <p:sp>
          <p:nvSpPr>
            <p:cNvPr id="199" name="Connector: Elbow 4"/>
            <p:cNvSpPr/>
            <p:nvPr/>
          </p:nvSpPr>
          <p:spPr>
            <a:xfrm>
              <a:off x="1219200" y="8929"/>
              <a:ext cx="7467600" cy="914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 lang="pt-BR"/>
            </a:p>
          </p:txBody>
        </p:sp>
        <p:sp>
          <p:nvSpPr>
            <p:cNvPr id="200" name="Connector: Elbow 10"/>
            <p:cNvSpPr/>
            <p:nvPr/>
          </p:nvSpPr>
          <p:spPr>
            <a:xfrm rot="10800000" flipH="1">
              <a:off x="1219200" y="1564723"/>
              <a:ext cx="7467600" cy="891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 lang="pt-BR"/>
            </a:p>
          </p:txBody>
        </p:sp>
        <p:sp>
          <p:nvSpPr>
            <p:cNvPr id="201" name="TextBox 12"/>
            <p:cNvSpPr txBox="1"/>
            <p:nvPr/>
          </p:nvSpPr>
          <p:spPr>
            <a:xfrm>
              <a:off x="-1" y="-1"/>
              <a:ext cx="914401" cy="91948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4800" b="1"/>
              </a:lvl1pPr>
            </a:lstStyle>
            <a:p>
              <a:r>
                <a:rPr lang="pt-BR"/>
                <a:t>A</a:t>
              </a:r>
            </a:p>
          </p:txBody>
        </p:sp>
        <p:sp>
          <p:nvSpPr>
            <p:cNvPr id="202" name="TextBox 13"/>
            <p:cNvSpPr txBox="1"/>
            <p:nvPr/>
          </p:nvSpPr>
          <p:spPr>
            <a:xfrm>
              <a:off x="-1" y="1532929"/>
              <a:ext cx="914401" cy="91948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>
              <a:lvl1pPr>
                <a:defRPr sz="4800" b="1"/>
              </a:lvl1pPr>
            </a:lstStyle>
            <a:p>
              <a:r>
                <a:rPr lang="pt-BR"/>
                <a:t>Y</a:t>
              </a:r>
            </a:p>
          </p:txBody>
        </p:sp>
        <p:sp>
          <p:nvSpPr>
            <p:cNvPr id="203" name="TextBox 14"/>
            <p:cNvSpPr txBox="1"/>
            <p:nvPr/>
          </p:nvSpPr>
          <p:spPr>
            <a:xfrm>
              <a:off x="2529839" y="92331"/>
              <a:ext cx="731521" cy="73866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r>
                <a:rPr lang="pt-BR"/>
                <a:t>1</a:t>
              </a:r>
            </a:p>
          </p:txBody>
        </p:sp>
        <p:sp>
          <p:nvSpPr>
            <p:cNvPr id="204" name="TextBox 15"/>
            <p:cNvSpPr txBox="1"/>
            <p:nvPr/>
          </p:nvSpPr>
          <p:spPr>
            <a:xfrm>
              <a:off x="6644640" y="92331"/>
              <a:ext cx="731521" cy="73866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r>
                <a:rPr lang="pt-BR"/>
                <a:t>0</a:t>
              </a:r>
            </a:p>
          </p:txBody>
        </p:sp>
        <p:sp>
          <p:nvSpPr>
            <p:cNvPr id="205" name="TextBox 16"/>
            <p:cNvSpPr txBox="1"/>
            <p:nvPr/>
          </p:nvSpPr>
          <p:spPr>
            <a:xfrm>
              <a:off x="2529839" y="1708383"/>
              <a:ext cx="731521" cy="73866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r>
                <a:rPr lang="pt-BR"/>
                <a:t>0</a:t>
              </a:r>
            </a:p>
          </p:txBody>
        </p:sp>
        <p:sp>
          <p:nvSpPr>
            <p:cNvPr id="206" name="TextBox 17"/>
            <p:cNvSpPr txBox="1"/>
            <p:nvPr/>
          </p:nvSpPr>
          <p:spPr>
            <a:xfrm>
              <a:off x="6644640" y="1708383"/>
              <a:ext cx="731521" cy="738662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r>
                <a:rPr lang="pt-BR"/>
                <a:t>1</a:t>
              </a:r>
            </a:p>
          </p:txBody>
        </p:sp>
      </p:grpSp>
      <p:sp>
        <p:nvSpPr>
          <p:cNvPr id="208" name="Oval 3"/>
          <p:cNvSpPr/>
          <p:nvPr/>
        </p:nvSpPr>
        <p:spPr>
          <a:xfrm>
            <a:off x="10834578" y="5616381"/>
            <a:ext cx="457200" cy="457201"/>
          </a:xfrm>
          <a:prstGeom prst="ellipse">
            <a:avLst/>
          </a:prstGeom>
          <a:solidFill>
            <a:schemeClr val="accent3">
              <a:lumOff val="44000"/>
            </a:schemeClr>
          </a:solidFill>
          <a:ln w="12700">
            <a:solidFill>
              <a:srgbClr val="000000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5BCA2-CE82-C35E-19F4-339B082BD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6945" y="1995053"/>
            <a:ext cx="22457708" cy="2881743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Quando supomos que as saídas de um circuito digital respondem </a:t>
            </a:r>
            <a:r>
              <a:rPr lang="pt-BR" b="1" dirty="0">
                <a:solidFill>
                  <a:srgbClr val="C00000"/>
                </a:solidFill>
              </a:rPr>
              <a:t>imediatamente</a:t>
            </a:r>
            <a:r>
              <a:rPr lang="pt-BR" dirty="0">
                <a:solidFill>
                  <a:schemeClr val="tx1"/>
                </a:solidFill>
              </a:rPr>
              <a:t> às mudanças nas entradas, estamos </a:t>
            </a:r>
            <a:r>
              <a:rPr lang="pt-BR" b="1" dirty="0">
                <a:solidFill>
                  <a:srgbClr val="0000FF"/>
                </a:solidFill>
              </a:rPr>
              <a:t>abstraindo</a:t>
            </a:r>
            <a:r>
              <a:rPr lang="pt-BR" dirty="0">
                <a:solidFill>
                  <a:schemeClr val="tx1"/>
                </a:solidFill>
              </a:rPr>
              <a:t> os detalhes relacionados à </a:t>
            </a:r>
            <a:r>
              <a:rPr lang="pt-BR" b="1" dirty="0">
                <a:solidFill>
                  <a:srgbClr val="00B050"/>
                </a:solidFill>
              </a:rPr>
              <a:t>temporização</a:t>
            </a:r>
            <a:r>
              <a:rPr lang="pt-BR" dirty="0">
                <a:solidFill>
                  <a:schemeClr val="tx1"/>
                </a:solidFill>
              </a:rPr>
              <a:t> (ou atrasos).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FA58E6-DEE7-A7EB-C3B4-E0ACDA49686F}"/>
              </a:ext>
            </a:extLst>
          </p:cNvPr>
          <p:cNvSpPr txBox="1"/>
          <p:nvPr/>
        </p:nvSpPr>
        <p:spPr>
          <a:xfrm>
            <a:off x="16019084" y="9417005"/>
            <a:ext cx="6914071" cy="129266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b="1" dirty="0">
                <a:solidFill>
                  <a:srgbClr val="C00000"/>
                </a:solidFill>
              </a:rPr>
              <a:t>A resposta imediata </a:t>
            </a:r>
          </a:p>
          <a:p>
            <a:pPr marL="0" marR="0" indent="0" algn="ctr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pt-BR" b="1" dirty="0">
                <a:solidFill>
                  <a:srgbClr val="C00000"/>
                </a:solidFill>
              </a:rPr>
              <a:t>não corresponde à realidade!</a:t>
            </a:r>
            <a:endParaRPr kumimoji="0" lang="pt-BR" sz="3600" b="1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2" animBg="1" advAuto="0"/>
      <p:bldP spid="207" grpId="4" animBg="1" advAuto="0"/>
      <p:bldP spid="208" grpId="3" animBg="1" advAuto="0"/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Exemplo</a:t>
            </a:r>
            <a:r>
              <a:rPr b="1" dirty="0"/>
              <a:t>: </a:t>
            </a:r>
            <a:r>
              <a:rPr b="1" dirty="0" err="1"/>
              <a:t>Análise</a:t>
            </a:r>
            <a:r>
              <a:rPr b="1" dirty="0"/>
              <a:t> de </a:t>
            </a:r>
            <a:r>
              <a:rPr b="1" dirty="0" err="1"/>
              <a:t>Temporização</a:t>
            </a:r>
            <a:endParaRPr b="1" dirty="0"/>
          </a:p>
        </p:txBody>
      </p:sp>
      <p:pic>
        <p:nvPicPr>
          <p:cNvPr id="640" name="Object 2" descr="Objec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8410576" cy="551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1" name="Object 3" descr="Objec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0" y="7070725"/>
            <a:ext cx="301626" cy="1463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42" name="Object 4" descr="Objec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0" y="6553200"/>
            <a:ext cx="990600" cy="2314576"/>
          </a:xfrm>
          <a:prstGeom prst="rect">
            <a:avLst/>
          </a:prstGeom>
          <a:ln w="12700">
            <a:miter lim="400000"/>
          </a:ln>
        </p:spPr>
      </p:pic>
      <p:sp>
        <p:nvSpPr>
          <p:cNvPr id="643" name="Text Box 7"/>
          <p:cNvSpPr txBox="1"/>
          <p:nvPr/>
        </p:nvSpPr>
        <p:spPr>
          <a:xfrm>
            <a:off x="13655039" y="2133599"/>
            <a:ext cx="6979921" cy="667222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2800"/>
              </a:spcBef>
              <a:defRPr sz="4800" b="1">
                <a:latin typeface="Calibri"/>
                <a:ea typeface="Calibri"/>
                <a:cs typeface="Calibri"/>
                <a:sym typeface="Calibri"/>
              </a:defRPr>
            </a:pPr>
            <a:r>
              <a:t>Características de temp.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	</a:t>
            </a:r>
            <a:r>
              <a:rPr sz="4000" b="1"/>
              <a:t>t</a:t>
            </a:r>
            <a:r>
              <a:rPr sz="4000" b="1" baseline="-15500"/>
              <a:t>ccq</a:t>
            </a:r>
            <a:r>
              <a:rPr sz="4000" b="1" i="0"/>
              <a:t> 	= 30 ps</a:t>
            </a:r>
            <a:endParaRPr sz="4000" b="1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pcq</a:t>
            </a:r>
            <a:r>
              <a:rPr i="0"/>
              <a:t> 	= 50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i="0" baseline="-15500"/>
              <a:t>setup</a:t>
            </a:r>
            <a:r>
              <a:rPr i="0"/>
              <a:t> 	= 60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i="0" baseline="-15500"/>
              <a:t>hold</a:t>
            </a:r>
            <a:r>
              <a:rPr i="0"/>
              <a:t> 	= 70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pd</a:t>
            </a:r>
            <a:r>
              <a:rPr i="0"/>
              <a:t> 	= 35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cd</a:t>
            </a:r>
            <a:r>
              <a:rPr i="0"/>
              <a:t> 	= 25 ps</a:t>
            </a:r>
          </a:p>
        </p:txBody>
      </p:sp>
      <p:sp>
        <p:nvSpPr>
          <p:cNvPr id="644" name="Text Box 9"/>
          <p:cNvSpPr txBox="1"/>
          <p:nvPr/>
        </p:nvSpPr>
        <p:spPr>
          <a:xfrm>
            <a:off x="2381693" y="7467600"/>
            <a:ext cx="10023667" cy="541686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t</a:t>
            </a:r>
            <a:r>
              <a:rPr baseline="-15500" dirty="0" err="1"/>
              <a:t>pd</a:t>
            </a:r>
            <a:r>
              <a:rPr i="0" dirty="0"/>
              <a:t> = 3 x 35 </a:t>
            </a:r>
            <a:r>
              <a:rPr i="0" dirty="0" err="1"/>
              <a:t>ps</a:t>
            </a:r>
            <a:r>
              <a:rPr i="0" dirty="0"/>
              <a:t> = 105 </a:t>
            </a:r>
            <a:r>
              <a:rPr i="0" dirty="0" err="1"/>
              <a:t>ps</a:t>
            </a:r>
            <a:endParaRPr i="0" dirty="0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t</a:t>
            </a:r>
            <a:r>
              <a:rPr baseline="-15500" dirty="0" err="1"/>
              <a:t>cd</a:t>
            </a:r>
            <a:r>
              <a:rPr i="0" dirty="0"/>
              <a:t> = </a:t>
            </a:r>
            <a:r>
              <a:rPr i="0" dirty="0">
                <a:solidFill>
                  <a:srgbClr val="FF0000"/>
                </a:solidFill>
              </a:rPr>
              <a:t>25 </a:t>
            </a:r>
            <a:r>
              <a:rPr i="0" dirty="0" err="1">
                <a:solidFill>
                  <a:srgbClr val="FF0000"/>
                </a:solidFill>
              </a:rPr>
              <a:t>ps</a:t>
            </a:r>
            <a:endParaRPr dirty="0">
              <a:solidFill>
                <a:srgbClr val="FF0000"/>
              </a:solidFill>
            </a:endParaRPr>
          </a:p>
          <a:p>
            <a: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Checagem de restrição de tempo de setup:</a:t>
            </a:r>
            <a:endParaRPr lang="pt-BR"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T</a:t>
            </a:r>
            <a:r>
              <a:rPr baseline="-15500" dirty="0"/>
              <a:t>c</a:t>
            </a:r>
            <a:r>
              <a:rPr i="0" dirty="0"/>
              <a:t> &gt;</a:t>
            </a:r>
            <a:r>
              <a:rPr i="0" dirty="0">
                <a:solidFill>
                  <a:srgbClr val="FF0000"/>
                </a:solidFill>
              </a:rPr>
              <a:t> </a:t>
            </a:r>
            <a:r>
              <a:rPr i="0" dirty="0" err="1"/>
              <a:t>t</a:t>
            </a:r>
            <a:r>
              <a:rPr i="0" baseline="-15500" dirty="0" err="1"/>
              <a:t>pcq</a:t>
            </a:r>
            <a:r>
              <a:rPr i="0" dirty="0"/>
              <a:t> + </a:t>
            </a:r>
            <a:r>
              <a:rPr i="0" dirty="0" err="1"/>
              <a:t>t</a:t>
            </a:r>
            <a:r>
              <a:rPr i="0" baseline="-15500" dirty="0" err="1"/>
              <a:t>pd</a:t>
            </a:r>
            <a:r>
              <a:rPr i="0" dirty="0"/>
              <a:t> + </a:t>
            </a:r>
            <a:r>
              <a:rPr i="0" dirty="0" err="1"/>
              <a:t>t</a:t>
            </a:r>
            <a:r>
              <a:rPr i="0" baseline="-15500" dirty="0" err="1"/>
              <a:t>setup</a:t>
            </a:r>
            <a:endParaRPr i="0" baseline="-15500" dirty="0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T</a:t>
            </a:r>
            <a:r>
              <a:rPr baseline="-15500" dirty="0"/>
              <a:t>c</a:t>
            </a:r>
            <a:r>
              <a:rPr i="0" dirty="0"/>
              <a:t> &gt;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  <a:r>
              <a:rPr i="1" dirty="0"/>
              <a:t>f</a:t>
            </a:r>
            <a:r>
              <a:rPr i="1" baseline="-15500" dirty="0"/>
              <a:t>max</a:t>
            </a:r>
            <a:r>
              <a:rPr dirty="0"/>
              <a:t> = 1/</a:t>
            </a:r>
            <a:r>
              <a:rPr i="1" dirty="0"/>
              <a:t>T</a:t>
            </a:r>
            <a:r>
              <a:rPr i="1" baseline="-15500" dirty="0"/>
              <a:t>c</a:t>
            </a:r>
            <a:r>
              <a:rPr dirty="0"/>
              <a:t> =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5" name="Text Box 10"/>
          <p:cNvSpPr txBox="1"/>
          <p:nvPr/>
        </p:nvSpPr>
        <p:spPr>
          <a:xfrm>
            <a:off x="13502639" y="9296400"/>
            <a:ext cx="9718868" cy="264687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Checagem de restrições de tempo de </a:t>
            </a:r>
            <a:r>
              <a:rPr lang="pt-BR" dirty="0" err="1"/>
              <a:t>hold</a:t>
            </a:r>
            <a:r>
              <a:rPr lang="pt-BR" dirty="0"/>
              <a:t>:</a:t>
            </a:r>
            <a:endParaRPr lang="pt-BR"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  <a:r>
              <a:rPr dirty="0" err="1"/>
              <a:t>t</a:t>
            </a:r>
            <a:r>
              <a:rPr i="0" baseline="-15500" dirty="0" err="1"/>
              <a:t>ccq</a:t>
            </a:r>
            <a:r>
              <a:rPr i="0" dirty="0"/>
              <a:t> + </a:t>
            </a:r>
            <a:r>
              <a:rPr dirty="0" err="1"/>
              <a:t>t</a:t>
            </a:r>
            <a:r>
              <a:rPr baseline="-15500" dirty="0" err="1"/>
              <a:t>cd</a:t>
            </a:r>
            <a:r>
              <a:rPr i="0" dirty="0"/>
              <a:t> &gt; </a:t>
            </a:r>
            <a:r>
              <a:rPr dirty="0" err="1"/>
              <a:t>t</a:t>
            </a:r>
            <a:r>
              <a:rPr i="0" baseline="-15500" dirty="0" err="1"/>
              <a:t>hold</a:t>
            </a:r>
            <a:r>
              <a:rPr i="0" dirty="0"/>
              <a:t> ?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</a:p>
        </p:txBody>
      </p:sp>
      <p:sp>
        <p:nvSpPr>
          <p:cNvPr id="646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647" name="Freeform 2"/>
          <p:cNvSpPr/>
          <p:nvPr/>
        </p:nvSpPr>
        <p:spPr>
          <a:xfrm>
            <a:off x="6394450" y="6629400"/>
            <a:ext cx="6400800" cy="222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5664" y="21600"/>
                </a:lnTo>
                <a:lnTo>
                  <a:pt x="18771" y="0"/>
                </a:lnTo>
                <a:lnTo>
                  <a:pt x="21600" y="2469"/>
                </a:lnTo>
              </a:path>
            </a:pathLst>
          </a:custGeom>
          <a:ln w="101600">
            <a:solidFill>
              <a:srgbClr val="FF0000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648" name="Freeform 12"/>
          <p:cNvSpPr/>
          <p:nvPr/>
        </p:nvSpPr>
        <p:spPr>
          <a:xfrm>
            <a:off x="6374476" y="5381306"/>
            <a:ext cx="6400801" cy="209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0093" y="20945"/>
                </a:lnTo>
                <a:lnTo>
                  <a:pt x="13286" y="0"/>
                </a:lnTo>
                <a:lnTo>
                  <a:pt x="21600" y="1309"/>
                </a:lnTo>
              </a:path>
            </a:pathLst>
          </a:custGeom>
          <a:ln w="101600">
            <a:solidFill>
              <a:srgbClr val="FF0000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Exemplo</a:t>
            </a:r>
            <a:r>
              <a:rPr b="1" dirty="0"/>
              <a:t>: </a:t>
            </a:r>
            <a:r>
              <a:rPr b="1" dirty="0" err="1"/>
              <a:t>Análise</a:t>
            </a:r>
            <a:r>
              <a:rPr b="1" dirty="0"/>
              <a:t> de </a:t>
            </a:r>
            <a:r>
              <a:rPr b="1" dirty="0" err="1"/>
              <a:t>Temporização</a:t>
            </a:r>
            <a:endParaRPr b="1" dirty="0"/>
          </a:p>
        </p:txBody>
      </p:sp>
      <p:pic>
        <p:nvPicPr>
          <p:cNvPr id="651" name="Object 2" descr="Objec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8410576" cy="5511800"/>
          </a:xfrm>
          <a:prstGeom prst="rect">
            <a:avLst/>
          </a:prstGeom>
          <a:ln w="12700">
            <a:miter lim="400000"/>
          </a:ln>
        </p:spPr>
      </p:pic>
      <p:sp>
        <p:nvSpPr>
          <p:cNvPr id="652" name="Text Box 9"/>
          <p:cNvSpPr txBox="1"/>
          <p:nvPr/>
        </p:nvSpPr>
        <p:spPr>
          <a:xfrm>
            <a:off x="2254103" y="7467600"/>
            <a:ext cx="11218058" cy="541686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t</a:t>
            </a:r>
            <a:r>
              <a:rPr baseline="-15500" dirty="0" err="1"/>
              <a:t>pd</a:t>
            </a:r>
            <a:r>
              <a:rPr i="0" dirty="0"/>
              <a:t> = 3 x 35 </a:t>
            </a:r>
            <a:r>
              <a:rPr i="0" dirty="0" err="1"/>
              <a:t>ps</a:t>
            </a:r>
            <a:r>
              <a:rPr i="0" dirty="0"/>
              <a:t> = 105 </a:t>
            </a:r>
            <a:r>
              <a:rPr i="0" dirty="0" err="1"/>
              <a:t>ps</a:t>
            </a:r>
            <a:endParaRPr i="0" dirty="0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t</a:t>
            </a:r>
            <a:r>
              <a:rPr baseline="-15500" dirty="0" err="1"/>
              <a:t>cd</a:t>
            </a:r>
            <a:r>
              <a:rPr i="0" dirty="0"/>
              <a:t> = 25 </a:t>
            </a:r>
            <a:r>
              <a:rPr i="0" dirty="0" err="1"/>
              <a:t>ps</a:t>
            </a:r>
            <a:endParaRPr i="0" dirty="0"/>
          </a:p>
          <a:p>
            <a: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Checagem de restrição de tempo de setup:</a:t>
            </a:r>
            <a:endParaRPr lang="pt-BR"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T</a:t>
            </a:r>
            <a:r>
              <a:rPr baseline="-15500" dirty="0"/>
              <a:t>c</a:t>
            </a:r>
            <a:r>
              <a:rPr i="0" dirty="0"/>
              <a:t> &gt;</a:t>
            </a:r>
            <a:r>
              <a:rPr i="0" dirty="0">
                <a:solidFill>
                  <a:srgbClr val="FF0000"/>
                </a:solidFill>
              </a:rPr>
              <a:t> </a:t>
            </a:r>
            <a:r>
              <a:rPr i="0" dirty="0" err="1"/>
              <a:t>t</a:t>
            </a:r>
            <a:r>
              <a:rPr i="0" baseline="-15500" dirty="0" err="1"/>
              <a:t>pcq</a:t>
            </a:r>
            <a:r>
              <a:rPr i="0" dirty="0"/>
              <a:t> + </a:t>
            </a:r>
            <a:r>
              <a:rPr i="0" dirty="0" err="1"/>
              <a:t>t</a:t>
            </a:r>
            <a:r>
              <a:rPr i="0" baseline="-15500" dirty="0" err="1"/>
              <a:t>pd</a:t>
            </a:r>
            <a:r>
              <a:rPr i="0" dirty="0"/>
              <a:t> + </a:t>
            </a:r>
            <a:r>
              <a:rPr i="0" dirty="0" err="1"/>
              <a:t>t</a:t>
            </a:r>
            <a:r>
              <a:rPr i="0" baseline="-15500" dirty="0" err="1"/>
              <a:t>setup</a:t>
            </a:r>
            <a:endParaRPr i="0" baseline="-15500" dirty="0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T</a:t>
            </a:r>
            <a:r>
              <a:rPr baseline="-15500" dirty="0"/>
              <a:t>c</a:t>
            </a:r>
            <a:r>
              <a:rPr i="0" dirty="0"/>
              <a:t> &gt; </a:t>
            </a:r>
            <a:r>
              <a:rPr i="0" dirty="0">
                <a:solidFill>
                  <a:srgbClr val="FF0000"/>
                </a:solidFill>
              </a:rPr>
              <a:t>(50 + 105 + 60) </a:t>
            </a:r>
            <a:r>
              <a:rPr i="0" dirty="0" err="1">
                <a:solidFill>
                  <a:srgbClr val="FF0000"/>
                </a:solidFill>
              </a:rPr>
              <a:t>ps</a:t>
            </a:r>
            <a:r>
              <a:rPr i="0" dirty="0">
                <a:solidFill>
                  <a:srgbClr val="FF0000"/>
                </a:solidFill>
              </a:rPr>
              <a:t> = 215 </a:t>
            </a:r>
            <a:r>
              <a:rPr i="0" dirty="0" err="1">
                <a:solidFill>
                  <a:srgbClr val="FF0000"/>
                </a:solidFill>
              </a:rPr>
              <a:t>ps</a:t>
            </a:r>
            <a:endParaRPr dirty="0">
              <a:solidFill>
                <a:srgbClr val="FF0000"/>
              </a:solidFill>
            </a:endParaRPr>
          </a:p>
          <a:p>
            <a:pPr>
              <a:spcBef>
                <a:spcPts val="2400"/>
              </a:spcBef>
              <a:defRPr sz="40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  <a:r>
              <a:rPr i="1" dirty="0"/>
              <a:t>f</a:t>
            </a:r>
            <a:r>
              <a:rPr i="1" baseline="-15500" dirty="0"/>
              <a:t>max</a:t>
            </a:r>
            <a:r>
              <a:rPr dirty="0"/>
              <a:t> = 1/</a:t>
            </a:r>
            <a:r>
              <a:rPr i="1" dirty="0"/>
              <a:t>T</a:t>
            </a:r>
            <a:r>
              <a:rPr i="1" baseline="-15500" dirty="0"/>
              <a:t>c</a:t>
            </a:r>
            <a:r>
              <a:rPr dirty="0"/>
              <a:t> = </a:t>
            </a:r>
            <a:r>
              <a:rPr dirty="0">
                <a:solidFill>
                  <a:srgbClr val="FF0000"/>
                </a:solidFill>
              </a:rPr>
              <a:t>4.65 GHz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53" name="Object 3" descr="Objec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0" y="7070725"/>
            <a:ext cx="301626" cy="1463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54" name="Object 4" descr="Objec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0" y="6553200"/>
            <a:ext cx="990600" cy="2314576"/>
          </a:xfrm>
          <a:prstGeom prst="rect">
            <a:avLst/>
          </a:prstGeom>
          <a:ln w="12700">
            <a:miter lim="400000"/>
          </a:ln>
        </p:spPr>
      </p:pic>
      <p:sp>
        <p:nvSpPr>
          <p:cNvPr id="655" name="Text Box 7"/>
          <p:cNvSpPr txBox="1"/>
          <p:nvPr/>
        </p:nvSpPr>
        <p:spPr>
          <a:xfrm>
            <a:off x="13655039" y="2133599"/>
            <a:ext cx="6979921" cy="667222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2800"/>
              </a:spcBef>
              <a:defRPr sz="4800" b="1">
                <a:latin typeface="Calibri"/>
                <a:ea typeface="Calibri"/>
                <a:cs typeface="Calibri"/>
                <a:sym typeface="Calibri"/>
              </a:defRPr>
            </a:pPr>
            <a:r>
              <a:t>Características de temp.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	</a:t>
            </a:r>
            <a:r>
              <a:rPr sz="4000" b="1"/>
              <a:t>t</a:t>
            </a:r>
            <a:r>
              <a:rPr sz="4000" b="1" baseline="-15500"/>
              <a:t>ccq</a:t>
            </a:r>
            <a:r>
              <a:rPr sz="4000" b="1" i="0"/>
              <a:t> 	= 30 ps</a:t>
            </a:r>
            <a:endParaRPr sz="4000" b="1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pcq</a:t>
            </a:r>
            <a:r>
              <a:rPr i="0"/>
              <a:t> 	= 50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i="0" baseline="-15500"/>
              <a:t>setup</a:t>
            </a:r>
            <a:r>
              <a:rPr i="0"/>
              <a:t> 	= 60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i="0" baseline="-15500"/>
              <a:t>hold</a:t>
            </a:r>
            <a:r>
              <a:rPr i="0"/>
              <a:t> 	= 70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pd</a:t>
            </a:r>
            <a:r>
              <a:rPr i="0"/>
              <a:t> 	= 35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cd</a:t>
            </a:r>
            <a:r>
              <a:rPr i="0"/>
              <a:t> 	= 25 ps</a:t>
            </a:r>
          </a:p>
        </p:txBody>
      </p:sp>
      <p:sp>
        <p:nvSpPr>
          <p:cNvPr id="656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sp>
        <p:nvSpPr>
          <p:cNvPr id="657" name="Text Box 10"/>
          <p:cNvSpPr txBox="1"/>
          <p:nvPr/>
        </p:nvSpPr>
        <p:spPr>
          <a:xfrm>
            <a:off x="13502639" y="9296400"/>
            <a:ext cx="9633808" cy="264687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Checagem de restrições de tempo de </a:t>
            </a:r>
            <a:r>
              <a:rPr lang="pt-BR" dirty="0" err="1"/>
              <a:t>hold</a:t>
            </a:r>
            <a:r>
              <a:rPr lang="pt-BR" dirty="0"/>
              <a:t>:</a:t>
            </a:r>
            <a:endParaRPr lang="pt-BR"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  <a:r>
              <a:rPr dirty="0" err="1"/>
              <a:t>t</a:t>
            </a:r>
            <a:r>
              <a:rPr i="0" baseline="-15500" dirty="0" err="1"/>
              <a:t>ccq</a:t>
            </a:r>
            <a:r>
              <a:rPr i="0" dirty="0"/>
              <a:t> + </a:t>
            </a:r>
            <a:r>
              <a:rPr dirty="0" err="1"/>
              <a:t>t</a:t>
            </a:r>
            <a:r>
              <a:rPr baseline="-15500" dirty="0" err="1"/>
              <a:t>cd</a:t>
            </a:r>
            <a:r>
              <a:rPr i="0" dirty="0"/>
              <a:t> &gt; </a:t>
            </a:r>
            <a:r>
              <a:rPr dirty="0" err="1"/>
              <a:t>t</a:t>
            </a:r>
            <a:r>
              <a:rPr i="0" baseline="-15500" dirty="0" err="1"/>
              <a:t>hold</a:t>
            </a:r>
            <a:r>
              <a:rPr i="0" dirty="0"/>
              <a:t> ?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</a:p>
        </p:txBody>
      </p:sp>
      <p:sp>
        <p:nvSpPr>
          <p:cNvPr id="658" name="Freeform 4"/>
          <p:cNvSpPr/>
          <p:nvPr/>
        </p:nvSpPr>
        <p:spPr>
          <a:xfrm>
            <a:off x="6388100" y="3086100"/>
            <a:ext cx="6407150" cy="3562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4089" y="0"/>
                </a:lnTo>
                <a:lnTo>
                  <a:pt x="7685" y="1309"/>
                </a:lnTo>
                <a:lnTo>
                  <a:pt x="9077" y="1271"/>
                </a:lnTo>
                <a:lnTo>
                  <a:pt x="9077" y="12706"/>
                </a:lnTo>
                <a:lnTo>
                  <a:pt x="10019" y="12667"/>
                </a:lnTo>
                <a:lnTo>
                  <a:pt x="13187" y="13899"/>
                </a:lnTo>
                <a:lnTo>
                  <a:pt x="13893" y="13861"/>
                </a:lnTo>
                <a:lnTo>
                  <a:pt x="13893" y="20329"/>
                </a:lnTo>
                <a:lnTo>
                  <a:pt x="15692" y="20329"/>
                </a:lnTo>
                <a:lnTo>
                  <a:pt x="18838" y="21523"/>
                </a:lnTo>
                <a:lnTo>
                  <a:pt x="21600" y="21600"/>
                </a:lnTo>
              </a:path>
            </a:pathLst>
          </a:custGeom>
          <a:ln w="101600">
            <a:solidFill>
              <a:srgbClr val="FF0000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659" name="Rectangle 13"/>
          <p:cNvSpPr txBox="1"/>
          <p:nvPr/>
        </p:nvSpPr>
        <p:spPr>
          <a:xfrm>
            <a:off x="9387840" y="3326248"/>
            <a:ext cx="1058916" cy="107130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>
              <a:defRPr sz="6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</a:t>
            </a:r>
            <a:r>
              <a:rPr baseline="-15500"/>
              <a:t>pd</a:t>
            </a:r>
          </a:p>
        </p:txBody>
      </p:sp>
      <p:sp>
        <p:nvSpPr>
          <p:cNvPr id="660" name="Straight Arrow Connector 14"/>
          <p:cNvSpPr/>
          <p:nvPr/>
        </p:nvSpPr>
        <p:spPr>
          <a:xfrm>
            <a:off x="6167435" y="2450545"/>
            <a:ext cx="1" cy="702231"/>
          </a:xfrm>
          <a:prstGeom prst="line">
            <a:avLst/>
          </a:prstGeom>
          <a:ln w="114300">
            <a:solidFill>
              <a:schemeClr val="accent1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661" name="Rectangle 15"/>
          <p:cNvSpPr txBox="1"/>
          <p:nvPr/>
        </p:nvSpPr>
        <p:spPr>
          <a:xfrm>
            <a:off x="4575990" y="1828800"/>
            <a:ext cx="1285664" cy="107130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>
              <a:defRPr sz="6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</a:t>
            </a:r>
            <a:r>
              <a:rPr baseline="-15500"/>
              <a:t>pcq</a:t>
            </a:r>
          </a:p>
        </p:txBody>
      </p:sp>
      <p:sp>
        <p:nvSpPr>
          <p:cNvPr id="662" name="Straight Arrow Connector 16"/>
          <p:cNvSpPr/>
          <p:nvPr/>
        </p:nvSpPr>
        <p:spPr>
          <a:xfrm>
            <a:off x="6191250" y="3086100"/>
            <a:ext cx="457200" cy="0"/>
          </a:xfrm>
          <a:prstGeom prst="line">
            <a:avLst/>
          </a:prstGeom>
          <a:ln w="114300">
            <a:solidFill>
              <a:schemeClr val="accent1"/>
            </a:solidFill>
            <a:tailEnd type="triangle"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663" name="Rectangle 19"/>
          <p:cNvSpPr txBox="1"/>
          <p:nvPr/>
        </p:nvSpPr>
        <p:spPr>
          <a:xfrm>
            <a:off x="12261534" y="6599673"/>
            <a:ext cx="1732016" cy="107131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>
              <a:defRPr sz="6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</a:t>
            </a:r>
            <a:r>
              <a:rPr baseline="-15500"/>
              <a:t>setup</a:t>
            </a:r>
          </a:p>
        </p:txBody>
      </p:sp>
      <p:sp>
        <p:nvSpPr>
          <p:cNvPr id="664" name="Straight Arrow Connector 20"/>
          <p:cNvSpPr/>
          <p:nvPr/>
        </p:nvSpPr>
        <p:spPr>
          <a:xfrm>
            <a:off x="12349933" y="6648450"/>
            <a:ext cx="731067" cy="0"/>
          </a:xfrm>
          <a:prstGeom prst="line">
            <a:avLst/>
          </a:prstGeom>
          <a:ln w="114300">
            <a:solidFill>
              <a:srgbClr val="7030A0"/>
            </a:solidFill>
            <a:tailEnd type="triangle"/>
          </a:ln>
        </p:spPr>
        <p:txBody>
          <a:bodyPr tIns="91439" bIns="9143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Exemplo</a:t>
            </a:r>
            <a:r>
              <a:rPr b="1" dirty="0"/>
              <a:t>: </a:t>
            </a:r>
            <a:r>
              <a:rPr b="1" dirty="0" err="1"/>
              <a:t>Análise</a:t>
            </a:r>
            <a:r>
              <a:rPr b="1" dirty="0"/>
              <a:t> de </a:t>
            </a:r>
            <a:r>
              <a:rPr b="1" dirty="0" err="1"/>
              <a:t>Temporização</a:t>
            </a:r>
            <a:endParaRPr b="1" dirty="0"/>
          </a:p>
        </p:txBody>
      </p:sp>
      <p:pic>
        <p:nvPicPr>
          <p:cNvPr id="667" name="Object 2" descr="Objec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8410576" cy="5511800"/>
          </a:xfrm>
          <a:prstGeom prst="rect">
            <a:avLst/>
          </a:prstGeom>
          <a:ln w="12700">
            <a:miter lim="400000"/>
          </a:ln>
        </p:spPr>
      </p:pic>
      <p:sp>
        <p:nvSpPr>
          <p:cNvPr id="669" name="Text Box 10"/>
          <p:cNvSpPr txBox="1"/>
          <p:nvPr/>
        </p:nvSpPr>
        <p:spPr>
          <a:xfrm>
            <a:off x="13502639" y="9290050"/>
            <a:ext cx="9548747" cy="264687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Checagem de restrições de tempo de </a:t>
            </a:r>
            <a:r>
              <a:rPr lang="pt-BR" dirty="0" err="1"/>
              <a:t>hold</a:t>
            </a:r>
            <a:r>
              <a:rPr lang="pt-BR" dirty="0"/>
              <a:t>:</a:t>
            </a:r>
            <a:endParaRPr lang="pt-BR"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  <a:r>
              <a:rPr dirty="0" err="1"/>
              <a:t>t</a:t>
            </a:r>
            <a:r>
              <a:rPr i="0" baseline="-15500" dirty="0" err="1"/>
              <a:t>ccq</a:t>
            </a:r>
            <a:r>
              <a:rPr i="0" dirty="0"/>
              <a:t> + </a:t>
            </a:r>
            <a:r>
              <a:rPr dirty="0" err="1"/>
              <a:t>t</a:t>
            </a:r>
            <a:r>
              <a:rPr baseline="-15500" dirty="0" err="1"/>
              <a:t>cd</a:t>
            </a:r>
            <a:r>
              <a:rPr i="0" dirty="0"/>
              <a:t> &gt; </a:t>
            </a:r>
            <a:r>
              <a:rPr dirty="0" err="1"/>
              <a:t>t</a:t>
            </a:r>
            <a:r>
              <a:rPr i="0" baseline="-15500" dirty="0" err="1"/>
              <a:t>hold</a:t>
            </a:r>
            <a:r>
              <a:rPr i="0" dirty="0"/>
              <a:t> ?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(30 + 25) </a:t>
            </a:r>
            <a:r>
              <a:rPr dirty="0" err="1">
                <a:solidFill>
                  <a:srgbClr val="FF0000"/>
                </a:solidFill>
              </a:rPr>
              <a:t>ps</a:t>
            </a:r>
            <a:r>
              <a:rPr dirty="0">
                <a:solidFill>
                  <a:srgbClr val="FF0000"/>
                </a:solidFill>
              </a:rPr>
              <a:t> &gt; 70 </a:t>
            </a:r>
            <a:r>
              <a:rPr dirty="0" err="1">
                <a:solidFill>
                  <a:srgbClr val="FF0000"/>
                </a:solidFill>
              </a:rPr>
              <a:t>ps</a:t>
            </a:r>
            <a:r>
              <a:rPr dirty="0">
                <a:solidFill>
                  <a:srgbClr val="FF0000"/>
                </a:solidFill>
              </a:rPr>
              <a:t> ? </a:t>
            </a:r>
          </a:p>
        </p:txBody>
      </p:sp>
      <p:pic>
        <p:nvPicPr>
          <p:cNvPr id="670" name="Object 3" descr="Objec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0" y="7070725"/>
            <a:ext cx="301626" cy="1463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71" name="Object 4" descr="Objec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0" y="6553200"/>
            <a:ext cx="990600" cy="2314576"/>
          </a:xfrm>
          <a:prstGeom prst="rect">
            <a:avLst/>
          </a:prstGeom>
          <a:ln w="12700">
            <a:miter lim="400000"/>
          </a:ln>
        </p:spPr>
      </p:pic>
      <p:sp>
        <p:nvSpPr>
          <p:cNvPr id="672" name="Text Box 7"/>
          <p:cNvSpPr txBox="1"/>
          <p:nvPr/>
        </p:nvSpPr>
        <p:spPr>
          <a:xfrm>
            <a:off x="13655039" y="2133599"/>
            <a:ext cx="6979921" cy="667222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2800"/>
              </a:spcBef>
              <a:defRPr sz="4800" b="1">
                <a:latin typeface="Calibri"/>
                <a:ea typeface="Calibri"/>
                <a:cs typeface="Calibri"/>
                <a:sym typeface="Calibri"/>
              </a:defRPr>
            </a:pPr>
            <a:r>
              <a:t>Características de temp.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	</a:t>
            </a:r>
            <a:r>
              <a:rPr sz="4000" b="1"/>
              <a:t>t</a:t>
            </a:r>
            <a:r>
              <a:rPr sz="4000" b="1" baseline="-15500"/>
              <a:t>ccq</a:t>
            </a:r>
            <a:r>
              <a:rPr sz="4000" b="1" i="0"/>
              <a:t> 	= 30 ps</a:t>
            </a:r>
            <a:endParaRPr sz="4000" b="1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pcq</a:t>
            </a:r>
            <a:r>
              <a:rPr i="0"/>
              <a:t> 	= 50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i="0" baseline="-15500"/>
              <a:t>setup</a:t>
            </a:r>
            <a:r>
              <a:rPr i="0"/>
              <a:t> 	= 60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i="0" baseline="-15500"/>
              <a:t>hold</a:t>
            </a:r>
            <a:r>
              <a:rPr i="0"/>
              <a:t> 	= 70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pd</a:t>
            </a:r>
            <a:r>
              <a:rPr i="0"/>
              <a:t> 	= 35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cd</a:t>
            </a:r>
            <a:r>
              <a:rPr i="0"/>
              <a:t> 	= 25 ps</a:t>
            </a:r>
          </a:p>
        </p:txBody>
      </p:sp>
      <p:sp>
        <p:nvSpPr>
          <p:cNvPr id="673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674" name="Freeform 2"/>
          <p:cNvSpPr/>
          <p:nvPr/>
        </p:nvSpPr>
        <p:spPr>
          <a:xfrm>
            <a:off x="6394450" y="6629400"/>
            <a:ext cx="6400800" cy="2222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5664" y="21600"/>
                </a:lnTo>
                <a:lnTo>
                  <a:pt x="18771" y="0"/>
                </a:lnTo>
                <a:lnTo>
                  <a:pt x="21600" y="2469"/>
                </a:lnTo>
              </a:path>
            </a:pathLst>
          </a:custGeom>
          <a:ln w="101600">
            <a:solidFill>
              <a:srgbClr val="FF0000"/>
            </a:solidFill>
            <a:tailEnd type="triangle"/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675" name="Freeform 12"/>
          <p:cNvSpPr/>
          <p:nvPr/>
        </p:nvSpPr>
        <p:spPr>
          <a:xfrm>
            <a:off x="6374476" y="5381306"/>
            <a:ext cx="6400801" cy="209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0093" y="20945"/>
                </a:lnTo>
                <a:lnTo>
                  <a:pt x="13286" y="0"/>
                </a:lnTo>
                <a:lnTo>
                  <a:pt x="21600" y="1309"/>
                </a:lnTo>
              </a:path>
            </a:pathLst>
          </a:custGeom>
          <a:ln w="101600">
            <a:solidFill>
              <a:srgbClr val="FF0000"/>
            </a:solidFill>
            <a:tailEnd type="triangle"/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676" name="Straight Arrow Connector 14"/>
          <p:cNvSpPr/>
          <p:nvPr/>
        </p:nvSpPr>
        <p:spPr>
          <a:xfrm flipH="1">
            <a:off x="6167435" y="2450546"/>
            <a:ext cx="1" cy="4455081"/>
          </a:xfrm>
          <a:prstGeom prst="line">
            <a:avLst/>
          </a:prstGeom>
          <a:ln w="114300">
            <a:solidFill>
              <a:schemeClr val="accent1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677" name="Rectangle 5"/>
          <p:cNvSpPr txBox="1"/>
          <p:nvPr/>
        </p:nvSpPr>
        <p:spPr>
          <a:xfrm>
            <a:off x="4603863" y="3955017"/>
            <a:ext cx="1221636" cy="107131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>
              <a:defRPr sz="64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</a:t>
            </a:r>
            <a:r>
              <a:rPr baseline="-15500"/>
              <a:t>ccq</a:t>
            </a:r>
          </a:p>
        </p:txBody>
      </p:sp>
      <p:sp>
        <p:nvSpPr>
          <p:cNvPr id="678" name="Rectangle 21"/>
          <p:cNvSpPr txBox="1"/>
          <p:nvPr/>
        </p:nvSpPr>
        <p:spPr>
          <a:xfrm>
            <a:off x="8218489" y="5525353"/>
            <a:ext cx="994888" cy="107131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>
              <a:defRPr sz="6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</a:t>
            </a:r>
            <a:r>
              <a:rPr baseline="-15500"/>
              <a:t>cd</a:t>
            </a:r>
          </a:p>
        </p:txBody>
      </p:sp>
      <p:sp>
        <p:nvSpPr>
          <p:cNvPr id="679" name="Straight Arrow Connector 16"/>
          <p:cNvSpPr/>
          <p:nvPr/>
        </p:nvSpPr>
        <p:spPr>
          <a:xfrm>
            <a:off x="6191250" y="5595618"/>
            <a:ext cx="457200" cy="1"/>
          </a:xfrm>
          <a:prstGeom prst="line">
            <a:avLst/>
          </a:prstGeom>
          <a:ln w="114300">
            <a:solidFill>
              <a:schemeClr val="accent1"/>
            </a:solidFill>
            <a:tailEnd type="triangle"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680" name="Straight Arrow Connector 22"/>
          <p:cNvSpPr/>
          <p:nvPr/>
        </p:nvSpPr>
        <p:spPr>
          <a:xfrm>
            <a:off x="6191250" y="6858000"/>
            <a:ext cx="457200" cy="0"/>
          </a:xfrm>
          <a:prstGeom prst="line">
            <a:avLst/>
          </a:prstGeom>
          <a:ln w="114300">
            <a:solidFill>
              <a:schemeClr val="accent1"/>
            </a:solidFill>
            <a:tailEnd type="triangle"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2" name="Text Box 9">
            <a:extLst>
              <a:ext uri="{FF2B5EF4-FFF2-40B4-BE49-F238E27FC236}">
                <a16:creationId xmlns:a16="http://schemas.microsoft.com/office/drawing/2014/main" id="{20CBA988-070A-32E4-C3F6-749F600EFE20}"/>
              </a:ext>
            </a:extLst>
          </p:cNvPr>
          <p:cNvSpPr txBox="1"/>
          <p:nvPr/>
        </p:nvSpPr>
        <p:spPr>
          <a:xfrm>
            <a:off x="2254103" y="7467600"/>
            <a:ext cx="11218058" cy="541686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t</a:t>
            </a:r>
            <a:r>
              <a:rPr baseline="-15500" dirty="0" err="1"/>
              <a:t>pd</a:t>
            </a:r>
            <a:r>
              <a:rPr i="0" dirty="0"/>
              <a:t> = 3 x 35 </a:t>
            </a:r>
            <a:r>
              <a:rPr i="0" dirty="0" err="1"/>
              <a:t>ps</a:t>
            </a:r>
            <a:r>
              <a:rPr i="0" dirty="0"/>
              <a:t> = 105 </a:t>
            </a:r>
            <a:r>
              <a:rPr i="0" dirty="0" err="1"/>
              <a:t>ps</a:t>
            </a:r>
            <a:endParaRPr i="0" dirty="0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t</a:t>
            </a:r>
            <a:r>
              <a:rPr baseline="-15500" dirty="0" err="1"/>
              <a:t>cd</a:t>
            </a:r>
            <a:r>
              <a:rPr i="0" dirty="0"/>
              <a:t> = 25 </a:t>
            </a:r>
            <a:r>
              <a:rPr i="0" dirty="0" err="1"/>
              <a:t>ps</a:t>
            </a:r>
            <a:endParaRPr i="0" dirty="0"/>
          </a:p>
          <a:p>
            <a: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Checagem de restrição de tempo de setup:</a:t>
            </a:r>
            <a:endParaRPr lang="pt-BR"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T</a:t>
            </a:r>
            <a:r>
              <a:rPr baseline="-15500" dirty="0"/>
              <a:t>c</a:t>
            </a:r>
            <a:r>
              <a:rPr i="0" dirty="0"/>
              <a:t> &gt;</a:t>
            </a:r>
            <a:r>
              <a:rPr i="0" dirty="0">
                <a:solidFill>
                  <a:srgbClr val="FF0000"/>
                </a:solidFill>
              </a:rPr>
              <a:t> </a:t>
            </a:r>
            <a:r>
              <a:rPr i="0" dirty="0" err="1"/>
              <a:t>t</a:t>
            </a:r>
            <a:r>
              <a:rPr i="0" baseline="-15500" dirty="0" err="1"/>
              <a:t>pcq</a:t>
            </a:r>
            <a:r>
              <a:rPr i="0" dirty="0"/>
              <a:t> + </a:t>
            </a:r>
            <a:r>
              <a:rPr i="0" dirty="0" err="1"/>
              <a:t>t</a:t>
            </a:r>
            <a:r>
              <a:rPr i="0" baseline="-15500" dirty="0" err="1"/>
              <a:t>pd</a:t>
            </a:r>
            <a:r>
              <a:rPr i="0" dirty="0"/>
              <a:t> + </a:t>
            </a:r>
            <a:r>
              <a:rPr i="0" dirty="0" err="1"/>
              <a:t>t</a:t>
            </a:r>
            <a:r>
              <a:rPr i="0" baseline="-15500" dirty="0" err="1"/>
              <a:t>setup</a:t>
            </a:r>
            <a:endParaRPr i="0" baseline="-15500" dirty="0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T</a:t>
            </a:r>
            <a:r>
              <a:rPr baseline="-15500" dirty="0"/>
              <a:t>c</a:t>
            </a:r>
            <a:r>
              <a:rPr i="0" dirty="0"/>
              <a:t> &gt; </a:t>
            </a:r>
            <a:r>
              <a:rPr i="0" dirty="0">
                <a:solidFill>
                  <a:schemeClr val="tx1"/>
                </a:solidFill>
              </a:rPr>
              <a:t>(50 + 105 + 60) </a:t>
            </a:r>
            <a:r>
              <a:rPr i="0" dirty="0" err="1">
                <a:solidFill>
                  <a:schemeClr val="tx1"/>
                </a:solidFill>
              </a:rPr>
              <a:t>ps</a:t>
            </a:r>
            <a:r>
              <a:rPr i="0" dirty="0">
                <a:solidFill>
                  <a:schemeClr val="tx1"/>
                </a:solidFill>
              </a:rPr>
              <a:t> = 215 </a:t>
            </a:r>
            <a:r>
              <a:rPr i="0" dirty="0" err="1">
                <a:solidFill>
                  <a:schemeClr val="tx1"/>
                </a:solidFill>
              </a:rPr>
              <a:t>ps</a:t>
            </a:r>
            <a:endParaRPr dirty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defRPr sz="40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  <a:r>
              <a:rPr i="1" dirty="0"/>
              <a:t>f</a:t>
            </a:r>
            <a:r>
              <a:rPr i="1" baseline="-15500" dirty="0"/>
              <a:t>max</a:t>
            </a:r>
            <a:r>
              <a:rPr dirty="0"/>
              <a:t> = 1/</a:t>
            </a:r>
            <a:r>
              <a:rPr i="1" dirty="0"/>
              <a:t>T</a:t>
            </a:r>
            <a:r>
              <a:rPr i="1" baseline="-15500" dirty="0"/>
              <a:t>c</a:t>
            </a:r>
            <a:r>
              <a:rPr dirty="0"/>
              <a:t> = </a:t>
            </a:r>
            <a:r>
              <a:rPr dirty="0">
                <a:solidFill>
                  <a:schemeClr val="tx1"/>
                </a:solidFill>
              </a:rPr>
              <a:t>4.65 GHz</a:t>
            </a:r>
            <a:endParaRPr sz="48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b="1" dirty="0" err="1"/>
              <a:t>Exemplo</a:t>
            </a:r>
            <a:r>
              <a:rPr b="1" dirty="0"/>
              <a:t>: </a:t>
            </a:r>
            <a:r>
              <a:rPr b="1" dirty="0" err="1"/>
              <a:t>Análise</a:t>
            </a:r>
            <a:r>
              <a:rPr b="1" dirty="0"/>
              <a:t> de </a:t>
            </a:r>
            <a:r>
              <a:rPr b="1" dirty="0" err="1"/>
              <a:t>Temporização</a:t>
            </a:r>
            <a:endParaRPr b="1" dirty="0"/>
          </a:p>
        </p:txBody>
      </p:sp>
      <p:pic>
        <p:nvPicPr>
          <p:cNvPr id="683" name="Object 2" descr="Objec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8410576" cy="551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86" name="Object 3" descr="Objec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0" y="7070725"/>
            <a:ext cx="301626" cy="1463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87" name="Object 4" descr="Objec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0" y="6553200"/>
            <a:ext cx="990600" cy="2314576"/>
          </a:xfrm>
          <a:prstGeom prst="rect">
            <a:avLst/>
          </a:prstGeom>
          <a:ln w="12700">
            <a:miter lim="400000"/>
          </a:ln>
        </p:spPr>
      </p:pic>
      <p:sp>
        <p:nvSpPr>
          <p:cNvPr id="688" name="Text Box 7"/>
          <p:cNvSpPr txBox="1"/>
          <p:nvPr/>
        </p:nvSpPr>
        <p:spPr>
          <a:xfrm>
            <a:off x="13655039" y="2133599"/>
            <a:ext cx="6979921" cy="667222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2800"/>
              </a:spcBef>
              <a:defRPr sz="4800" b="1">
                <a:latin typeface="Calibri"/>
                <a:ea typeface="Calibri"/>
                <a:cs typeface="Calibri"/>
                <a:sym typeface="Calibri"/>
              </a:defRPr>
            </a:pPr>
            <a:r>
              <a:t>Características de temp.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	</a:t>
            </a:r>
            <a:r>
              <a:rPr sz="4000" b="1"/>
              <a:t>t</a:t>
            </a:r>
            <a:r>
              <a:rPr sz="4000" b="1" baseline="-15500"/>
              <a:t>ccq</a:t>
            </a:r>
            <a:r>
              <a:rPr sz="4000" b="1" i="0"/>
              <a:t> 	= 30 ps</a:t>
            </a:r>
            <a:endParaRPr sz="4000" b="1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pcq</a:t>
            </a:r>
            <a:r>
              <a:rPr i="0"/>
              <a:t> 	= 50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i="0" baseline="-15500"/>
              <a:t>setup</a:t>
            </a:r>
            <a:r>
              <a:rPr i="0"/>
              <a:t> 	= 60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i="0" baseline="-15500"/>
              <a:t>hold</a:t>
            </a:r>
            <a:r>
              <a:rPr i="0"/>
              <a:t> 	= 70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pd</a:t>
            </a:r>
            <a:r>
              <a:rPr i="0"/>
              <a:t> 	= 35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cd</a:t>
            </a:r>
            <a:r>
              <a:rPr i="0"/>
              <a:t> 	= 25 ps</a:t>
            </a:r>
          </a:p>
        </p:txBody>
      </p:sp>
      <p:sp>
        <p:nvSpPr>
          <p:cNvPr id="689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202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690" name="Text Box 10"/>
          <p:cNvSpPr txBox="1"/>
          <p:nvPr/>
        </p:nvSpPr>
        <p:spPr>
          <a:xfrm rot="19800000">
            <a:off x="18100750" y="9784221"/>
            <a:ext cx="3305312" cy="141577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spcBef>
                <a:spcPts val="4800"/>
              </a:spcBef>
              <a:defRPr sz="8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FALHA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30A7B47D-0FF9-4177-1AE5-781DA0F1CC37}"/>
              </a:ext>
            </a:extLst>
          </p:cNvPr>
          <p:cNvSpPr txBox="1"/>
          <p:nvPr/>
        </p:nvSpPr>
        <p:spPr>
          <a:xfrm>
            <a:off x="13502639" y="9290050"/>
            <a:ext cx="9548747" cy="264687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Checagem de restrições de tempo de </a:t>
            </a:r>
            <a:r>
              <a:rPr lang="pt-BR" dirty="0" err="1"/>
              <a:t>hold</a:t>
            </a:r>
            <a:r>
              <a:rPr lang="pt-BR" dirty="0"/>
              <a:t>:</a:t>
            </a:r>
            <a:endParaRPr lang="pt-BR"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  <a:r>
              <a:rPr dirty="0" err="1"/>
              <a:t>t</a:t>
            </a:r>
            <a:r>
              <a:rPr i="0" baseline="-15500" dirty="0" err="1"/>
              <a:t>ccq</a:t>
            </a:r>
            <a:r>
              <a:rPr i="0" dirty="0"/>
              <a:t> + </a:t>
            </a:r>
            <a:r>
              <a:rPr dirty="0" err="1"/>
              <a:t>t</a:t>
            </a:r>
            <a:r>
              <a:rPr baseline="-15500" dirty="0" err="1"/>
              <a:t>cd</a:t>
            </a:r>
            <a:r>
              <a:rPr i="0" dirty="0"/>
              <a:t> &gt; </a:t>
            </a:r>
            <a:r>
              <a:rPr dirty="0" err="1"/>
              <a:t>t</a:t>
            </a:r>
            <a:r>
              <a:rPr i="0" baseline="-15500" dirty="0" err="1"/>
              <a:t>hold</a:t>
            </a:r>
            <a:r>
              <a:rPr i="0" dirty="0"/>
              <a:t> ?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(30 + 25) </a:t>
            </a:r>
            <a:r>
              <a:rPr dirty="0" err="1">
                <a:solidFill>
                  <a:srgbClr val="FF0000"/>
                </a:solidFill>
              </a:rPr>
              <a:t>ps</a:t>
            </a:r>
            <a:r>
              <a:rPr dirty="0">
                <a:solidFill>
                  <a:srgbClr val="FF0000"/>
                </a:solidFill>
              </a:rPr>
              <a:t> &gt; 70 </a:t>
            </a:r>
            <a:r>
              <a:rPr dirty="0" err="1">
                <a:solidFill>
                  <a:srgbClr val="FF0000"/>
                </a:solidFill>
              </a:rPr>
              <a:t>ps</a:t>
            </a:r>
            <a:r>
              <a:rPr dirty="0">
                <a:solidFill>
                  <a:srgbClr val="FF0000"/>
                </a:solidFill>
              </a:rPr>
              <a:t> ? 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BE5602FB-33B7-9137-6F2F-F5B6D0876A93}"/>
              </a:ext>
            </a:extLst>
          </p:cNvPr>
          <p:cNvSpPr txBox="1"/>
          <p:nvPr/>
        </p:nvSpPr>
        <p:spPr>
          <a:xfrm>
            <a:off x="2254103" y="7467600"/>
            <a:ext cx="11218058" cy="541686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t</a:t>
            </a:r>
            <a:r>
              <a:rPr baseline="-15500" dirty="0" err="1"/>
              <a:t>pd</a:t>
            </a:r>
            <a:r>
              <a:rPr i="0" dirty="0"/>
              <a:t> = 3 x 35 </a:t>
            </a:r>
            <a:r>
              <a:rPr i="0" dirty="0" err="1"/>
              <a:t>ps</a:t>
            </a:r>
            <a:r>
              <a:rPr i="0" dirty="0"/>
              <a:t> = 105 </a:t>
            </a:r>
            <a:r>
              <a:rPr i="0" dirty="0" err="1"/>
              <a:t>ps</a:t>
            </a:r>
            <a:endParaRPr i="0" dirty="0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t</a:t>
            </a:r>
            <a:r>
              <a:rPr baseline="-15500" dirty="0" err="1"/>
              <a:t>cd</a:t>
            </a:r>
            <a:r>
              <a:rPr i="0" dirty="0"/>
              <a:t> = 25 </a:t>
            </a:r>
            <a:r>
              <a:rPr i="0" dirty="0" err="1"/>
              <a:t>ps</a:t>
            </a:r>
            <a:endParaRPr i="0" dirty="0"/>
          </a:p>
          <a:p>
            <a: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Checagem de restrição de tempo de setup:</a:t>
            </a:r>
            <a:endParaRPr lang="pt-BR"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T</a:t>
            </a:r>
            <a:r>
              <a:rPr baseline="-15500" dirty="0"/>
              <a:t>c</a:t>
            </a:r>
            <a:r>
              <a:rPr i="0" dirty="0"/>
              <a:t> &gt;</a:t>
            </a:r>
            <a:r>
              <a:rPr i="0" dirty="0">
                <a:solidFill>
                  <a:srgbClr val="FF0000"/>
                </a:solidFill>
              </a:rPr>
              <a:t> </a:t>
            </a:r>
            <a:r>
              <a:rPr i="0" dirty="0" err="1"/>
              <a:t>t</a:t>
            </a:r>
            <a:r>
              <a:rPr i="0" baseline="-15500" dirty="0" err="1"/>
              <a:t>pcq</a:t>
            </a:r>
            <a:r>
              <a:rPr i="0" dirty="0"/>
              <a:t> + </a:t>
            </a:r>
            <a:r>
              <a:rPr i="0" dirty="0" err="1"/>
              <a:t>t</a:t>
            </a:r>
            <a:r>
              <a:rPr i="0" baseline="-15500" dirty="0" err="1"/>
              <a:t>pd</a:t>
            </a:r>
            <a:r>
              <a:rPr i="0" dirty="0"/>
              <a:t> + </a:t>
            </a:r>
            <a:r>
              <a:rPr i="0" dirty="0" err="1"/>
              <a:t>t</a:t>
            </a:r>
            <a:r>
              <a:rPr i="0" baseline="-15500" dirty="0" err="1"/>
              <a:t>setup</a:t>
            </a:r>
            <a:endParaRPr i="0" baseline="-15500" dirty="0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T</a:t>
            </a:r>
            <a:r>
              <a:rPr baseline="-15500" dirty="0"/>
              <a:t>c</a:t>
            </a:r>
            <a:r>
              <a:rPr i="0" dirty="0"/>
              <a:t> &gt; </a:t>
            </a:r>
            <a:r>
              <a:rPr i="0" dirty="0">
                <a:solidFill>
                  <a:schemeClr val="tx1"/>
                </a:solidFill>
              </a:rPr>
              <a:t>(50 + 105 + 60) </a:t>
            </a:r>
            <a:r>
              <a:rPr i="0" dirty="0" err="1">
                <a:solidFill>
                  <a:schemeClr val="tx1"/>
                </a:solidFill>
              </a:rPr>
              <a:t>ps</a:t>
            </a:r>
            <a:r>
              <a:rPr i="0" dirty="0">
                <a:solidFill>
                  <a:schemeClr val="tx1"/>
                </a:solidFill>
              </a:rPr>
              <a:t> = 215 </a:t>
            </a:r>
            <a:r>
              <a:rPr i="0" dirty="0" err="1">
                <a:solidFill>
                  <a:schemeClr val="tx1"/>
                </a:solidFill>
              </a:rPr>
              <a:t>ps</a:t>
            </a:r>
            <a:endParaRPr dirty="0">
              <a:solidFill>
                <a:schemeClr val="tx1"/>
              </a:solidFill>
            </a:endParaRPr>
          </a:p>
          <a:p>
            <a:pPr>
              <a:spcBef>
                <a:spcPts val="2400"/>
              </a:spcBef>
              <a:defRPr sz="40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  <a:r>
              <a:rPr i="1" dirty="0"/>
              <a:t>f</a:t>
            </a:r>
            <a:r>
              <a:rPr i="1" baseline="-15500" dirty="0"/>
              <a:t>max</a:t>
            </a:r>
            <a:r>
              <a:rPr dirty="0"/>
              <a:t> = 1/</a:t>
            </a:r>
            <a:r>
              <a:rPr i="1" dirty="0"/>
              <a:t>T</a:t>
            </a:r>
            <a:r>
              <a:rPr i="1" baseline="-15500" dirty="0"/>
              <a:t>c</a:t>
            </a:r>
            <a:r>
              <a:rPr dirty="0"/>
              <a:t> = </a:t>
            </a:r>
            <a:r>
              <a:rPr dirty="0">
                <a:solidFill>
                  <a:schemeClr val="tx1"/>
                </a:solidFill>
              </a:rPr>
              <a:t>4.65 GHz</a:t>
            </a:r>
            <a:endParaRPr sz="4800" dirty="0">
              <a:solidFill>
                <a:schemeClr val="tx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Rectangle 3"/>
          <p:cNvSpPr txBox="1">
            <a:spLocks noGrp="1"/>
          </p:cNvSpPr>
          <p:nvPr>
            <p:ph type="title"/>
          </p:nvPr>
        </p:nvSpPr>
        <p:spPr>
          <a:xfrm>
            <a:off x="1212907" y="212225"/>
            <a:ext cx="22312525" cy="21336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1627632">
              <a:defRPr sz="8544"/>
            </a:lvl1pPr>
          </a:lstStyle>
          <a:p>
            <a:r>
              <a:rPr lang="pt-BR" b="1" dirty="0"/>
              <a:t>Exemplo:  Consertando violação de Tempo de </a:t>
            </a:r>
            <a:r>
              <a:rPr lang="pt-BR" b="1" dirty="0" err="1"/>
              <a:t>Hold</a:t>
            </a:r>
            <a:endParaRPr lang="pt-BR" b="1" dirty="0"/>
          </a:p>
        </p:txBody>
      </p:sp>
      <p:pic>
        <p:nvPicPr>
          <p:cNvPr id="693" name="Object 4" descr="Objec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562224"/>
            <a:ext cx="7620000" cy="4994277"/>
          </a:xfrm>
          <a:prstGeom prst="rect">
            <a:avLst/>
          </a:prstGeom>
          <a:ln w="12700">
            <a:miter lim="400000"/>
          </a:ln>
        </p:spPr>
      </p:pic>
      <p:sp>
        <p:nvSpPr>
          <p:cNvPr id="694" name="Text Box 9"/>
          <p:cNvSpPr txBox="1"/>
          <p:nvPr/>
        </p:nvSpPr>
        <p:spPr>
          <a:xfrm>
            <a:off x="5425440" y="7467600"/>
            <a:ext cx="6979920" cy="541686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 err="1"/>
              <a:t>t</a:t>
            </a:r>
            <a:r>
              <a:rPr lang="pt-BR" baseline="-15500" dirty="0" err="1"/>
              <a:t>pd</a:t>
            </a:r>
            <a:r>
              <a:rPr lang="pt-BR" i="0" dirty="0"/>
              <a:t> = </a:t>
            </a:r>
            <a:endParaRPr lang="pt-BR"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 err="1"/>
              <a:t>t</a:t>
            </a:r>
            <a:r>
              <a:rPr lang="pt-BR" baseline="-15500" dirty="0" err="1"/>
              <a:t>cd</a:t>
            </a:r>
            <a:r>
              <a:rPr lang="pt-BR" i="0" dirty="0"/>
              <a:t> =</a:t>
            </a:r>
            <a:endParaRPr lang="pt-BR"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Restrição de tempo de setup:</a:t>
            </a:r>
            <a:endParaRPr lang="pt-BR"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 </a:t>
            </a:r>
            <a:r>
              <a:rPr lang="pt-BR" dirty="0" err="1"/>
              <a:t>T</a:t>
            </a:r>
            <a:r>
              <a:rPr lang="pt-BR" baseline="-15500" dirty="0" err="1"/>
              <a:t>c</a:t>
            </a:r>
            <a:r>
              <a:rPr lang="pt-BR" i="0" dirty="0"/>
              <a:t> &gt;</a:t>
            </a:r>
            <a:r>
              <a:rPr lang="pt-BR" i="0" dirty="0">
                <a:solidFill>
                  <a:srgbClr val="FF0000"/>
                </a:solidFill>
              </a:rPr>
              <a:t> </a:t>
            </a:r>
            <a:r>
              <a:rPr lang="pt-BR" i="0" dirty="0" err="1"/>
              <a:t>t</a:t>
            </a:r>
            <a:r>
              <a:rPr lang="pt-BR" i="0" baseline="-15500" dirty="0" err="1"/>
              <a:t>pcq</a:t>
            </a:r>
            <a:r>
              <a:rPr lang="pt-BR" i="0" dirty="0"/>
              <a:t> + </a:t>
            </a:r>
            <a:r>
              <a:rPr lang="pt-BR" i="0" dirty="0" err="1"/>
              <a:t>t</a:t>
            </a:r>
            <a:r>
              <a:rPr lang="pt-BR" i="0" baseline="-15500" dirty="0" err="1"/>
              <a:t>pd</a:t>
            </a:r>
            <a:r>
              <a:rPr lang="pt-BR" i="0" dirty="0"/>
              <a:t> + </a:t>
            </a:r>
            <a:r>
              <a:rPr lang="pt-BR" i="0" dirty="0" err="1"/>
              <a:t>t</a:t>
            </a:r>
            <a:r>
              <a:rPr lang="pt-BR" i="0" baseline="-15500" dirty="0" err="1"/>
              <a:t>setup</a:t>
            </a:r>
            <a:endParaRPr lang="pt-BR" i="0" baseline="-15500" dirty="0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 </a:t>
            </a:r>
            <a:r>
              <a:rPr lang="pt-BR" dirty="0" err="1"/>
              <a:t>T</a:t>
            </a:r>
            <a:r>
              <a:rPr lang="pt-BR" baseline="-15500" dirty="0" err="1"/>
              <a:t>c</a:t>
            </a:r>
            <a:r>
              <a:rPr lang="pt-BR" i="0" dirty="0"/>
              <a:t> &gt;</a:t>
            </a:r>
            <a:endParaRPr lang="pt-BR"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 </a:t>
            </a:r>
            <a:r>
              <a:rPr lang="pt-BR" i="1" dirty="0" err="1"/>
              <a:t>f</a:t>
            </a:r>
            <a:r>
              <a:rPr lang="pt-BR" i="1" baseline="-15500" dirty="0" err="1"/>
              <a:t>c</a:t>
            </a:r>
            <a:r>
              <a:rPr lang="pt-BR" dirty="0"/>
              <a:t> =</a:t>
            </a:r>
            <a:endParaRPr lang="pt-BR" sz="48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5" name="Text Box 10"/>
          <p:cNvSpPr txBox="1"/>
          <p:nvPr/>
        </p:nvSpPr>
        <p:spPr>
          <a:xfrm>
            <a:off x="13502639" y="9296400"/>
            <a:ext cx="6979921" cy="264687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Restrição de tempo de </a:t>
            </a:r>
            <a:r>
              <a:rPr lang="pt-BR" dirty="0" err="1"/>
              <a:t>hold</a:t>
            </a:r>
            <a:r>
              <a:rPr lang="pt-BR" dirty="0"/>
              <a:t>:</a:t>
            </a:r>
            <a:endParaRPr lang="pt-BR"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 </a:t>
            </a:r>
            <a:r>
              <a:rPr lang="pt-BR" dirty="0" err="1"/>
              <a:t>t</a:t>
            </a:r>
            <a:r>
              <a:rPr lang="pt-BR" i="0" baseline="-15500" dirty="0" err="1"/>
              <a:t>ccq</a:t>
            </a:r>
            <a:r>
              <a:rPr lang="pt-BR" i="0" dirty="0"/>
              <a:t> + </a:t>
            </a:r>
            <a:r>
              <a:rPr lang="pt-BR" dirty="0" err="1"/>
              <a:t>t</a:t>
            </a:r>
            <a:r>
              <a:rPr lang="pt-BR" baseline="-15500" dirty="0" err="1"/>
              <a:t>cd</a:t>
            </a:r>
            <a:r>
              <a:rPr lang="pt-BR" i="0" dirty="0"/>
              <a:t> &gt; </a:t>
            </a:r>
            <a:r>
              <a:rPr lang="pt-BR" dirty="0" err="1"/>
              <a:t>t</a:t>
            </a:r>
            <a:r>
              <a:rPr lang="pt-BR" i="0" baseline="-15500" dirty="0" err="1"/>
              <a:t>hold</a:t>
            </a:r>
            <a:r>
              <a:rPr lang="pt-BR" i="0" dirty="0"/>
              <a:t> ?</a:t>
            </a:r>
            <a:endParaRPr lang="pt-BR"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 </a:t>
            </a:r>
          </a:p>
        </p:txBody>
      </p:sp>
      <p:sp>
        <p:nvSpPr>
          <p:cNvPr id="696" name="Text Box 12"/>
          <p:cNvSpPr txBox="1"/>
          <p:nvPr/>
        </p:nvSpPr>
        <p:spPr>
          <a:xfrm>
            <a:off x="4206240" y="1676400"/>
            <a:ext cx="7523938" cy="80021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pt-BR" dirty="0" err="1"/>
              <a:t>Add</a:t>
            </a:r>
            <a:r>
              <a:rPr lang="pt-BR" dirty="0"/>
              <a:t> buffers aos caminhos curtos:</a:t>
            </a:r>
          </a:p>
        </p:txBody>
      </p:sp>
      <p:pic>
        <p:nvPicPr>
          <p:cNvPr id="697" name="Object 3" descr="Objec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0" y="7070725"/>
            <a:ext cx="301626" cy="1463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698" name="Object 4" descr="Objec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0" y="6553200"/>
            <a:ext cx="990600" cy="2314576"/>
          </a:xfrm>
          <a:prstGeom prst="rect">
            <a:avLst/>
          </a:prstGeom>
          <a:ln w="12700">
            <a:miter lim="400000"/>
          </a:ln>
        </p:spPr>
      </p:pic>
      <p:sp>
        <p:nvSpPr>
          <p:cNvPr id="699" name="Text Box 7"/>
          <p:cNvSpPr txBox="1"/>
          <p:nvPr/>
        </p:nvSpPr>
        <p:spPr>
          <a:xfrm>
            <a:off x="13655039" y="2133599"/>
            <a:ext cx="6979921" cy="667222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2800"/>
              </a:spcBef>
              <a:defRPr sz="4800" b="1"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Características de temp.</a:t>
            </a:r>
            <a:endParaRPr lang="pt-BR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	</a:t>
            </a:r>
            <a:r>
              <a:rPr lang="pt-BR" sz="4000" b="1" dirty="0" err="1"/>
              <a:t>t</a:t>
            </a:r>
            <a:r>
              <a:rPr lang="pt-BR" sz="4000" b="1" baseline="-15500" dirty="0" err="1"/>
              <a:t>ccq</a:t>
            </a:r>
            <a:r>
              <a:rPr lang="pt-BR" sz="4000" b="1" i="0" dirty="0"/>
              <a:t> 	= 30 </a:t>
            </a:r>
            <a:r>
              <a:rPr lang="pt-BR" sz="4000" b="1" i="0" dirty="0" err="1"/>
              <a:t>ps</a:t>
            </a:r>
            <a:endParaRPr lang="pt-BR" sz="4000" b="1" dirty="0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	</a:t>
            </a:r>
            <a:r>
              <a:rPr lang="pt-BR" dirty="0" err="1"/>
              <a:t>t</a:t>
            </a:r>
            <a:r>
              <a:rPr lang="pt-BR" baseline="-15500" dirty="0" err="1"/>
              <a:t>pcq</a:t>
            </a:r>
            <a:r>
              <a:rPr lang="pt-BR" i="0" dirty="0"/>
              <a:t> 	= 50 </a:t>
            </a:r>
            <a:r>
              <a:rPr lang="pt-BR" i="0" dirty="0" err="1"/>
              <a:t>ps</a:t>
            </a:r>
            <a:endParaRPr lang="pt-BR" i="0" dirty="0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	</a:t>
            </a:r>
            <a:r>
              <a:rPr lang="pt-BR" dirty="0" err="1"/>
              <a:t>t</a:t>
            </a:r>
            <a:r>
              <a:rPr lang="pt-BR" i="0" baseline="-15500" dirty="0" err="1"/>
              <a:t>setup</a:t>
            </a:r>
            <a:r>
              <a:rPr lang="pt-BR" i="0" dirty="0"/>
              <a:t> 	= 60 </a:t>
            </a:r>
            <a:r>
              <a:rPr lang="pt-BR" i="0" dirty="0" err="1"/>
              <a:t>ps</a:t>
            </a:r>
            <a:endParaRPr lang="pt-BR" i="0" dirty="0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	</a:t>
            </a:r>
            <a:r>
              <a:rPr lang="pt-BR" dirty="0" err="1"/>
              <a:t>t</a:t>
            </a:r>
            <a:r>
              <a:rPr lang="pt-BR" i="0" baseline="-15500" dirty="0" err="1"/>
              <a:t>hold</a:t>
            </a:r>
            <a:r>
              <a:rPr lang="pt-BR" i="0" dirty="0"/>
              <a:t> 	= 70 </a:t>
            </a:r>
            <a:r>
              <a:rPr lang="pt-BR" i="0" dirty="0" err="1"/>
              <a:t>ps</a:t>
            </a:r>
            <a:endParaRPr lang="pt-BR" i="0" dirty="0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	</a:t>
            </a:r>
            <a:r>
              <a:rPr lang="pt-BR" dirty="0" err="1"/>
              <a:t>t</a:t>
            </a:r>
            <a:r>
              <a:rPr lang="pt-BR" baseline="-15500" dirty="0" err="1"/>
              <a:t>pd</a:t>
            </a:r>
            <a:r>
              <a:rPr lang="pt-BR" i="0" dirty="0"/>
              <a:t> 	= 35 </a:t>
            </a:r>
            <a:r>
              <a:rPr lang="pt-BR" i="0" dirty="0" err="1"/>
              <a:t>ps</a:t>
            </a:r>
            <a:endParaRPr lang="pt-BR" i="0" dirty="0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	</a:t>
            </a:r>
            <a:r>
              <a:rPr lang="pt-BR" dirty="0" err="1"/>
              <a:t>t</a:t>
            </a:r>
            <a:r>
              <a:rPr lang="pt-BR" baseline="-15500" dirty="0" err="1"/>
              <a:t>cd</a:t>
            </a:r>
            <a:r>
              <a:rPr lang="pt-BR" i="0" dirty="0"/>
              <a:t> 	= 25 </a:t>
            </a:r>
            <a:r>
              <a:rPr lang="pt-BR" i="0" dirty="0" err="1"/>
              <a:t>ps</a:t>
            </a:r>
            <a:endParaRPr lang="pt-BR" i="0" dirty="0"/>
          </a:p>
        </p:txBody>
      </p:sp>
      <p:sp>
        <p:nvSpPr>
          <p:cNvPr id="700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85283" y="12959320"/>
            <a:ext cx="688009" cy="7386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pt-BR" smtClean="0"/>
              <a:t>54</a:t>
            </a:fld>
            <a:endParaRPr lang="pt-BR" dirty="0"/>
          </a:p>
        </p:txBody>
      </p:sp>
      <p:sp>
        <p:nvSpPr>
          <p:cNvPr id="701" name="Oval 2"/>
          <p:cNvSpPr/>
          <p:nvPr/>
        </p:nvSpPr>
        <p:spPr>
          <a:xfrm>
            <a:off x="6553200" y="5305423"/>
            <a:ext cx="1524000" cy="2590801"/>
          </a:xfrm>
          <a:prstGeom prst="ellipse">
            <a:avLst/>
          </a:prstGeom>
          <a:ln w="101600">
            <a:solidFill>
              <a:srgbClr val="FF0000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" grpId="1" animBg="1" advAuto="0"/>
      <p:bldP spid="694" grpId="7" animBg="1" advAuto="0"/>
      <p:bldP spid="695" grpId="8" animBg="1" advAuto="0"/>
      <p:bldP spid="696" grpId="2" animBg="1" advAuto="0"/>
      <p:bldP spid="697" grpId="4" animBg="1" advAuto="0"/>
      <p:bldP spid="698" grpId="5" animBg="1" advAuto="0"/>
      <p:bldP spid="699" grpId="6" animBg="1" advAuto="0"/>
      <p:bldP spid="701" grpId="3" animBg="1" advAuto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Rectangle 3"/>
          <p:cNvSpPr txBox="1">
            <a:spLocks noGrp="1"/>
          </p:cNvSpPr>
          <p:nvPr>
            <p:ph type="title"/>
          </p:nvPr>
        </p:nvSpPr>
        <p:spPr>
          <a:xfrm>
            <a:off x="1212907" y="212225"/>
            <a:ext cx="22261818" cy="21336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1627632">
              <a:defRPr sz="8544"/>
            </a:lvl1pPr>
          </a:lstStyle>
          <a:p>
            <a:r>
              <a:rPr b="1" dirty="0" err="1"/>
              <a:t>Exemplo</a:t>
            </a:r>
            <a:r>
              <a:rPr b="1" dirty="0"/>
              <a:t>:  </a:t>
            </a:r>
            <a:r>
              <a:rPr b="1" dirty="0" err="1"/>
              <a:t>Consertando</a:t>
            </a:r>
            <a:r>
              <a:rPr b="1" dirty="0"/>
              <a:t> </a:t>
            </a:r>
            <a:r>
              <a:rPr b="1" dirty="0" err="1"/>
              <a:t>violação</a:t>
            </a:r>
            <a:r>
              <a:rPr b="1" dirty="0"/>
              <a:t> de Tempo de Hold</a:t>
            </a:r>
          </a:p>
        </p:txBody>
      </p:sp>
      <p:pic>
        <p:nvPicPr>
          <p:cNvPr id="704" name="Object 4" descr="Objec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562224"/>
            <a:ext cx="7620000" cy="4994277"/>
          </a:xfrm>
          <a:prstGeom prst="rect">
            <a:avLst/>
          </a:prstGeom>
          <a:ln w="12700">
            <a:miter lim="400000"/>
          </a:ln>
        </p:spPr>
      </p:pic>
      <p:sp>
        <p:nvSpPr>
          <p:cNvPr id="705" name="Text Box 8"/>
          <p:cNvSpPr txBox="1"/>
          <p:nvPr/>
        </p:nvSpPr>
        <p:spPr>
          <a:xfrm>
            <a:off x="5425440" y="7467600"/>
            <a:ext cx="7589520" cy="541686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t</a:t>
            </a:r>
            <a:r>
              <a:rPr baseline="-15500" dirty="0" err="1"/>
              <a:t>pd</a:t>
            </a:r>
            <a:r>
              <a:rPr i="0" dirty="0"/>
              <a:t> = 3 x 35 </a:t>
            </a:r>
            <a:r>
              <a:rPr i="0" dirty="0" err="1"/>
              <a:t>ps</a:t>
            </a:r>
            <a:r>
              <a:rPr i="0" dirty="0"/>
              <a:t> = 105 </a:t>
            </a:r>
            <a:r>
              <a:rPr i="0" dirty="0" err="1"/>
              <a:t>ps</a:t>
            </a:r>
            <a:endParaRPr i="0" dirty="0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t</a:t>
            </a:r>
            <a:r>
              <a:rPr baseline="-15500" dirty="0" err="1"/>
              <a:t>cd</a:t>
            </a:r>
            <a:r>
              <a:rPr i="0" dirty="0"/>
              <a:t> = </a:t>
            </a:r>
            <a:r>
              <a:rPr i="0" dirty="0">
                <a:solidFill>
                  <a:srgbClr val="FF0000"/>
                </a:solidFill>
              </a:rPr>
              <a:t>2 x 25 </a:t>
            </a:r>
            <a:r>
              <a:rPr i="0" dirty="0" err="1">
                <a:solidFill>
                  <a:srgbClr val="FF0000"/>
                </a:solidFill>
              </a:rPr>
              <a:t>ps</a:t>
            </a:r>
            <a:r>
              <a:rPr i="0" dirty="0">
                <a:solidFill>
                  <a:srgbClr val="FF0000"/>
                </a:solidFill>
              </a:rPr>
              <a:t> = 50 </a:t>
            </a:r>
            <a:r>
              <a:rPr i="0" dirty="0" err="1">
                <a:solidFill>
                  <a:srgbClr val="FF0000"/>
                </a:solidFill>
              </a:rPr>
              <a:t>ps</a:t>
            </a:r>
            <a:endParaRPr dirty="0">
              <a:solidFill>
                <a:srgbClr val="FF0000"/>
              </a:solidFill>
            </a:endParaRPr>
          </a:p>
          <a:p>
            <a: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Restriç</a:t>
            </a:r>
            <a:r>
              <a:rPr lang="en-BR" dirty="0"/>
              <a:t>ão</a:t>
            </a:r>
            <a:r>
              <a:rPr dirty="0"/>
              <a:t> de tempo de setup: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T</a:t>
            </a:r>
            <a:r>
              <a:rPr baseline="-15500" dirty="0"/>
              <a:t>c</a:t>
            </a:r>
            <a:r>
              <a:rPr i="0" dirty="0"/>
              <a:t> &gt;</a:t>
            </a:r>
            <a:r>
              <a:rPr i="0" dirty="0">
                <a:solidFill>
                  <a:srgbClr val="FF0000"/>
                </a:solidFill>
              </a:rPr>
              <a:t> </a:t>
            </a:r>
            <a:r>
              <a:rPr i="0" dirty="0" err="1"/>
              <a:t>t</a:t>
            </a:r>
            <a:r>
              <a:rPr i="0" baseline="-15500" dirty="0" err="1"/>
              <a:t>pcq</a:t>
            </a:r>
            <a:r>
              <a:rPr i="0" dirty="0"/>
              <a:t> + </a:t>
            </a:r>
            <a:r>
              <a:rPr i="0" dirty="0" err="1"/>
              <a:t>t</a:t>
            </a:r>
            <a:r>
              <a:rPr i="0" baseline="-15500" dirty="0" err="1"/>
              <a:t>pd</a:t>
            </a:r>
            <a:r>
              <a:rPr i="0" dirty="0"/>
              <a:t> + </a:t>
            </a:r>
            <a:r>
              <a:rPr i="0" dirty="0" err="1"/>
              <a:t>t</a:t>
            </a:r>
            <a:r>
              <a:rPr i="0" baseline="-15500" dirty="0" err="1"/>
              <a:t>setup</a:t>
            </a:r>
            <a:endParaRPr i="0" baseline="-15500" dirty="0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T</a:t>
            </a:r>
            <a:r>
              <a:rPr baseline="-15500" dirty="0"/>
              <a:t>c</a:t>
            </a:r>
            <a:r>
              <a:rPr i="0" dirty="0"/>
              <a:t> &gt;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  <a:r>
              <a:rPr i="1" dirty="0"/>
              <a:t>f</a:t>
            </a:r>
            <a:r>
              <a:rPr i="1" baseline="-15500" dirty="0"/>
              <a:t>c</a:t>
            </a:r>
            <a:r>
              <a:rPr dirty="0"/>
              <a:t> =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6" name="Text Box 9"/>
          <p:cNvSpPr txBox="1"/>
          <p:nvPr/>
        </p:nvSpPr>
        <p:spPr>
          <a:xfrm>
            <a:off x="13502639" y="9296400"/>
            <a:ext cx="6979921" cy="264687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Restriç</a:t>
            </a:r>
            <a:r>
              <a:rPr lang="en-BR" dirty="0"/>
              <a:t>ão</a:t>
            </a:r>
            <a:r>
              <a:rPr dirty="0"/>
              <a:t> de tempo de hold: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  <a:r>
              <a:rPr dirty="0" err="1"/>
              <a:t>t</a:t>
            </a:r>
            <a:r>
              <a:rPr i="0" baseline="-15500" dirty="0" err="1"/>
              <a:t>ccq</a:t>
            </a:r>
            <a:r>
              <a:rPr i="0" dirty="0"/>
              <a:t> + </a:t>
            </a:r>
            <a:r>
              <a:rPr dirty="0" err="1"/>
              <a:t>t</a:t>
            </a:r>
            <a:r>
              <a:rPr baseline="-15500" dirty="0" err="1"/>
              <a:t>cd</a:t>
            </a:r>
            <a:r>
              <a:rPr i="0" dirty="0"/>
              <a:t> &gt; </a:t>
            </a:r>
            <a:r>
              <a:rPr dirty="0" err="1"/>
              <a:t>t</a:t>
            </a:r>
            <a:r>
              <a:rPr i="0" baseline="-15500" dirty="0" err="1"/>
              <a:t>hold</a:t>
            </a:r>
            <a:r>
              <a:rPr i="0" dirty="0"/>
              <a:t> ?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</a:p>
        </p:txBody>
      </p:sp>
      <p:sp>
        <p:nvSpPr>
          <p:cNvPr id="707" name="Text Box 11"/>
          <p:cNvSpPr txBox="1"/>
          <p:nvPr/>
        </p:nvSpPr>
        <p:spPr>
          <a:xfrm>
            <a:off x="4206240" y="1676400"/>
            <a:ext cx="7459497" cy="69306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Add buffers aos caminhos curtos:</a:t>
            </a:r>
          </a:p>
        </p:txBody>
      </p:sp>
      <p:pic>
        <p:nvPicPr>
          <p:cNvPr id="708" name="Object 3" descr="Objec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0" y="7070725"/>
            <a:ext cx="301626" cy="1463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09" name="Object 4" descr="Objec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0" y="6553200"/>
            <a:ext cx="990600" cy="2314576"/>
          </a:xfrm>
          <a:prstGeom prst="rect">
            <a:avLst/>
          </a:prstGeom>
          <a:ln w="12700">
            <a:miter lim="400000"/>
          </a:ln>
        </p:spPr>
      </p:pic>
      <p:sp>
        <p:nvSpPr>
          <p:cNvPr id="710" name="Text Box 7"/>
          <p:cNvSpPr txBox="1"/>
          <p:nvPr/>
        </p:nvSpPr>
        <p:spPr>
          <a:xfrm>
            <a:off x="13655039" y="2133599"/>
            <a:ext cx="6979921" cy="667222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2800"/>
              </a:spcBef>
              <a:defRPr sz="4800" b="1">
                <a:latin typeface="Calibri"/>
                <a:ea typeface="Calibri"/>
                <a:cs typeface="Calibri"/>
                <a:sym typeface="Calibri"/>
              </a:defRPr>
            </a:pPr>
            <a:r>
              <a:t>Características de temp.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	</a:t>
            </a:r>
            <a:r>
              <a:rPr sz="4000" b="1"/>
              <a:t>t</a:t>
            </a:r>
            <a:r>
              <a:rPr sz="4000" b="1" baseline="-15500"/>
              <a:t>ccq</a:t>
            </a:r>
            <a:r>
              <a:rPr sz="4000" b="1" i="0"/>
              <a:t> 	= 30 ps</a:t>
            </a:r>
            <a:endParaRPr sz="4000" b="1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pcq</a:t>
            </a:r>
            <a:r>
              <a:rPr i="0"/>
              <a:t> 	= 50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i="0" baseline="-15500"/>
              <a:t>setup</a:t>
            </a:r>
            <a:r>
              <a:rPr i="0"/>
              <a:t> 	= 60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i="0" baseline="-15500"/>
              <a:t>hold</a:t>
            </a:r>
            <a:r>
              <a:rPr i="0"/>
              <a:t> 	= 70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pd</a:t>
            </a:r>
            <a:r>
              <a:rPr i="0"/>
              <a:t> 	= 35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cd</a:t>
            </a:r>
            <a:r>
              <a:rPr i="0"/>
              <a:t> 	= 25 ps</a:t>
            </a:r>
          </a:p>
        </p:txBody>
      </p:sp>
      <p:sp>
        <p:nvSpPr>
          <p:cNvPr id="711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Rectangle 3"/>
          <p:cNvSpPr txBox="1">
            <a:spLocks noGrp="1"/>
          </p:cNvSpPr>
          <p:nvPr>
            <p:ph type="title"/>
          </p:nvPr>
        </p:nvSpPr>
        <p:spPr>
          <a:xfrm>
            <a:off x="1138848" y="342900"/>
            <a:ext cx="22409935" cy="21336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1627632">
              <a:defRPr sz="8544"/>
            </a:lvl1pPr>
          </a:lstStyle>
          <a:p>
            <a:r>
              <a:rPr b="1" dirty="0" err="1"/>
              <a:t>Exemplo</a:t>
            </a:r>
            <a:r>
              <a:rPr b="1" dirty="0"/>
              <a:t>:  </a:t>
            </a:r>
            <a:r>
              <a:rPr b="1" dirty="0" err="1"/>
              <a:t>Consertando</a:t>
            </a:r>
            <a:r>
              <a:rPr b="1" dirty="0"/>
              <a:t> </a:t>
            </a:r>
            <a:r>
              <a:rPr b="1" dirty="0" err="1"/>
              <a:t>violação</a:t>
            </a:r>
            <a:r>
              <a:rPr b="1" dirty="0"/>
              <a:t> de Tempo de Hold</a:t>
            </a:r>
          </a:p>
        </p:txBody>
      </p:sp>
      <p:pic>
        <p:nvPicPr>
          <p:cNvPr id="714" name="Object 4" descr="Objec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562224"/>
            <a:ext cx="7620000" cy="4994277"/>
          </a:xfrm>
          <a:prstGeom prst="rect">
            <a:avLst/>
          </a:prstGeom>
          <a:ln w="12700">
            <a:miter lim="400000"/>
          </a:ln>
        </p:spPr>
      </p:pic>
      <p:sp>
        <p:nvSpPr>
          <p:cNvPr id="715" name="Text Box 8"/>
          <p:cNvSpPr txBox="1"/>
          <p:nvPr/>
        </p:nvSpPr>
        <p:spPr>
          <a:xfrm>
            <a:off x="5425440" y="7467600"/>
            <a:ext cx="7589520" cy="541686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t</a:t>
            </a:r>
            <a:r>
              <a:rPr baseline="-15500" dirty="0" err="1"/>
              <a:t>pd</a:t>
            </a:r>
            <a:r>
              <a:rPr i="0" dirty="0"/>
              <a:t> = 3 x 35 </a:t>
            </a:r>
            <a:r>
              <a:rPr i="0" dirty="0" err="1"/>
              <a:t>ps</a:t>
            </a:r>
            <a:r>
              <a:rPr i="0" dirty="0"/>
              <a:t> = 105 </a:t>
            </a:r>
            <a:r>
              <a:rPr i="0" dirty="0" err="1"/>
              <a:t>ps</a:t>
            </a:r>
            <a:endParaRPr i="0" dirty="0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t</a:t>
            </a:r>
            <a:r>
              <a:rPr baseline="-15500" dirty="0" err="1"/>
              <a:t>cd</a:t>
            </a:r>
            <a:r>
              <a:rPr i="0" dirty="0"/>
              <a:t> = 2 x 25 </a:t>
            </a:r>
            <a:r>
              <a:rPr i="0" dirty="0" err="1"/>
              <a:t>ps</a:t>
            </a:r>
            <a:r>
              <a:rPr i="0" dirty="0"/>
              <a:t> = 50 </a:t>
            </a:r>
            <a:r>
              <a:rPr i="0" dirty="0" err="1"/>
              <a:t>ps</a:t>
            </a:r>
            <a:endParaRPr i="0" dirty="0"/>
          </a:p>
          <a:p>
            <a: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Restriç</a:t>
            </a:r>
            <a:r>
              <a:rPr lang="en-BR" dirty="0"/>
              <a:t>ão</a:t>
            </a:r>
            <a:r>
              <a:rPr dirty="0"/>
              <a:t> de tempo de setup: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T</a:t>
            </a:r>
            <a:r>
              <a:rPr baseline="-15500" dirty="0"/>
              <a:t>c</a:t>
            </a:r>
            <a:r>
              <a:rPr i="0" dirty="0"/>
              <a:t> &gt;</a:t>
            </a:r>
            <a:r>
              <a:rPr i="0" dirty="0">
                <a:solidFill>
                  <a:srgbClr val="FF0000"/>
                </a:solidFill>
              </a:rPr>
              <a:t> </a:t>
            </a:r>
            <a:r>
              <a:rPr i="0" dirty="0" err="1"/>
              <a:t>t</a:t>
            </a:r>
            <a:r>
              <a:rPr i="0" baseline="-15500" dirty="0" err="1"/>
              <a:t>pcq</a:t>
            </a:r>
            <a:r>
              <a:rPr i="0" dirty="0"/>
              <a:t> + </a:t>
            </a:r>
            <a:r>
              <a:rPr i="0" dirty="0" err="1"/>
              <a:t>t</a:t>
            </a:r>
            <a:r>
              <a:rPr i="0" baseline="-15500" dirty="0" err="1"/>
              <a:t>pd</a:t>
            </a:r>
            <a:r>
              <a:rPr i="0" dirty="0"/>
              <a:t> + </a:t>
            </a:r>
            <a:r>
              <a:rPr i="0" dirty="0" err="1"/>
              <a:t>t</a:t>
            </a:r>
            <a:r>
              <a:rPr i="0" baseline="-15500" dirty="0" err="1"/>
              <a:t>setup</a:t>
            </a:r>
            <a:endParaRPr i="0" baseline="-15500" dirty="0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T</a:t>
            </a:r>
            <a:r>
              <a:rPr baseline="-15500" dirty="0"/>
              <a:t>c</a:t>
            </a:r>
            <a:r>
              <a:rPr i="0" dirty="0"/>
              <a:t> &gt; </a:t>
            </a:r>
            <a:r>
              <a:rPr i="0" dirty="0">
                <a:solidFill>
                  <a:srgbClr val="FF0000"/>
                </a:solidFill>
              </a:rPr>
              <a:t>(50 + 105 + 60) </a:t>
            </a:r>
            <a:r>
              <a:rPr i="0" dirty="0" err="1">
                <a:solidFill>
                  <a:srgbClr val="FF0000"/>
                </a:solidFill>
              </a:rPr>
              <a:t>ps</a:t>
            </a:r>
            <a:r>
              <a:rPr i="0" dirty="0">
                <a:solidFill>
                  <a:srgbClr val="FF0000"/>
                </a:solidFill>
              </a:rPr>
              <a:t> = 215 </a:t>
            </a:r>
            <a:r>
              <a:rPr i="0" dirty="0" err="1">
                <a:solidFill>
                  <a:srgbClr val="FF0000"/>
                </a:solidFill>
              </a:rPr>
              <a:t>ps</a:t>
            </a:r>
            <a:endParaRPr dirty="0">
              <a:solidFill>
                <a:srgbClr val="FF0000"/>
              </a:solidFill>
            </a:endParaRPr>
          </a:p>
          <a:p>
            <a:pPr>
              <a:spcBef>
                <a:spcPts val="2400"/>
              </a:spcBef>
              <a:defRPr sz="40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  <a:r>
              <a:rPr i="1" dirty="0"/>
              <a:t>f</a:t>
            </a:r>
            <a:r>
              <a:rPr i="1" baseline="-15500" dirty="0"/>
              <a:t>c</a:t>
            </a:r>
            <a:r>
              <a:rPr dirty="0"/>
              <a:t> = 1/</a:t>
            </a:r>
            <a:r>
              <a:rPr i="1" dirty="0"/>
              <a:t>T</a:t>
            </a:r>
            <a:r>
              <a:rPr i="1" baseline="-15500" dirty="0"/>
              <a:t>c</a:t>
            </a:r>
            <a:r>
              <a:rPr dirty="0"/>
              <a:t> = 4.65 GHz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6" name="Text Box 9"/>
          <p:cNvSpPr txBox="1"/>
          <p:nvPr/>
        </p:nvSpPr>
        <p:spPr>
          <a:xfrm>
            <a:off x="13502639" y="9296400"/>
            <a:ext cx="6979921" cy="264687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Restriç</a:t>
            </a:r>
            <a:r>
              <a:rPr lang="en-BR" dirty="0"/>
              <a:t>ão</a:t>
            </a:r>
            <a:r>
              <a:rPr dirty="0"/>
              <a:t> de tempo de hold: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  <a:r>
              <a:rPr dirty="0" err="1"/>
              <a:t>t</a:t>
            </a:r>
            <a:r>
              <a:rPr i="0" baseline="-15500" dirty="0" err="1"/>
              <a:t>ccq</a:t>
            </a:r>
            <a:r>
              <a:rPr i="0" dirty="0"/>
              <a:t> + </a:t>
            </a:r>
            <a:r>
              <a:rPr dirty="0" err="1"/>
              <a:t>t</a:t>
            </a:r>
            <a:r>
              <a:rPr baseline="-15500" dirty="0" err="1"/>
              <a:t>cd</a:t>
            </a:r>
            <a:r>
              <a:rPr i="0" dirty="0"/>
              <a:t> &gt; </a:t>
            </a:r>
            <a:r>
              <a:rPr dirty="0" err="1"/>
              <a:t>t</a:t>
            </a:r>
            <a:r>
              <a:rPr i="0" baseline="-15500" dirty="0" err="1"/>
              <a:t>hold</a:t>
            </a:r>
            <a:r>
              <a:rPr i="0" dirty="0"/>
              <a:t> ?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</a:p>
        </p:txBody>
      </p:sp>
      <p:sp>
        <p:nvSpPr>
          <p:cNvPr id="717" name="Text Box 11"/>
          <p:cNvSpPr txBox="1"/>
          <p:nvPr/>
        </p:nvSpPr>
        <p:spPr>
          <a:xfrm>
            <a:off x="4206240" y="1676400"/>
            <a:ext cx="7620001" cy="69306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Add buffers aos caminhos curtos:</a:t>
            </a:r>
          </a:p>
        </p:txBody>
      </p:sp>
      <p:pic>
        <p:nvPicPr>
          <p:cNvPr id="718" name="Object 3" descr="Objec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0" y="7070725"/>
            <a:ext cx="301626" cy="1463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19" name="Object 4" descr="Objec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0" y="6553200"/>
            <a:ext cx="990600" cy="2314576"/>
          </a:xfrm>
          <a:prstGeom prst="rect">
            <a:avLst/>
          </a:prstGeom>
          <a:ln w="12700">
            <a:miter lim="400000"/>
          </a:ln>
        </p:spPr>
      </p:pic>
      <p:sp>
        <p:nvSpPr>
          <p:cNvPr id="720" name="Text Box 7"/>
          <p:cNvSpPr txBox="1"/>
          <p:nvPr/>
        </p:nvSpPr>
        <p:spPr>
          <a:xfrm>
            <a:off x="13655039" y="2133599"/>
            <a:ext cx="6979921" cy="667222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2800"/>
              </a:spcBef>
              <a:defRPr sz="4800" b="1">
                <a:latin typeface="Calibri"/>
                <a:ea typeface="Calibri"/>
                <a:cs typeface="Calibri"/>
                <a:sym typeface="Calibri"/>
              </a:defRPr>
            </a:pPr>
            <a:r>
              <a:t>Características de temp.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	</a:t>
            </a:r>
            <a:r>
              <a:rPr sz="4000" b="1"/>
              <a:t>t</a:t>
            </a:r>
            <a:r>
              <a:rPr sz="4000" b="1" baseline="-15500"/>
              <a:t>ccq</a:t>
            </a:r>
            <a:r>
              <a:rPr sz="4000" b="1" i="0"/>
              <a:t> 	= 30 ps</a:t>
            </a:r>
            <a:endParaRPr sz="4000" b="1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pcq</a:t>
            </a:r>
            <a:r>
              <a:rPr i="0"/>
              <a:t> 	= 50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i="0" baseline="-15500"/>
              <a:t>setup</a:t>
            </a:r>
            <a:r>
              <a:rPr i="0"/>
              <a:t> 	= 60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i="0" baseline="-15500"/>
              <a:t>hold</a:t>
            </a:r>
            <a:r>
              <a:rPr i="0"/>
              <a:t> 	= 70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pd</a:t>
            </a:r>
            <a:r>
              <a:rPr i="0"/>
              <a:t> 	= 35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cd</a:t>
            </a:r>
            <a:r>
              <a:rPr i="0"/>
              <a:t> 	= 25 ps</a:t>
            </a:r>
          </a:p>
        </p:txBody>
      </p:sp>
      <p:sp>
        <p:nvSpPr>
          <p:cNvPr id="721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  <p:sp>
        <p:nvSpPr>
          <p:cNvPr id="722" name="Freeform 4"/>
          <p:cNvSpPr/>
          <p:nvPr/>
        </p:nvSpPr>
        <p:spPr>
          <a:xfrm>
            <a:off x="5664201" y="3759201"/>
            <a:ext cx="5892801" cy="3200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4089" y="0"/>
                </a:lnTo>
                <a:lnTo>
                  <a:pt x="7685" y="1309"/>
                </a:lnTo>
                <a:lnTo>
                  <a:pt x="9077" y="1271"/>
                </a:lnTo>
                <a:lnTo>
                  <a:pt x="9077" y="12706"/>
                </a:lnTo>
                <a:lnTo>
                  <a:pt x="10019" y="12667"/>
                </a:lnTo>
                <a:lnTo>
                  <a:pt x="13187" y="13899"/>
                </a:lnTo>
                <a:lnTo>
                  <a:pt x="13893" y="13861"/>
                </a:lnTo>
                <a:lnTo>
                  <a:pt x="13893" y="20329"/>
                </a:lnTo>
                <a:lnTo>
                  <a:pt x="15692" y="20329"/>
                </a:lnTo>
                <a:lnTo>
                  <a:pt x="18838" y="21523"/>
                </a:lnTo>
                <a:lnTo>
                  <a:pt x="21600" y="21600"/>
                </a:lnTo>
              </a:path>
            </a:pathLst>
          </a:custGeom>
          <a:ln w="101600">
            <a:solidFill>
              <a:srgbClr val="FF0000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723" name="Rectangle 16"/>
          <p:cNvSpPr txBox="1"/>
          <p:nvPr/>
        </p:nvSpPr>
        <p:spPr>
          <a:xfrm>
            <a:off x="8319972" y="4021296"/>
            <a:ext cx="950999" cy="9570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>
              <a:defRPr sz="5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</a:t>
            </a:r>
            <a:r>
              <a:rPr baseline="-15500"/>
              <a:t>pd</a:t>
            </a:r>
          </a:p>
        </p:txBody>
      </p:sp>
      <p:sp>
        <p:nvSpPr>
          <p:cNvPr id="724" name="Straight Arrow Connector 19"/>
          <p:cNvSpPr/>
          <p:nvPr/>
        </p:nvSpPr>
        <p:spPr>
          <a:xfrm>
            <a:off x="5481267" y="3111065"/>
            <a:ext cx="1" cy="702231"/>
          </a:xfrm>
          <a:prstGeom prst="line">
            <a:avLst/>
          </a:prstGeom>
          <a:ln w="114300">
            <a:solidFill>
              <a:schemeClr val="accent1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725" name="Rectangle 26"/>
          <p:cNvSpPr txBox="1"/>
          <p:nvPr/>
        </p:nvSpPr>
        <p:spPr>
          <a:xfrm>
            <a:off x="4028161" y="2725461"/>
            <a:ext cx="1149404" cy="957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>
              <a:defRPr sz="56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</a:t>
            </a:r>
            <a:r>
              <a:rPr baseline="-15500"/>
              <a:t>pcq</a:t>
            </a:r>
          </a:p>
        </p:txBody>
      </p:sp>
      <p:sp>
        <p:nvSpPr>
          <p:cNvPr id="726" name="Straight Arrow Connector 27"/>
          <p:cNvSpPr/>
          <p:nvPr/>
        </p:nvSpPr>
        <p:spPr>
          <a:xfrm>
            <a:off x="5492750" y="3771900"/>
            <a:ext cx="457200" cy="0"/>
          </a:xfrm>
          <a:prstGeom prst="line">
            <a:avLst/>
          </a:prstGeom>
          <a:ln w="114300">
            <a:solidFill>
              <a:schemeClr val="accent1"/>
            </a:solidFill>
            <a:tailEnd type="triangle"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727" name="Rectangle 28"/>
          <p:cNvSpPr txBox="1"/>
          <p:nvPr/>
        </p:nvSpPr>
        <p:spPr>
          <a:xfrm>
            <a:off x="11030644" y="6858000"/>
            <a:ext cx="1539962" cy="9570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>
              <a:defRPr sz="56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</a:t>
            </a:r>
            <a:r>
              <a:rPr baseline="-15500"/>
              <a:t>setup</a:t>
            </a:r>
          </a:p>
        </p:txBody>
      </p:sp>
      <p:sp>
        <p:nvSpPr>
          <p:cNvPr id="728" name="Straight Arrow Connector 29"/>
          <p:cNvSpPr/>
          <p:nvPr/>
        </p:nvSpPr>
        <p:spPr>
          <a:xfrm>
            <a:off x="11130733" y="6927850"/>
            <a:ext cx="731067" cy="0"/>
          </a:xfrm>
          <a:prstGeom prst="line">
            <a:avLst/>
          </a:prstGeom>
          <a:ln w="114300">
            <a:solidFill>
              <a:srgbClr val="7030A0"/>
            </a:solidFill>
            <a:tailEnd type="triangle"/>
          </a:ln>
        </p:spPr>
        <p:txBody>
          <a:bodyPr tIns="91439" bIns="9143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Rectangle 3"/>
          <p:cNvSpPr txBox="1">
            <a:spLocks noGrp="1"/>
          </p:cNvSpPr>
          <p:nvPr>
            <p:ph type="title"/>
          </p:nvPr>
        </p:nvSpPr>
        <p:spPr>
          <a:xfrm>
            <a:off x="1212907" y="212225"/>
            <a:ext cx="22261818" cy="21336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1627632">
              <a:defRPr sz="8544"/>
            </a:lvl1pPr>
          </a:lstStyle>
          <a:p>
            <a:r>
              <a:rPr b="1" dirty="0" err="1"/>
              <a:t>Exemplo</a:t>
            </a:r>
            <a:r>
              <a:rPr b="1" dirty="0"/>
              <a:t>:  </a:t>
            </a:r>
            <a:r>
              <a:rPr b="1" dirty="0" err="1"/>
              <a:t>Consertando</a:t>
            </a:r>
            <a:r>
              <a:rPr b="1" dirty="0"/>
              <a:t> </a:t>
            </a:r>
            <a:r>
              <a:rPr b="1" dirty="0" err="1"/>
              <a:t>violação</a:t>
            </a:r>
            <a:r>
              <a:rPr b="1" dirty="0"/>
              <a:t> de Tempo de Hold</a:t>
            </a:r>
          </a:p>
        </p:txBody>
      </p:sp>
      <p:pic>
        <p:nvPicPr>
          <p:cNvPr id="731" name="Object 4" descr="Objec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562224"/>
            <a:ext cx="7620000" cy="4994277"/>
          </a:xfrm>
          <a:prstGeom prst="rect">
            <a:avLst/>
          </a:prstGeom>
          <a:ln w="12700">
            <a:miter lim="400000"/>
          </a:ln>
        </p:spPr>
      </p:pic>
      <p:sp>
        <p:nvSpPr>
          <p:cNvPr id="732" name="Text Box 8"/>
          <p:cNvSpPr txBox="1"/>
          <p:nvPr/>
        </p:nvSpPr>
        <p:spPr>
          <a:xfrm>
            <a:off x="5425440" y="7467600"/>
            <a:ext cx="7589520" cy="67843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t</a:t>
            </a:r>
            <a:r>
              <a:rPr baseline="-15500"/>
              <a:t>pd</a:t>
            </a:r>
            <a:r>
              <a:rPr i="0"/>
              <a:t> = 3 x 35 ps = 105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t</a:t>
            </a:r>
            <a:r>
              <a:rPr baseline="-15500"/>
              <a:t>cd</a:t>
            </a:r>
            <a:r>
              <a:rPr i="0"/>
              <a:t> = 2 x 25 ps = 50 ps</a:t>
            </a:r>
          </a:p>
          <a:p>
            <a: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Restrições de tempo de setup:</a:t>
            </a:r>
            <a:endParaRPr sz="48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 T</a:t>
            </a:r>
            <a:r>
              <a:rPr baseline="-15500"/>
              <a:t>c</a:t>
            </a:r>
            <a:r>
              <a:rPr i="0"/>
              <a:t> &gt;</a:t>
            </a:r>
            <a:r>
              <a:rPr i="0">
                <a:solidFill>
                  <a:srgbClr val="FF0000"/>
                </a:solidFill>
              </a:rPr>
              <a:t> </a:t>
            </a:r>
            <a:r>
              <a:rPr i="0"/>
              <a:t>t</a:t>
            </a:r>
            <a:r>
              <a:rPr i="0" baseline="-15500"/>
              <a:t>pcq</a:t>
            </a:r>
            <a:r>
              <a:rPr i="0"/>
              <a:t> + t</a:t>
            </a:r>
            <a:r>
              <a:rPr i="0" baseline="-15500"/>
              <a:t>pd</a:t>
            </a:r>
            <a:r>
              <a:rPr i="0"/>
              <a:t> + t</a:t>
            </a:r>
            <a:r>
              <a:rPr i="0" baseline="-15500"/>
              <a:t>setup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 T</a:t>
            </a:r>
            <a:r>
              <a:rPr baseline="-15500"/>
              <a:t>c</a:t>
            </a:r>
            <a:r>
              <a:rPr i="0"/>
              <a:t> &gt; (50 + 105 + 60) ps = 215 ps</a:t>
            </a:r>
          </a:p>
          <a:p>
            <a:pPr>
              <a:spcBef>
                <a:spcPts val="2400"/>
              </a:spcBef>
              <a:defRPr sz="4000" b="1">
                <a:latin typeface="Calibri"/>
                <a:ea typeface="Calibri"/>
                <a:cs typeface="Calibri"/>
                <a:sym typeface="Calibri"/>
              </a:defRPr>
            </a:pPr>
            <a:r>
              <a:t> </a:t>
            </a:r>
            <a:r>
              <a:rPr i="1"/>
              <a:t>f</a:t>
            </a:r>
            <a:r>
              <a:rPr i="1" baseline="-15500"/>
              <a:t>c</a:t>
            </a:r>
            <a:r>
              <a:t> = 1/</a:t>
            </a:r>
            <a:r>
              <a:rPr i="1"/>
              <a:t>T</a:t>
            </a:r>
            <a:r>
              <a:rPr i="1" baseline="-15500"/>
              <a:t>c</a:t>
            </a:r>
            <a:r>
              <a:t> = </a:t>
            </a:r>
            <a:r>
              <a:rPr>
                <a:solidFill>
                  <a:srgbClr val="FF0000"/>
                </a:solidFill>
              </a:rPr>
              <a:t>4.65 GHz</a:t>
            </a:r>
            <a:endParaRPr sz="4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3" name="Text Box 9"/>
          <p:cNvSpPr txBox="1"/>
          <p:nvPr/>
        </p:nvSpPr>
        <p:spPr>
          <a:xfrm>
            <a:off x="13502639" y="9296400"/>
            <a:ext cx="6979921" cy="25955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Restrições de tempo de hold:</a:t>
            </a:r>
            <a:endParaRPr sz="48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 t</a:t>
            </a:r>
            <a:r>
              <a:rPr i="0" baseline="-15500"/>
              <a:t>ccq</a:t>
            </a:r>
            <a:r>
              <a:rPr i="0"/>
              <a:t> + </a:t>
            </a:r>
            <a:r>
              <a:t>t</a:t>
            </a:r>
            <a:r>
              <a:rPr baseline="-15500"/>
              <a:t>cd</a:t>
            </a:r>
            <a:r>
              <a:rPr i="0"/>
              <a:t> &gt; </a:t>
            </a:r>
            <a:r>
              <a:t>t</a:t>
            </a:r>
            <a:r>
              <a:rPr i="0" baseline="-15500"/>
              <a:t>hold</a:t>
            </a:r>
            <a:r>
              <a:rPr i="0"/>
              <a:t> ?</a:t>
            </a:r>
            <a:endParaRPr sz="48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>
                <a:latin typeface="Calibri"/>
                <a:ea typeface="Calibri"/>
                <a:cs typeface="Calibri"/>
                <a:sym typeface="Calibri"/>
              </a:defRPr>
            </a:pPr>
            <a:r>
              <a:t> </a:t>
            </a:r>
          </a:p>
        </p:txBody>
      </p:sp>
      <p:sp>
        <p:nvSpPr>
          <p:cNvPr id="734" name="Text Box 11"/>
          <p:cNvSpPr txBox="1"/>
          <p:nvPr/>
        </p:nvSpPr>
        <p:spPr>
          <a:xfrm>
            <a:off x="4206240" y="1676400"/>
            <a:ext cx="7620001" cy="69306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Add buffers aos caminhos curtos:</a:t>
            </a:r>
          </a:p>
        </p:txBody>
      </p:sp>
      <p:pic>
        <p:nvPicPr>
          <p:cNvPr id="735" name="Object 3" descr="Objec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0" y="7070725"/>
            <a:ext cx="301626" cy="1463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36" name="Object 4" descr="Objec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0" y="6553200"/>
            <a:ext cx="990600" cy="2314576"/>
          </a:xfrm>
          <a:prstGeom prst="rect">
            <a:avLst/>
          </a:prstGeom>
          <a:ln w="12700">
            <a:miter lim="400000"/>
          </a:ln>
        </p:spPr>
      </p:pic>
      <p:sp>
        <p:nvSpPr>
          <p:cNvPr id="737" name="Text Box 7"/>
          <p:cNvSpPr txBox="1"/>
          <p:nvPr/>
        </p:nvSpPr>
        <p:spPr>
          <a:xfrm>
            <a:off x="13655039" y="2133599"/>
            <a:ext cx="6979921" cy="667222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2800"/>
              </a:spcBef>
              <a:defRPr sz="4800" b="1">
                <a:latin typeface="Calibri"/>
                <a:ea typeface="Calibri"/>
                <a:cs typeface="Calibri"/>
                <a:sym typeface="Calibri"/>
              </a:defRPr>
            </a:pPr>
            <a:r>
              <a:t>Características de temp.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	</a:t>
            </a:r>
            <a:r>
              <a:rPr sz="4000" b="1"/>
              <a:t>t</a:t>
            </a:r>
            <a:r>
              <a:rPr sz="4000" b="1" baseline="-15500"/>
              <a:t>ccq</a:t>
            </a:r>
            <a:r>
              <a:rPr sz="4000" b="1" i="0"/>
              <a:t> 	= 30 ps</a:t>
            </a:r>
            <a:endParaRPr sz="4000" b="1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pcq</a:t>
            </a:r>
            <a:r>
              <a:rPr i="0"/>
              <a:t> 	= 50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i="0" baseline="-15500"/>
              <a:t>setup</a:t>
            </a:r>
            <a:r>
              <a:rPr i="0"/>
              <a:t> 	= 60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i="0" baseline="-15500"/>
              <a:t>hold</a:t>
            </a:r>
            <a:r>
              <a:rPr i="0"/>
              <a:t> 	= 70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pd</a:t>
            </a:r>
            <a:r>
              <a:rPr i="0"/>
              <a:t> 	= 35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cd</a:t>
            </a:r>
            <a:r>
              <a:rPr i="0"/>
              <a:t> 	= 25 ps</a:t>
            </a:r>
          </a:p>
        </p:txBody>
      </p:sp>
      <p:sp>
        <p:nvSpPr>
          <p:cNvPr id="738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57</a:t>
            </a:fld>
            <a:endParaRPr/>
          </a:p>
        </p:txBody>
      </p:sp>
      <p:sp>
        <p:nvSpPr>
          <p:cNvPr id="739" name="Oval 12"/>
          <p:cNvSpPr/>
          <p:nvPr/>
        </p:nvSpPr>
        <p:spPr>
          <a:xfrm>
            <a:off x="7600951" y="11887200"/>
            <a:ext cx="2133601" cy="1027653"/>
          </a:xfrm>
          <a:prstGeom prst="ellipse">
            <a:avLst/>
          </a:prstGeom>
          <a:ln w="101600">
            <a:solidFill>
              <a:srgbClr val="008000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740" name="Text Box 10"/>
          <p:cNvSpPr txBox="1"/>
          <p:nvPr/>
        </p:nvSpPr>
        <p:spPr>
          <a:xfrm>
            <a:off x="9769547" y="11734800"/>
            <a:ext cx="5112313" cy="141577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4000" b="1" spc="-39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pt-BR" dirty="0"/>
              <a:t>Sem alteração da</a:t>
            </a:r>
            <a:r>
              <a:rPr dirty="0"/>
              <a:t> </a:t>
            </a:r>
            <a:r>
              <a:rPr dirty="0" err="1"/>
              <a:t>frequ</a:t>
            </a:r>
            <a:r>
              <a:rPr lang="en-BR" dirty="0"/>
              <a:t>ência máxima</a:t>
            </a:r>
            <a:r>
              <a:rPr dirty="0"/>
              <a:t>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" grpId="1" animBg="1" advAuto="0"/>
      <p:bldP spid="740" grpId="2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Rectangle 3"/>
          <p:cNvSpPr txBox="1">
            <a:spLocks noGrp="1"/>
          </p:cNvSpPr>
          <p:nvPr>
            <p:ph type="title"/>
          </p:nvPr>
        </p:nvSpPr>
        <p:spPr>
          <a:xfrm>
            <a:off x="1212907" y="212225"/>
            <a:ext cx="22261818" cy="21336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1627632">
              <a:defRPr sz="8544"/>
            </a:lvl1pPr>
          </a:lstStyle>
          <a:p>
            <a:r>
              <a:rPr b="1" dirty="0" err="1"/>
              <a:t>Exemplo</a:t>
            </a:r>
            <a:r>
              <a:rPr b="1" dirty="0"/>
              <a:t>:  </a:t>
            </a:r>
            <a:r>
              <a:rPr b="1" dirty="0" err="1"/>
              <a:t>Consertando</a:t>
            </a:r>
            <a:r>
              <a:rPr b="1" dirty="0"/>
              <a:t> </a:t>
            </a:r>
            <a:r>
              <a:rPr b="1" dirty="0" err="1"/>
              <a:t>violação</a:t>
            </a:r>
            <a:r>
              <a:rPr b="1" dirty="0"/>
              <a:t> de Tempo de Hold</a:t>
            </a:r>
          </a:p>
        </p:txBody>
      </p:sp>
      <p:pic>
        <p:nvPicPr>
          <p:cNvPr id="743" name="Object 4" descr="Objec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562224"/>
            <a:ext cx="7620000" cy="4994277"/>
          </a:xfrm>
          <a:prstGeom prst="rect">
            <a:avLst/>
          </a:prstGeom>
          <a:ln w="12700">
            <a:miter lim="400000"/>
          </a:ln>
        </p:spPr>
      </p:pic>
      <p:sp>
        <p:nvSpPr>
          <p:cNvPr id="744" name="Text Box 8"/>
          <p:cNvSpPr txBox="1"/>
          <p:nvPr/>
        </p:nvSpPr>
        <p:spPr>
          <a:xfrm>
            <a:off x="5425440" y="7467600"/>
            <a:ext cx="7589520" cy="678434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t</a:t>
            </a:r>
            <a:r>
              <a:rPr baseline="-15500"/>
              <a:t>pd</a:t>
            </a:r>
            <a:r>
              <a:rPr i="0"/>
              <a:t> = 3 x 35 ps = 105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t</a:t>
            </a:r>
            <a:r>
              <a:rPr baseline="-15500"/>
              <a:t>cd</a:t>
            </a:r>
            <a:r>
              <a:rPr i="0"/>
              <a:t> = 2 x 25 ps = 50 ps</a:t>
            </a:r>
          </a:p>
          <a:p>
            <a: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Restrições de tempo de setup:</a:t>
            </a:r>
            <a:endParaRPr sz="48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 T</a:t>
            </a:r>
            <a:r>
              <a:rPr baseline="-15500"/>
              <a:t>c</a:t>
            </a:r>
            <a:r>
              <a:rPr i="0"/>
              <a:t> &gt;</a:t>
            </a:r>
            <a:r>
              <a:rPr i="0">
                <a:solidFill>
                  <a:srgbClr val="FF0000"/>
                </a:solidFill>
              </a:rPr>
              <a:t> </a:t>
            </a:r>
            <a:r>
              <a:rPr i="0"/>
              <a:t>t</a:t>
            </a:r>
            <a:r>
              <a:rPr i="0" baseline="-15500"/>
              <a:t>pcq</a:t>
            </a:r>
            <a:r>
              <a:rPr i="0"/>
              <a:t> + t</a:t>
            </a:r>
            <a:r>
              <a:rPr i="0" baseline="-15500"/>
              <a:t>pd</a:t>
            </a:r>
            <a:r>
              <a:rPr i="0"/>
              <a:t> + t</a:t>
            </a:r>
            <a:r>
              <a:rPr i="0" baseline="-15500"/>
              <a:t>setup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 T</a:t>
            </a:r>
            <a:r>
              <a:rPr baseline="-15500"/>
              <a:t>c</a:t>
            </a:r>
            <a:r>
              <a:rPr i="0"/>
              <a:t> &gt; (50 + 105 + 60) ps = 215 ps</a:t>
            </a:r>
          </a:p>
          <a:p>
            <a:pPr>
              <a:spcBef>
                <a:spcPts val="2400"/>
              </a:spcBef>
              <a:defRPr sz="4000" b="1">
                <a:latin typeface="Calibri"/>
                <a:ea typeface="Calibri"/>
                <a:cs typeface="Calibri"/>
                <a:sym typeface="Calibri"/>
              </a:defRPr>
            </a:pPr>
            <a:r>
              <a:t> </a:t>
            </a:r>
            <a:r>
              <a:rPr i="1"/>
              <a:t>f</a:t>
            </a:r>
            <a:r>
              <a:rPr i="1" baseline="-15500"/>
              <a:t>c</a:t>
            </a:r>
            <a:r>
              <a:t> = 1/</a:t>
            </a:r>
            <a:r>
              <a:rPr i="1"/>
              <a:t>T</a:t>
            </a:r>
            <a:r>
              <a:rPr i="1" baseline="-15500"/>
              <a:t>c</a:t>
            </a:r>
            <a:r>
              <a:t> = 4.65 GHz</a:t>
            </a:r>
            <a:endParaRPr sz="4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5" name="Text Box 9"/>
          <p:cNvSpPr txBox="1"/>
          <p:nvPr/>
        </p:nvSpPr>
        <p:spPr>
          <a:xfrm>
            <a:off x="13502639" y="9296400"/>
            <a:ext cx="6979921" cy="25955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Restrições de tempo de hold:</a:t>
            </a:r>
            <a:endParaRPr sz="48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 t</a:t>
            </a:r>
            <a:r>
              <a:rPr i="0" baseline="-15500"/>
              <a:t>ccq</a:t>
            </a:r>
            <a:r>
              <a:rPr i="0"/>
              <a:t> + </a:t>
            </a:r>
            <a:r>
              <a:t>t</a:t>
            </a:r>
            <a:r>
              <a:rPr baseline="-15500"/>
              <a:t>cd</a:t>
            </a:r>
            <a:r>
              <a:rPr i="0"/>
              <a:t> &gt; </a:t>
            </a:r>
            <a:r>
              <a:t>t</a:t>
            </a:r>
            <a:r>
              <a:rPr i="0" baseline="-15500"/>
              <a:t>hold</a:t>
            </a:r>
            <a:r>
              <a:rPr i="0"/>
              <a:t> ?</a:t>
            </a:r>
            <a:endParaRPr sz="480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>
                <a:latin typeface="Calibri"/>
                <a:ea typeface="Calibri"/>
                <a:cs typeface="Calibri"/>
                <a:sym typeface="Calibri"/>
              </a:defRPr>
            </a:pPr>
            <a:r>
              <a:t> </a:t>
            </a:r>
            <a:r>
              <a:rPr>
                <a:solidFill>
                  <a:srgbClr val="FF0000"/>
                </a:solidFill>
              </a:rPr>
              <a:t>(30 + 50) ps &gt; 70 ps ? </a:t>
            </a:r>
          </a:p>
        </p:txBody>
      </p:sp>
      <p:sp>
        <p:nvSpPr>
          <p:cNvPr id="746" name="Text Box 11"/>
          <p:cNvSpPr txBox="1"/>
          <p:nvPr/>
        </p:nvSpPr>
        <p:spPr>
          <a:xfrm>
            <a:off x="4206240" y="1676400"/>
            <a:ext cx="7751070" cy="69306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Add buffers aos caminhos curtos:</a:t>
            </a:r>
          </a:p>
        </p:txBody>
      </p:sp>
      <p:sp>
        <p:nvSpPr>
          <p:cNvPr id="747" name="Text Box 7"/>
          <p:cNvSpPr txBox="1"/>
          <p:nvPr/>
        </p:nvSpPr>
        <p:spPr>
          <a:xfrm>
            <a:off x="13655039" y="2133599"/>
            <a:ext cx="6979921" cy="667222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2800"/>
              </a:spcBef>
              <a:defRPr sz="4800" b="1">
                <a:latin typeface="Calibri"/>
                <a:ea typeface="Calibri"/>
                <a:cs typeface="Calibri"/>
                <a:sym typeface="Calibri"/>
              </a:defRPr>
            </a:pPr>
            <a:r>
              <a:t>Características de temp.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	</a:t>
            </a:r>
            <a:r>
              <a:rPr sz="4000" b="1"/>
              <a:t>t</a:t>
            </a:r>
            <a:r>
              <a:rPr sz="4000" b="1" baseline="-15500"/>
              <a:t>ccq</a:t>
            </a:r>
            <a:r>
              <a:rPr sz="4000" b="1" i="0"/>
              <a:t> 	= 30 ps</a:t>
            </a:r>
            <a:endParaRPr sz="4000" b="1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pcq</a:t>
            </a:r>
            <a:r>
              <a:rPr i="0"/>
              <a:t> 	= 50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i="0" baseline="-15500"/>
              <a:t>setup</a:t>
            </a:r>
            <a:r>
              <a:rPr i="0"/>
              <a:t> 	= 60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i="0" baseline="-15500"/>
              <a:t>hold</a:t>
            </a:r>
            <a:r>
              <a:rPr i="0"/>
              <a:t> 	= 70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pd</a:t>
            </a:r>
            <a:r>
              <a:rPr i="0"/>
              <a:t> 	= 35 ps</a:t>
            </a: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t>	t</a:t>
            </a:r>
            <a:r>
              <a:rPr baseline="-15500"/>
              <a:t>cd</a:t>
            </a:r>
            <a:r>
              <a:rPr i="0"/>
              <a:t> 	= 25 ps</a:t>
            </a:r>
          </a:p>
        </p:txBody>
      </p:sp>
      <p:sp>
        <p:nvSpPr>
          <p:cNvPr id="748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749" name="Freeform 2"/>
          <p:cNvSpPr/>
          <p:nvPr/>
        </p:nvSpPr>
        <p:spPr>
          <a:xfrm>
            <a:off x="5638800" y="6935527"/>
            <a:ext cx="5935623" cy="198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5664" y="21600"/>
                </a:lnTo>
                <a:lnTo>
                  <a:pt x="18771" y="0"/>
                </a:lnTo>
                <a:lnTo>
                  <a:pt x="21600" y="2469"/>
                </a:lnTo>
              </a:path>
            </a:pathLst>
          </a:custGeom>
          <a:ln w="101600">
            <a:solidFill>
              <a:srgbClr val="FF0000"/>
            </a:solidFill>
            <a:tailEnd type="triangle"/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750" name="Freeform 12"/>
          <p:cNvSpPr/>
          <p:nvPr/>
        </p:nvSpPr>
        <p:spPr>
          <a:xfrm>
            <a:off x="5646765" y="5818123"/>
            <a:ext cx="5935631" cy="198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0093" y="20945"/>
                </a:lnTo>
                <a:lnTo>
                  <a:pt x="13286" y="0"/>
                </a:lnTo>
                <a:lnTo>
                  <a:pt x="21600" y="1309"/>
                </a:lnTo>
              </a:path>
            </a:pathLst>
          </a:custGeom>
          <a:ln w="101600">
            <a:solidFill>
              <a:srgbClr val="FF0000"/>
            </a:solidFill>
            <a:tailEnd type="triangle"/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751" name="Straight Arrow Connector 15"/>
          <p:cNvSpPr/>
          <p:nvPr/>
        </p:nvSpPr>
        <p:spPr>
          <a:xfrm flipH="1">
            <a:off x="5468437" y="3144101"/>
            <a:ext cx="1" cy="4037749"/>
          </a:xfrm>
          <a:prstGeom prst="line">
            <a:avLst/>
          </a:prstGeom>
          <a:ln w="114300">
            <a:solidFill>
              <a:schemeClr val="accent1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752" name="Rectangle 16"/>
          <p:cNvSpPr txBox="1"/>
          <p:nvPr/>
        </p:nvSpPr>
        <p:spPr>
          <a:xfrm>
            <a:off x="3904865" y="4648574"/>
            <a:ext cx="1093379" cy="95708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>
              <a:defRPr sz="56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</a:t>
            </a:r>
            <a:r>
              <a:rPr baseline="-15500"/>
              <a:t>ccq</a:t>
            </a:r>
          </a:p>
        </p:txBody>
      </p:sp>
      <p:sp>
        <p:nvSpPr>
          <p:cNvPr id="753" name="Rectangle 19"/>
          <p:cNvSpPr txBox="1"/>
          <p:nvPr/>
        </p:nvSpPr>
        <p:spPr>
          <a:xfrm>
            <a:off x="7634288" y="5870438"/>
            <a:ext cx="894974" cy="957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/>
          <a:p>
            <a:pPr>
              <a:defRPr sz="5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</a:t>
            </a:r>
            <a:r>
              <a:rPr baseline="-15500"/>
              <a:t>cd</a:t>
            </a:r>
          </a:p>
        </p:txBody>
      </p:sp>
      <p:sp>
        <p:nvSpPr>
          <p:cNvPr id="754" name="Straight Arrow Connector 26"/>
          <p:cNvSpPr/>
          <p:nvPr/>
        </p:nvSpPr>
        <p:spPr>
          <a:xfrm>
            <a:off x="5476874" y="6019477"/>
            <a:ext cx="457201" cy="1"/>
          </a:xfrm>
          <a:prstGeom prst="line">
            <a:avLst/>
          </a:prstGeom>
          <a:ln w="114300">
            <a:solidFill>
              <a:schemeClr val="accent1"/>
            </a:solidFill>
            <a:tailEnd type="triangle"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755" name="Straight Arrow Connector 27"/>
          <p:cNvSpPr/>
          <p:nvPr/>
        </p:nvSpPr>
        <p:spPr>
          <a:xfrm>
            <a:off x="5476874" y="7129460"/>
            <a:ext cx="457201" cy="1"/>
          </a:xfrm>
          <a:prstGeom prst="line">
            <a:avLst/>
          </a:prstGeom>
          <a:ln w="114300">
            <a:solidFill>
              <a:schemeClr val="accent1"/>
            </a:solidFill>
            <a:tailEnd type="triangle"/>
          </a:ln>
        </p:spPr>
        <p:txBody>
          <a:bodyPr tIns="91439" bIns="91439"/>
          <a:lstStyle/>
          <a:p>
            <a:endParaRPr/>
          </a:p>
        </p:txBody>
      </p:sp>
      <p:pic>
        <p:nvPicPr>
          <p:cNvPr id="756" name="Object 3" descr="Objec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0" y="7070725"/>
            <a:ext cx="301626" cy="1463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57" name="Object 4" descr="Objec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0" y="6553200"/>
            <a:ext cx="990600" cy="2314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Rectangle 3"/>
          <p:cNvSpPr txBox="1">
            <a:spLocks noGrp="1"/>
          </p:cNvSpPr>
          <p:nvPr>
            <p:ph type="title"/>
          </p:nvPr>
        </p:nvSpPr>
        <p:spPr>
          <a:xfrm>
            <a:off x="1212907" y="212225"/>
            <a:ext cx="22312525" cy="21336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1627632">
              <a:defRPr sz="8544"/>
            </a:lvl1pPr>
          </a:lstStyle>
          <a:p>
            <a:r>
              <a:rPr b="1" dirty="0" err="1"/>
              <a:t>Exemplo</a:t>
            </a:r>
            <a:r>
              <a:rPr b="1" dirty="0"/>
              <a:t>:  </a:t>
            </a:r>
            <a:r>
              <a:rPr b="1" dirty="0" err="1"/>
              <a:t>Consertando</a:t>
            </a:r>
            <a:r>
              <a:rPr b="1" dirty="0"/>
              <a:t> </a:t>
            </a:r>
            <a:r>
              <a:rPr b="1" dirty="0" err="1"/>
              <a:t>violação</a:t>
            </a:r>
            <a:r>
              <a:rPr b="1" dirty="0"/>
              <a:t> de Tempo de Hold</a:t>
            </a:r>
          </a:p>
        </p:txBody>
      </p:sp>
      <p:pic>
        <p:nvPicPr>
          <p:cNvPr id="760" name="Object 4" descr="Object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562224"/>
            <a:ext cx="7620000" cy="4994277"/>
          </a:xfrm>
          <a:prstGeom prst="rect">
            <a:avLst/>
          </a:prstGeom>
          <a:ln w="12700">
            <a:miter lim="400000"/>
          </a:ln>
        </p:spPr>
      </p:pic>
      <p:sp>
        <p:nvSpPr>
          <p:cNvPr id="761" name="Text Box 8"/>
          <p:cNvSpPr txBox="1"/>
          <p:nvPr/>
        </p:nvSpPr>
        <p:spPr>
          <a:xfrm>
            <a:off x="5425440" y="7467600"/>
            <a:ext cx="7589520" cy="5416865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t</a:t>
            </a:r>
            <a:r>
              <a:rPr baseline="-15500" dirty="0" err="1"/>
              <a:t>pd</a:t>
            </a:r>
            <a:r>
              <a:rPr i="0" dirty="0"/>
              <a:t> = 3 x 35 </a:t>
            </a:r>
            <a:r>
              <a:rPr i="0" dirty="0" err="1"/>
              <a:t>ps</a:t>
            </a:r>
            <a:r>
              <a:rPr i="0" dirty="0"/>
              <a:t> = 105 </a:t>
            </a:r>
            <a:r>
              <a:rPr i="0" dirty="0" err="1"/>
              <a:t>ps</a:t>
            </a:r>
            <a:endParaRPr i="0" dirty="0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t</a:t>
            </a:r>
            <a:r>
              <a:rPr baseline="-15500" dirty="0" err="1"/>
              <a:t>cd</a:t>
            </a:r>
            <a:r>
              <a:rPr i="0" dirty="0"/>
              <a:t> = 2 x 25 </a:t>
            </a:r>
            <a:r>
              <a:rPr i="0" dirty="0" err="1"/>
              <a:t>ps</a:t>
            </a:r>
            <a:r>
              <a:rPr i="0" dirty="0"/>
              <a:t> = 50 </a:t>
            </a:r>
            <a:r>
              <a:rPr i="0" dirty="0" err="1"/>
              <a:t>ps</a:t>
            </a:r>
            <a:endParaRPr i="0" dirty="0"/>
          </a:p>
          <a:p>
            <a: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Restriç</a:t>
            </a:r>
            <a:r>
              <a:rPr lang="en-BR" dirty="0"/>
              <a:t>ão</a:t>
            </a:r>
            <a:r>
              <a:rPr dirty="0"/>
              <a:t> de tempo de setup: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T</a:t>
            </a:r>
            <a:r>
              <a:rPr baseline="-15500" dirty="0"/>
              <a:t>c</a:t>
            </a:r>
            <a:r>
              <a:rPr i="0" dirty="0"/>
              <a:t> &gt;</a:t>
            </a:r>
            <a:r>
              <a:rPr i="0" dirty="0">
                <a:solidFill>
                  <a:srgbClr val="FF0000"/>
                </a:solidFill>
              </a:rPr>
              <a:t> </a:t>
            </a:r>
            <a:r>
              <a:rPr i="0" dirty="0" err="1"/>
              <a:t>t</a:t>
            </a:r>
            <a:r>
              <a:rPr i="0" baseline="-15500" dirty="0" err="1"/>
              <a:t>pcq</a:t>
            </a:r>
            <a:r>
              <a:rPr i="0" dirty="0"/>
              <a:t> + </a:t>
            </a:r>
            <a:r>
              <a:rPr i="0" dirty="0" err="1"/>
              <a:t>t</a:t>
            </a:r>
            <a:r>
              <a:rPr i="0" baseline="-15500" dirty="0" err="1"/>
              <a:t>pd</a:t>
            </a:r>
            <a:r>
              <a:rPr i="0" dirty="0"/>
              <a:t> + </a:t>
            </a:r>
            <a:r>
              <a:rPr i="0" dirty="0" err="1"/>
              <a:t>t</a:t>
            </a:r>
            <a:r>
              <a:rPr i="0" baseline="-15500" dirty="0" err="1"/>
              <a:t>setup</a:t>
            </a:r>
            <a:endParaRPr i="0" baseline="-15500" dirty="0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T</a:t>
            </a:r>
            <a:r>
              <a:rPr baseline="-15500" dirty="0"/>
              <a:t>c</a:t>
            </a:r>
            <a:r>
              <a:rPr i="0" dirty="0"/>
              <a:t> &gt; (50 + 105 + 60) </a:t>
            </a:r>
            <a:r>
              <a:rPr i="0" dirty="0" err="1"/>
              <a:t>ps</a:t>
            </a:r>
            <a:r>
              <a:rPr i="0" dirty="0"/>
              <a:t> = 215 </a:t>
            </a:r>
            <a:r>
              <a:rPr i="0" dirty="0" err="1"/>
              <a:t>ps</a:t>
            </a:r>
            <a:endParaRPr i="0" dirty="0"/>
          </a:p>
          <a:p>
            <a:pPr>
              <a:spcBef>
                <a:spcPts val="2400"/>
              </a:spcBef>
              <a:defRPr sz="40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  <a:r>
              <a:rPr i="1" dirty="0"/>
              <a:t>f</a:t>
            </a:r>
            <a:r>
              <a:rPr i="1" baseline="-15500" dirty="0"/>
              <a:t>c</a:t>
            </a:r>
            <a:r>
              <a:rPr dirty="0"/>
              <a:t> = 1/</a:t>
            </a:r>
            <a:r>
              <a:rPr i="1" dirty="0"/>
              <a:t>T</a:t>
            </a:r>
            <a:r>
              <a:rPr i="1" baseline="-15500" dirty="0"/>
              <a:t>c</a:t>
            </a:r>
            <a:r>
              <a:rPr dirty="0"/>
              <a:t> = 4.65 GHz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2" name="Text Box 9"/>
          <p:cNvSpPr txBox="1"/>
          <p:nvPr/>
        </p:nvSpPr>
        <p:spPr>
          <a:xfrm>
            <a:off x="13502639" y="9296400"/>
            <a:ext cx="6979921" cy="264687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Restriç</a:t>
            </a:r>
            <a:r>
              <a:rPr lang="en-BR" dirty="0"/>
              <a:t>ão</a:t>
            </a:r>
            <a:r>
              <a:rPr dirty="0"/>
              <a:t> de tempo de hold: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</a:t>
            </a:r>
            <a:r>
              <a:rPr dirty="0" err="1"/>
              <a:t>t</a:t>
            </a:r>
            <a:r>
              <a:rPr i="0" baseline="-15500" dirty="0" err="1"/>
              <a:t>ccq</a:t>
            </a:r>
            <a:r>
              <a:rPr i="0" dirty="0"/>
              <a:t> + </a:t>
            </a:r>
            <a:r>
              <a:rPr dirty="0" err="1"/>
              <a:t>t</a:t>
            </a:r>
            <a:r>
              <a:rPr baseline="-15500" dirty="0" err="1"/>
              <a:t>cd</a:t>
            </a:r>
            <a:r>
              <a:rPr i="0" dirty="0"/>
              <a:t> &gt; </a:t>
            </a:r>
            <a:r>
              <a:rPr dirty="0" err="1"/>
              <a:t>t</a:t>
            </a:r>
            <a:r>
              <a:rPr i="0" baseline="-15500" dirty="0" err="1"/>
              <a:t>hold</a:t>
            </a:r>
            <a:r>
              <a:rPr i="0" dirty="0"/>
              <a:t> ?</a:t>
            </a:r>
            <a:endParaRPr sz="4800"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sz="40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(30 + 50) </a:t>
            </a:r>
            <a:r>
              <a:rPr dirty="0" err="1"/>
              <a:t>ps</a:t>
            </a:r>
            <a:r>
              <a:rPr dirty="0"/>
              <a:t> &gt; 70 </a:t>
            </a:r>
            <a:r>
              <a:rPr dirty="0" err="1"/>
              <a:t>ps</a:t>
            </a:r>
            <a:r>
              <a:rPr dirty="0"/>
              <a:t> ? </a:t>
            </a:r>
          </a:p>
        </p:txBody>
      </p:sp>
      <p:sp>
        <p:nvSpPr>
          <p:cNvPr id="763" name="Text Box 11"/>
          <p:cNvSpPr txBox="1"/>
          <p:nvPr/>
        </p:nvSpPr>
        <p:spPr>
          <a:xfrm>
            <a:off x="4206240" y="1676400"/>
            <a:ext cx="8069618" cy="69306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2400"/>
              </a:spcBef>
              <a:defRPr sz="40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Add buffers aos caminhos curtos:</a:t>
            </a:r>
          </a:p>
        </p:txBody>
      </p:sp>
      <p:pic>
        <p:nvPicPr>
          <p:cNvPr id="764" name="Object 3" descr="Objec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0" y="7070725"/>
            <a:ext cx="301626" cy="1463675"/>
          </a:xfrm>
          <a:prstGeom prst="rect">
            <a:avLst/>
          </a:prstGeom>
          <a:ln w="12700">
            <a:miter lim="400000"/>
          </a:ln>
        </p:spPr>
      </p:pic>
      <p:pic>
        <p:nvPicPr>
          <p:cNvPr id="765" name="Object 4" descr="Object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0" y="6553200"/>
            <a:ext cx="990600" cy="2314576"/>
          </a:xfrm>
          <a:prstGeom prst="rect">
            <a:avLst/>
          </a:prstGeom>
          <a:ln w="12700">
            <a:miter lim="400000"/>
          </a:ln>
        </p:spPr>
      </p:pic>
      <p:sp>
        <p:nvSpPr>
          <p:cNvPr id="766" name="Text Box 7"/>
          <p:cNvSpPr txBox="1"/>
          <p:nvPr/>
        </p:nvSpPr>
        <p:spPr>
          <a:xfrm>
            <a:off x="13655039" y="2133599"/>
            <a:ext cx="6979921" cy="667222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spcBef>
                <a:spcPts val="2800"/>
              </a:spcBef>
              <a:defRPr sz="48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Características</a:t>
            </a:r>
            <a:r>
              <a:rPr dirty="0"/>
              <a:t> de temp.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>
              <a:spcBef>
                <a:spcPts val="2400"/>
              </a:spcBef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	</a:t>
            </a:r>
            <a:r>
              <a:rPr sz="4000" b="1" dirty="0" err="1"/>
              <a:t>t</a:t>
            </a:r>
            <a:r>
              <a:rPr sz="4000" b="1" baseline="-15500" dirty="0" err="1"/>
              <a:t>ccq</a:t>
            </a:r>
            <a:r>
              <a:rPr sz="4000" b="1" i="0" dirty="0"/>
              <a:t> 	= 30 </a:t>
            </a:r>
            <a:r>
              <a:rPr sz="4000" b="1" i="0" dirty="0" err="1"/>
              <a:t>ps</a:t>
            </a:r>
            <a:endParaRPr sz="4000" b="1" dirty="0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	</a:t>
            </a:r>
            <a:r>
              <a:rPr dirty="0" err="1"/>
              <a:t>t</a:t>
            </a:r>
            <a:r>
              <a:rPr baseline="-15500" dirty="0" err="1"/>
              <a:t>pcq</a:t>
            </a:r>
            <a:r>
              <a:rPr i="0" dirty="0"/>
              <a:t> 	= 50 </a:t>
            </a:r>
            <a:r>
              <a:rPr i="0" dirty="0" err="1"/>
              <a:t>ps</a:t>
            </a:r>
            <a:endParaRPr i="0" dirty="0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	</a:t>
            </a:r>
            <a:r>
              <a:rPr dirty="0" err="1"/>
              <a:t>t</a:t>
            </a:r>
            <a:r>
              <a:rPr i="0" baseline="-15500" dirty="0" err="1"/>
              <a:t>setup</a:t>
            </a:r>
            <a:r>
              <a:rPr i="0" dirty="0"/>
              <a:t> 	= 60 </a:t>
            </a:r>
            <a:r>
              <a:rPr i="0" dirty="0" err="1"/>
              <a:t>ps</a:t>
            </a:r>
            <a:endParaRPr i="0" dirty="0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	</a:t>
            </a:r>
            <a:r>
              <a:rPr dirty="0" err="1"/>
              <a:t>t</a:t>
            </a:r>
            <a:r>
              <a:rPr i="0" baseline="-15500" dirty="0" err="1"/>
              <a:t>hold</a:t>
            </a:r>
            <a:r>
              <a:rPr i="0" dirty="0"/>
              <a:t> 	= 70 </a:t>
            </a:r>
            <a:r>
              <a:rPr i="0" dirty="0" err="1"/>
              <a:t>ps</a:t>
            </a:r>
            <a:endParaRPr i="0" dirty="0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	</a:t>
            </a:r>
            <a:r>
              <a:rPr dirty="0" err="1"/>
              <a:t>t</a:t>
            </a:r>
            <a:r>
              <a:rPr baseline="-15500" dirty="0" err="1"/>
              <a:t>pd</a:t>
            </a:r>
            <a:r>
              <a:rPr i="0" dirty="0"/>
              <a:t> 	= 35 </a:t>
            </a:r>
            <a:r>
              <a:rPr i="0" dirty="0" err="1"/>
              <a:t>ps</a:t>
            </a:r>
            <a:endParaRPr i="0" dirty="0"/>
          </a:p>
          <a:p>
            <a:pPr>
              <a:spcBef>
                <a:spcPts val="2400"/>
              </a:spcBef>
              <a:defRPr sz="4000" b="1" i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	</a:t>
            </a:r>
            <a:r>
              <a:rPr dirty="0" err="1"/>
              <a:t>t</a:t>
            </a:r>
            <a:r>
              <a:rPr baseline="-15500" dirty="0" err="1"/>
              <a:t>cd</a:t>
            </a:r>
            <a:r>
              <a:rPr i="0" dirty="0"/>
              <a:t> 	= 25 </a:t>
            </a:r>
            <a:r>
              <a:rPr i="0" dirty="0" err="1"/>
              <a:t>ps</a:t>
            </a:r>
            <a:endParaRPr i="0" dirty="0"/>
          </a:p>
        </p:txBody>
      </p:sp>
      <p:sp>
        <p:nvSpPr>
          <p:cNvPr id="767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  <p:sp>
        <p:nvSpPr>
          <p:cNvPr id="768" name="Text Box 10"/>
          <p:cNvSpPr txBox="1"/>
          <p:nvPr/>
        </p:nvSpPr>
        <p:spPr>
          <a:xfrm rot="19800000">
            <a:off x="17971327" y="9307571"/>
            <a:ext cx="5237315" cy="1415770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spcBef>
                <a:spcPts val="4800"/>
              </a:spcBef>
              <a:defRPr sz="8000" b="1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pt-BR" dirty="0"/>
              <a:t>RESOLVIDO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lang="pt-BR" b="1" dirty="0"/>
              <a:t>Atraso de Circuitos </a:t>
            </a:r>
            <a:r>
              <a:rPr lang="pt-BR" b="1" dirty="0" err="1"/>
              <a:t>Combinacionais</a:t>
            </a:r>
            <a:endParaRPr lang="pt-BR" b="1" dirty="0"/>
          </a:p>
        </p:txBody>
      </p:sp>
      <p:sp>
        <p:nvSpPr>
          <p:cNvPr id="21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Nos circuitos </a:t>
            </a:r>
            <a:r>
              <a:rPr lang="pt-BR" dirty="0" err="1"/>
              <a:t>combinacionais</a:t>
            </a:r>
            <a:r>
              <a:rPr lang="pt-BR" dirty="0"/>
              <a:t>, os valores de </a:t>
            </a:r>
            <a:r>
              <a:rPr lang="pt-BR" b="1" dirty="0">
                <a:solidFill>
                  <a:srgbClr val="0432FF"/>
                </a:solidFill>
              </a:rPr>
              <a:t>saída</a:t>
            </a:r>
            <a:r>
              <a:rPr lang="pt-BR" dirty="0">
                <a:solidFill>
                  <a:srgbClr val="0432FF"/>
                </a:solidFill>
              </a:rPr>
              <a:t> </a:t>
            </a:r>
            <a:r>
              <a:rPr lang="pt-BR" dirty="0"/>
              <a:t>estão sempre </a:t>
            </a:r>
            <a:r>
              <a:rPr lang="pt-BR" b="1" dirty="0">
                <a:solidFill>
                  <a:srgbClr val="C00000"/>
                </a:solidFill>
              </a:rPr>
              <a:t>atrasados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dirty="0"/>
              <a:t>em relação às mudanças nos valores das </a:t>
            </a:r>
            <a:r>
              <a:rPr lang="pt-BR" b="1" dirty="0">
                <a:solidFill>
                  <a:srgbClr val="0432FF"/>
                </a:solidFill>
              </a:rPr>
              <a:t>entradas</a:t>
            </a:r>
            <a:r>
              <a:rPr lang="pt-BR" b="1" dirty="0">
                <a:solidFill>
                  <a:schemeClr val="tx1"/>
                </a:solidFill>
              </a:rPr>
              <a:t>.</a:t>
            </a:r>
          </a:p>
          <a:p>
            <a:pPr marL="995362" lvl="1" indent="-650875">
              <a:spcBef>
                <a:spcPts val="1000"/>
              </a:spcBef>
              <a:buClr>
                <a:schemeClr val="accent2"/>
              </a:buClr>
              <a:defRPr sz="4400"/>
            </a:pPr>
            <a:r>
              <a:rPr lang="pt-BR" dirty="0"/>
              <a:t>Devido ao tempo finito que os transístores levam para chavear, propagação de sinais, etc.</a:t>
            </a:r>
          </a:p>
        </p:txBody>
      </p:sp>
      <p:pic>
        <p:nvPicPr>
          <p:cNvPr id="212" name="Object 3" descr="Object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5447410"/>
            <a:ext cx="8077200" cy="7464426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336954" y="12959320"/>
            <a:ext cx="436338" cy="7386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pt-BR" smtClean="0"/>
              <a:t>6</a:t>
            </a:fld>
            <a:endParaRPr lang="pt-BR" dirty="0"/>
          </a:p>
        </p:txBody>
      </p:sp>
      <p:sp>
        <p:nvSpPr>
          <p:cNvPr id="214" name="TextBox 9"/>
          <p:cNvSpPr txBox="1"/>
          <p:nvPr/>
        </p:nvSpPr>
        <p:spPr>
          <a:xfrm>
            <a:off x="8229600" y="11888799"/>
            <a:ext cx="1781908" cy="800217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4000"/>
            </a:lvl1pPr>
          </a:lstStyle>
          <a:p>
            <a:r>
              <a:rPr lang="pt-BR" dirty="0"/>
              <a:t>tempo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38AED7A4-879A-7DDA-AD25-BBE0C46A1299}"/>
              </a:ext>
            </a:extLst>
          </p:cNvPr>
          <p:cNvSpPr txBox="1"/>
          <p:nvPr/>
        </p:nvSpPr>
        <p:spPr>
          <a:xfrm>
            <a:off x="15104076" y="6159305"/>
            <a:ext cx="1781908" cy="800217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>
            <a:lvl1pPr>
              <a:defRPr sz="4000"/>
            </a:lvl1pPr>
          </a:lstStyle>
          <a:p>
            <a:pPr algn="ctr"/>
            <a:r>
              <a:rPr lang="pt-BR" dirty="0"/>
              <a:t>atraso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A10E5E7-DB67-6E21-8B62-459512C359CD}"/>
              </a:ext>
            </a:extLst>
          </p:cNvPr>
          <p:cNvCxnSpPr/>
          <p:nvPr/>
        </p:nvCxnSpPr>
        <p:spPr>
          <a:xfrm flipH="1">
            <a:off x="13024022" y="6547928"/>
            <a:ext cx="2026508" cy="1257533"/>
          </a:xfrm>
          <a:prstGeom prst="straightConnector1">
            <a:avLst/>
          </a:prstGeom>
          <a:noFill/>
          <a:ln w="50800" cap="flat">
            <a:solidFill>
              <a:schemeClr val="tx1"/>
            </a:solidFill>
            <a:prstDash val="solid"/>
            <a:round/>
            <a:tailEnd type="triangle"/>
          </a:ln>
          <a:effectLst>
            <a:outerShdw dist="38100" sx="1000" sy="1000" rotWithShape="0">
              <a:srgbClr val="000000"/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2" animBg="1" advAuto="0"/>
      <p:bldP spid="214" grpId="3" animBg="1" advAuto="0"/>
      <p:bldP spid="2" grpId="0" animBg="1" advAuto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b="1" dirty="0"/>
              <a:t>Clock Skew</a:t>
            </a:r>
          </a:p>
        </p:txBody>
      </p:sp>
      <p:sp>
        <p:nvSpPr>
          <p:cNvPr id="773" name="Rectangle 4"/>
          <p:cNvSpPr txBox="1">
            <a:spLocks noGrp="1"/>
          </p:cNvSpPr>
          <p:nvPr>
            <p:ph type="body" sz="quarter" idx="1"/>
          </p:nvPr>
        </p:nvSpPr>
        <p:spPr>
          <a:xfrm>
            <a:off x="948058" y="1995052"/>
            <a:ext cx="22335482" cy="2556077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pt-BR" dirty="0"/>
              <a:t>Para piorar um pouco os problemas de temporização</a:t>
            </a:r>
            <a:r>
              <a:rPr dirty="0"/>
              <a:t>, </a:t>
            </a:r>
            <a:r>
              <a:rPr b="1" dirty="0">
                <a:solidFill>
                  <a:srgbClr val="FF0000"/>
                </a:solidFill>
              </a:rPr>
              <a:t>clocks </a:t>
            </a:r>
            <a:r>
              <a:rPr lang="pt-BR" b="1" dirty="0">
                <a:solidFill>
                  <a:srgbClr val="FF0000"/>
                </a:solidFill>
              </a:rPr>
              <a:t>também tem atraso</a:t>
            </a:r>
            <a:r>
              <a:rPr dirty="0"/>
              <a:t>!</a:t>
            </a:r>
          </a:p>
          <a:p>
            <a:pPr marL="995362" lvl="1" indent="-650875">
              <a:spcBef>
                <a:spcPts val="900"/>
              </a:spcBef>
              <a:buClr>
                <a:schemeClr val="accent2"/>
              </a:buClr>
              <a:defRPr sz="4000"/>
            </a:pPr>
            <a:r>
              <a:rPr lang="pt-BR" dirty="0"/>
              <a:t>O </a:t>
            </a:r>
            <a:r>
              <a:rPr lang="pt-BR" dirty="0" err="1"/>
              <a:t>clock</a:t>
            </a:r>
            <a:r>
              <a:rPr dirty="0"/>
              <a:t> </a:t>
            </a:r>
            <a:r>
              <a:rPr b="1" dirty="0">
                <a:solidFill>
                  <a:srgbClr val="FF0000"/>
                </a:solidFill>
              </a:rPr>
              <a:t>n</a:t>
            </a:r>
            <a:r>
              <a:rPr lang="en-BR" b="1" dirty="0">
                <a:solidFill>
                  <a:srgbClr val="FF0000"/>
                </a:solidFill>
              </a:rPr>
              <a:t>ão</a:t>
            </a:r>
            <a:r>
              <a:rPr dirty="0"/>
              <a:t> </a:t>
            </a:r>
            <a:r>
              <a:rPr lang="pt-BR" dirty="0"/>
              <a:t>chega</a:t>
            </a:r>
            <a:r>
              <a:rPr dirty="0"/>
              <a:t> </a:t>
            </a:r>
            <a:r>
              <a:rPr lang="pt-BR" dirty="0"/>
              <a:t>a todas as partes do </a:t>
            </a:r>
            <a:r>
              <a:rPr dirty="0"/>
              <a:t>chip </a:t>
            </a:r>
            <a:r>
              <a:rPr lang="pt-BR" dirty="0"/>
              <a:t>ao mesmo tempo</a:t>
            </a:r>
            <a:r>
              <a:rPr dirty="0"/>
              <a:t>!</a:t>
            </a:r>
            <a:endParaRPr sz="4400" dirty="0"/>
          </a:p>
          <a:p>
            <a:pPr>
              <a:spcBef>
                <a:spcPts val="1000"/>
              </a:spcBef>
              <a:defRPr sz="4400" b="1">
                <a:solidFill>
                  <a:srgbClr val="7030A0"/>
                </a:solidFill>
              </a:defRPr>
            </a:pPr>
            <a:r>
              <a:rPr dirty="0"/>
              <a:t>Clock skew: </a:t>
            </a:r>
            <a:r>
              <a:rPr lang="pt-BR" b="0" dirty="0">
                <a:solidFill>
                  <a:srgbClr val="000000"/>
                </a:solidFill>
              </a:rPr>
              <a:t>diferença de tempo entre duas bordas do </a:t>
            </a:r>
            <a:r>
              <a:rPr b="0" dirty="0">
                <a:solidFill>
                  <a:srgbClr val="000000"/>
                </a:solidFill>
              </a:rPr>
              <a:t>clock</a:t>
            </a:r>
            <a:r>
              <a:rPr lang="pt-BR" b="0" dirty="0">
                <a:solidFill>
                  <a:srgbClr val="000000"/>
                </a:solidFill>
              </a:rPr>
              <a:t>.</a:t>
            </a:r>
            <a:endParaRPr b="0" dirty="0">
              <a:solidFill>
                <a:srgbClr val="000000"/>
              </a:solidFill>
            </a:endParaRPr>
          </a:p>
        </p:txBody>
      </p:sp>
      <p:sp>
        <p:nvSpPr>
          <p:cNvPr id="774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  <p:pic>
        <p:nvPicPr>
          <p:cNvPr id="775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0" y="4857750"/>
            <a:ext cx="8051800" cy="40894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81" name="Group"/>
          <p:cNvGrpSpPr/>
          <p:nvPr/>
        </p:nvGrpSpPr>
        <p:grpSpPr>
          <a:xfrm>
            <a:off x="11827256" y="9697573"/>
            <a:ext cx="4101987" cy="294507"/>
            <a:chOff x="0" y="0"/>
            <a:chExt cx="4101985" cy="294506"/>
          </a:xfrm>
        </p:grpSpPr>
        <p:sp>
          <p:nvSpPr>
            <p:cNvPr id="776" name="Line"/>
            <p:cNvSpPr/>
            <p:nvPr/>
          </p:nvSpPr>
          <p:spPr>
            <a:xfrm>
              <a:off x="0" y="-1"/>
              <a:ext cx="820399" cy="294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77" name="Line"/>
            <p:cNvSpPr/>
            <p:nvPr/>
          </p:nvSpPr>
          <p:spPr>
            <a:xfrm>
              <a:off x="820396" y="-1"/>
              <a:ext cx="820399" cy="294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78" name="Line"/>
            <p:cNvSpPr/>
            <p:nvPr/>
          </p:nvSpPr>
          <p:spPr>
            <a:xfrm>
              <a:off x="1640792" y="-1"/>
              <a:ext cx="820400" cy="294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79" name="Line"/>
            <p:cNvSpPr/>
            <p:nvPr/>
          </p:nvSpPr>
          <p:spPr>
            <a:xfrm>
              <a:off x="2461189" y="-1"/>
              <a:ext cx="820399" cy="294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80" name="Line"/>
            <p:cNvSpPr/>
            <p:nvPr/>
          </p:nvSpPr>
          <p:spPr>
            <a:xfrm>
              <a:off x="3281585" y="-1"/>
              <a:ext cx="820402" cy="294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</p:grpSp>
      <p:grpSp>
        <p:nvGrpSpPr>
          <p:cNvPr id="787" name="Group"/>
          <p:cNvGrpSpPr/>
          <p:nvPr/>
        </p:nvGrpSpPr>
        <p:grpSpPr>
          <a:xfrm>
            <a:off x="11827256" y="10202433"/>
            <a:ext cx="4101987" cy="294505"/>
            <a:chOff x="0" y="0"/>
            <a:chExt cx="4101985" cy="294504"/>
          </a:xfrm>
        </p:grpSpPr>
        <p:sp>
          <p:nvSpPr>
            <p:cNvPr id="782" name="Line"/>
            <p:cNvSpPr/>
            <p:nvPr/>
          </p:nvSpPr>
          <p:spPr>
            <a:xfrm>
              <a:off x="0" y="-1"/>
              <a:ext cx="820399" cy="294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83" name="Line"/>
            <p:cNvSpPr/>
            <p:nvPr/>
          </p:nvSpPr>
          <p:spPr>
            <a:xfrm>
              <a:off x="820396" y="-1"/>
              <a:ext cx="820399" cy="294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84" name="Line"/>
            <p:cNvSpPr/>
            <p:nvPr/>
          </p:nvSpPr>
          <p:spPr>
            <a:xfrm>
              <a:off x="1640792" y="-1"/>
              <a:ext cx="820400" cy="294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85" name="Line"/>
            <p:cNvSpPr/>
            <p:nvPr/>
          </p:nvSpPr>
          <p:spPr>
            <a:xfrm>
              <a:off x="2461189" y="-1"/>
              <a:ext cx="820399" cy="294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86" name="Line"/>
            <p:cNvSpPr/>
            <p:nvPr/>
          </p:nvSpPr>
          <p:spPr>
            <a:xfrm>
              <a:off x="3281585" y="-1"/>
              <a:ext cx="820402" cy="294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</p:grpSp>
      <p:grpSp>
        <p:nvGrpSpPr>
          <p:cNvPr id="793" name="Group"/>
          <p:cNvGrpSpPr/>
          <p:nvPr/>
        </p:nvGrpSpPr>
        <p:grpSpPr>
          <a:xfrm>
            <a:off x="12058650" y="10749364"/>
            <a:ext cx="4101989" cy="294507"/>
            <a:chOff x="0" y="0"/>
            <a:chExt cx="4101988" cy="294506"/>
          </a:xfrm>
        </p:grpSpPr>
        <p:sp>
          <p:nvSpPr>
            <p:cNvPr id="788" name="Line"/>
            <p:cNvSpPr/>
            <p:nvPr/>
          </p:nvSpPr>
          <p:spPr>
            <a:xfrm>
              <a:off x="-1" y="-1"/>
              <a:ext cx="820400" cy="294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89" name="Line"/>
            <p:cNvSpPr/>
            <p:nvPr/>
          </p:nvSpPr>
          <p:spPr>
            <a:xfrm>
              <a:off x="820396" y="-1"/>
              <a:ext cx="820400" cy="294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90" name="Line"/>
            <p:cNvSpPr/>
            <p:nvPr/>
          </p:nvSpPr>
          <p:spPr>
            <a:xfrm>
              <a:off x="1640793" y="-1"/>
              <a:ext cx="820400" cy="294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91" name="Line"/>
            <p:cNvSpPr/>
            <p:nvPr/>
          </p:nvSpPr>
          <p:spPr>
            <a:xfrm>
              <a:off x="2461190" y="-1"/>
              <a:ext cx="820400" cy="294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  <p:sp>
          <p:nvSpPr>
            <p:cNvPr id="792" name="Line"/>
            <p:cNvSpPr/>
            <p:nvPr/>
          </p:nvSpPr>
          <p:spPr>
            <a:xfrm>
              <a:off x="3281589" y="-1"/>
              <a:ext cx="820400" cy="294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523" y="21600"/>
                  </a:lnTo>
                  <a:lnTo>
                    <a:pt x="10523" y="0"/>
                  </a:ln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5400" cap="rnd">
              <a:solidFill>
                <a:srgbClr val="062B6B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>
                  <a:latin typeface="Verdana"/>
                  <a:ea typeface="Verdana"/>
                  <a:cs typeface="Verdana"/>
                  <a:sym typeface="Verdana"/>
                </a:defRPr>
              </a:pPr>
              <a:endParaRPr/>
            </a:p>
          </p:txBody>
        </p:sp>
      </p:grpSp>
      <p:sp>
        <p:nvSpPr>
          <p:cNvPr id="794" name="clock source"/>
          <p:cNvSpPr txBox="1"/>
          <p:nvPr/>
        </p:nvSpPr>
        <p:spPr>
          <a:xfrm>
            <a:off x="8163577" y="9470882"/>
            <a:ext cx="3822841" cy="707886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marR="79372" indent="39686">
              <a:defRPr b="1">
                <a:solidFill>
                  <a:srgbClr val="0432FF"/>
                </a:solidFill>
                <a:uFill>
                  <a:solidFill>
                    <a:srgbClr val="062B6B"/>
                  </a:solidFill>
                </a:uFill>
              </a:defRPr>
            </a:lvl1pPr>
          </a:lstStyle>
          <a:p>
            <a:r>
              <a:rPr lang="pt-BR" dirty="0"/>
              <a:t>Fonte do </a:t>
            </a:r>
            <a:r>
              <a:rPr dirty="0"/>
              <a:t>Clock</a:t>
            </a:r>
          </a:p>
        </p:txBody>
      </p:sp>
      <p:sp>
        <p:nvSpPr>
          <p:cNvPr id="795" name="point A"/>
          <p:cNvSpPr txBox="1"/>
          <p:nvPr/>
        </p:nvSpPr>
        <p:spPr>
          <a:xfrm>
            <a:off x="9997995" y="9999574"/>
            <a:ext cx="1662782" cy="6985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/>
          <a:p>
            <a:pPr marR="79372" indent="39686">
              <a:defRPr>
                <a:uFill>
                  <a:solidFill>
                    <a:srgbClr val="062B6B"/>
                  </a:solidFill>
                </a:uFill>
              </a:defRPr>
            </a:pPr>
            <a:r>
              <a:t>Point </a:t>
            </a:r>
            <a:r>
              <a:rPr b="1">
                <a:solidFill>
                  <a:srgbClr val="0432FF"/>
                </a:solidFill>
              </a:rPr>
              <a:t>A</a:t>
            </a:r>
          </a:p>
        </p:txBody>
      </p:sp>
      <p:sp>
        <p:nvSpPr>
          <p:cNvPr id="796" name="point B"/>
          <p:cNvSpPr txBox="1"/>
          <p:nvPr/>
        </p:nvSpPr>
        <p:spPr>
          <a:xfrm>
            <a:off x="10020355" y="10496938"/>
            <a:ext cx="1663452" cy="6985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/>
          <a:p>
            <a:pPr marR="79372" indent="39686">
              <a:defRPr>
                <a:uFill>
                  <a:solidFill>
                    <a:srgbClr val="062B6B"/>
                  </a:solidFill>
                </a:uFill>
              </a:defRPr>
            </a:pPr>
            <a:r>
              <a:t>Point </a:t>
            </a:r>
            <a:r>
              <a:rPr b="1">
                <a:solidFill>
                  <a:srgbClr val="0432FF"/>
                </a:solidFill>
              </a:rPr>
              <a:t>B</a:t>
            </a:r>
          </a:p>
        </p:txBody>
      </p:sp>
      <p:sp>
        <p:nvSpPr>
          <p:cNvPr id="797" name="Line"/>
          <p:cNvSpPr/>
          <p:nvPr/>
        </p:nvSpPr>
        <p:spPr>
          <a:xfrm>
            <a:off x="12356948" y="11506653"/>
            <a:ext cx="673146" cy="4"/>
          </a:xfrm>
          <a:prstGeom prst="line">
            <a:avLst/>
          </a:prstGeom>
          <a:ln w="25400">
            <a:solidFill>
              <a:srgbClr val="062B6B"/>
            </a:solidFill>
            <a:tailEnd type="triangle"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798" name="Line"/>
          <p:cNvSpPr/>
          <p:nvPr/>
        </p:nvSpPr>
        <p:spPr>
          <a:xfrm flipH="1">
            <a:off x="13293042" y="11506653"/>
            <a:ext cx="483825" cy="4"/>
          </a:xfrm>
          <a:prstGeom prst="line">
            <a:avLst/>
          </a:prstGeom>
          <a:ln w="25400">
            <a:solidFill>
              <a:srgbClr val="062B6B"/>
            </a:solidFill>
            <a:tailEnd type="triangle"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799" name="Line"/>
          <p:cNvSpPr/>
          <p:nvPr/>
        </p:nvSpPr>
        <p:spPr>
          <a:xfrm>
            <a:off x="13054049" y="9454033"/>
            <a:ext cx="7600" cy="2494371"/>
          </a:xfrm>
          <a:prstGeom prst="line">
            <a:avLst/>
          </a:prstGeom>
          <a:ln w="50800">
            <a:solidFill>
              <a:srgbClr val="DA273E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800" name="Line"/>
          <p:cNvSpPr/>
          <p:nvPr/>
        </p:nvSpPr>
        <p:spPr>
          <a:xfrm flipH="1">
            <a:off x="13293043" y="9466181"/>
            <a:ext cx="3" cy="2461189"/>
          </a:xfrm>
          <a:prstGeom prst="line">
            <a:avLst/>
          </a:prstGeom>
          <a:ln w="50800">
            <a:solidFill>
              <a:srgbClr val="DA273E"/>
            </a:solidFill>
          </a:ln>
        </p:spPr>
        <p:txBody>
          <a:bodyPr tIns="91439" bIns="91439"/>
          <a:lstStyle/>
          <a:p>
            <a:endParaRPr/>
          </a:p>
        </p:txBody>
      </p:sp>
      <p:sp>
        <p:nvSpPr>
          <p:cNvPr id="801" name="clock skew"/>
          <p:cNvSpPr txBox="1"/>
          <p:nvPr/>
        </p:nvSpPr>
        <p:spPr>
          <a:xfrm>
            <a:off x="12008711" y="12081350"/>
            <a:ext cx="2774089" cy="5461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79372" indent="39686">
              <a:defRPr b="1">
                <a:solidFill>
                  <a:srgbClr val="FF0000"/>
                </a:solidFill>
                <a:uFill>
                  <a:solidFill>
                    <a:srgbClr val="062B6B"/>
                  </a:solidFill>
                </a:uFill>
              </a:defRPr>
            </a:lvl1pPr>
          </a:lstStyle>
          <a:p>
            <a:r>
              <a:t>clock skew</a:t>
            </a:r>
          </a:p>
        </p:txBody>
      </p:sp>
      <p:sp>
        <p:nvSpPr>
          <p:cNvPr id="802" name="point B"/>
          <p:cNvSpPr txBox="1"/>
          <p:nvPr/>
        </p:nvSpPr>
        <p:spPr>
          <a:xfrm>
            <a:off x="11607151" y="5434627"/>
            <a:ext cx="517773" cy="6985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marR="79372" indent="39686">
              <a:defRPr b="1">
                <a:solidFill>
                  <a:srgbClr val="0432FF"/>
                </a:solidFill>
                <a:uFill>
                  <a:solidFill>
                    <a:srgbClr val="062B6B"/>
                  </a:solidFill>
                </a:uFill>
              </a:defRPr>
            </a:lvl1pPr>
          </a:lstStyle>
          <a:p>
            <a:r>
              <a:t>A</a:t>
            </a:r>
          </a:p>
        </p:txBody>
      </p:sp>
      <p:sp>
        <p:nvSpPr>
          <p:cNvPr id="803" name="point B"/>
          <p:cNvSpPr txBox="1"/>
          <p:nvPr/>
        </p:nvSpPr>
        <p:spPr>
          <a:xfrm>
            <a:off x="11607151" y="7843771"/>
            <a:ext cx="518443" cy="6985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marR="79372" indent="39686">
              <a:defRPr b="1">
                <a:solidFill>
                  <a:srgbClr val="0432FF"/>
                </a:solidFill>
                <a:uFill>
                  <a:solidFill>
                    <a:srgbClr val="062B6B"/>
                  </a:solidFill>
                </a:uFill>
              </a:defRPr>
            </a:lvl1pPr>
          </a:lstStyle>
          <a:p>
            <a:r>
              <a:t>B</a:t>
            </a:r>
          </a:p>
        </p:txBody>
      </p:sp>
      <p:sp>
        <p:nvSpPr>
          <p:cNvPr id="804" name="clock source"/>
          <p:cNvSpPr txBox="1"/>
          <p:nvPr/>
        </p:nvSpPr>
        <p:spPr>
          <a:xfrm>
            <a:off x="2299414" y="7947132"/>
            <a:ext cx="6317114" cy="126188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/>
          <a:p>
            <a:pPr marR="79372" indent="39686" algn="ctr">
              <a:defRPr b="1">
                <a:solidFill>
                  <a:srgbClr val="FF0000"/>
                </a:solidFill>
                <a:uFill>
                  <a:solidFill>
                    <a:srgbClr val="062B6B"/>
                  </a:solidFill>
                </a:uFill>
              </a:defRPr>
            </a:pPr>
            <a:r>
              <a:rPr lang="pt-BR" dirty="0"/>
              <a:t>Caminho l</a:t>
            </a:r>
            <a:r>
              <a:rPr dirty="0" err="1"/>
              <a:t>ong</a:t>
            </a:r>
            <a:r>
              <a:rPr lang="pt-BR" dirty="0"/>
              <a:t>o e lento do</a:t>
            </a:r>
            <a:r>
              <a:rPr dirty="0"/>
              <a:t> </a:t>
            </a:r>
            <a:endParaRPr dirty="0">
              <a:solidFill>
                <a:srgbClr val="062B6B"/>
              </a:solidFill>
              <a:latin typeface="+mn-lt"/>
              <a:ea typeface="+mn-ea"/>
              <a:cs typeface="+mn-cs"/>
              <a:sym typeface="Arial"/>
            </a:endParaRPr>
          </a:p>
          <a:p>
            <a:pPr marR="79372" indent="39686" algn="ctr">
              <a:defRPr b="1">
                <a:solidFill>
                  <a:srgbClr val="FF0000"/>
                </a:solidFill>
                <a:uFill>
                  <a:solidFill>
                    <a:srgbClr val="062B6B"/>
                  </a:solidFill>
                </a:uFill>
              </a:defRPr>
            </a:pPr>
            <a:r>
              <a:rPr dirty="0"/>
              <a:t>clock</a:t>
            </a:r>
          </a:p>
        </p:txBody>
      </p:sp>
      <p:sp>
        <p:nvSpPr>
          <p:cNvPr id="805" name="Straight Arrow Connector 5"/>
          <p:cNvSpPr/>
          <p:nvPr/>
        </p:nvSpPr>
        <p:spPr>
          <a:xfrm flipV="1">
            <a:off x="8645850" y="7843775"/>
            <a:ext cx="974401" cy="437175"/>
          </a:xfrm>
          <a:prstGeom prst="line">
            <a:avLst/>
          </a:prstGeom>
          <a:ln w="76200">
            <a:solidFill>
              <a:srgbClr val="FF0000"/>
            </a:solidFill>
            <a:tailEnd type="triangle"/>
          </a:ln>
        </p:spPr>
        <p:txBody>
          <a:bodyPr tIns="91439" bIns="91439"/>
          <a:lstStyle/>
          <a:p>
            <a:endParaRPr/>
          </a:p>
        </p:txBody>
      </p:sp>
      <p:sp>
        <p:nvSpPr>
          <p:cNvPr id="806" name="point B"/>
          <p:cNvSpPr txBox="1"/>
          <p:nvPr/>
        </p:nvSpPr>
        <p:spPr>
          <a:xfrm>
            <a:off x="8339539" y="5550422"/>
            <a:ext cx="1621919" cy="1015663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/>
          <a:p>
            <a:pPr marR="79372" indent="39686" algn="ctr">
              <a:defRPr sz="2800" b="1">
                <a:solidFill>
                  <a:srgbClr val="0432FF"/>
                </a:solidFill>
                <a:uFill>
                  <a:solidFill>
                    <a:srgbClr val="062B6B"/>
                  </a:solidFill>
                </a:uFill>
              </a:defRPr>
            </a:pPr>
            <a:r>
              <a:rPr dirty="0"/>
              <a:t>CLOCK</a:t>
            </a:r>
            <a:endParaRPr dirty="0">
              <a:solidFill>
                <a:srgbClr val="062B6B"/>
              </a:solidFill>
              <a:latin typeface="+mn-lt"/>
              <a:ea typeface="+mn-ea"/>
              <a:cs typeface="+mn-cs"/>
              <a:sym typeface="Arial"/>
            </a:endParaRPr>
          </a:p>
          <a:p>
            <a:pPr marR="79372" indent="39686" algn="ctr">
              <a:defRPr sz="2800" b="1">
                <a:solidFill>
                  <a:srgbClr val="0432FF"/>
                </a:solidFill>
                <a:uFill>
                  <a:solidFill>
                    <a:srgbClr val="062B6B"/>
                  </a:solidFill>
                </a:uFill>
              </a:defRPr>
            </a:pPr>
            <a:r>
              <a:rPr lang="pt-BR" dirty="0"/>
              <a:t>(Fonte)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" grpId="5" animBg="1" advAuto="0"/>
      <p:bldP spid="781" grpId="8" animBg="1" advAuto="0"/>
      <p:bldP spid="787" grpId="9" animBg="1" advAuto="0"/>
      <p:bldP spid="793" grpId="10" animBg="1" advAuto="0"/>
      <p:bldP spid="794" grpId="11" animBg="1" advAuto="0"/>
      <p:bldP spid="795" grpId="12" animBg="1" advAuto="0"/>
      <p:bldP spid="796" grpId="13" animBg="1" advAuto="0"/>
      <p:bldP spid="797" grpId="14" animBg="1" advAuto="0"/>
      <p:bldP spid="798" grpId="15" animBg="1" advAuto="0"/>
      <p:bldP spid="799" grpId="16" animBg="1" advAuto="0"/>
      <p:bldP spid="800" grpId="17" animBg="1" advAuto="0"/>
      <p:bldP spid="801" grpId="18" animBg="1" advAuto="0"/>
      <p:bldP spid="802" grpId="2" animBg="1" advAuto="0"/>
      <p:bldP spid="803" grpId="3" animBg="1" advAuto="0"/>
      <p:bldP spid="804" grpId="6" animBg="1" advAuto="0"/>
      <p:bldP spid="805" grpId="7" animBg="1" advAuto="0"/>
      <p:bldP spid="806" grpId="4" animBg="1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b="1" dirty="0"/>
              <a:t>Clock Skew Example</a:t>
            </a:r>
          </a:p>
        </p:txBody>
      </p:sp>
      <p:sp>
        <p:nvSpPr>
          <p:cNvPr id="809" name="Rectangle 4"/>
          <p:cNvSpPr txBox="1">
            <a:spLocks noGrp="1"/>
          </p:cNvSpPr>
          <p:nvPr>
            <p:ph type="body" sz="quarter" idx="1"/>
          </p:nvPr>
        </p:nvSpPr>
        <p:spPr>
          <a:xfrm>
            <a:off x="3505200" y="1995053"/>
            <a:ext cx="17221200" cy="256956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000"/>
            </a:pPr>
            <a:r>
              <a:t>Example of the </a:t>
            </a:r>
            <a:r>
              <a:rPr b="1"/>
              <a:t>Alpha 21264 </a:t>
            </a:r>
            <a:r>
              <a:t>clock skew spatial distribution </a:t>
            </a:r>
          </a:p>
        </p:txBody>
      </p:sp>
      <p:sp>
        <p:nvSpPr>
          <p:cNvPr id="810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61</a:t>
            </a:fld>
            <a:endParaRPr/>
          </a:p>
        </p:txBody>
      </p:sp>
      <p:pic>
        <p:nvPicPr>
          <p:cNvPr id="81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303671"/>
            <a:ext cx="14126309" cy="9388825"/>
          </a:xfrm>
          <a:prstGeom prst="rect">
            <a:avLst/>
          </a:prstGeom>
          <a:ln w="12700">
            <a:miter lim="400000"/>
          </a:ln>
        </p:spPr>
      </p:pic>
      <p:sp>
        <p:nvSpPr>
          <p:cNvPr id="812" name="Rectangle 4"/>
          <p:cNvSpPr txBox="1"/>
          <p:nvPr/>
        </p:nvSpPr>
        <p:spPr>
          <a:xfrm>
            <a:off x="6187440" y="12990096"/>
            <a:ext cx="14447520" cy="678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defRPr sz="3200"/>
            </a:lvl1pPr>
          </a:lstStyle>
          <a:p>
            <a:r>
              <a:t>P. E. Gronowski+, "High-performance Microprocessor Design," JSSC’98.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b="1" dirty="0"/>
              <a:t>Clock Skew: </a:t>
            </a:r>
            <a:r>
              <a:rPr lang="pt-BR" b="1" dirty="0"/>
              <a:t>Tempo de </a:t>
            </a:r>
            <a:r>
              <a:rPr b="1" dirty="0"/>
              <a:t>Setup Revisit</a:t>
            </a:r>
            <a:r>
              <a:rPr lang="pt-BR" b="1" dirty="0"/>
              <a:t>ado</a:t>
            </a:r>
            <a:endParaRPr b="1" dirty="0"/>
          </a:p>
        </p:txBody>
      </p:sp>
      <p:sp>
        <p:nvSpPr>
          <p:cNvPr id="815" name="Rectangle 4"/>
          <p:cNvSpPr txBox="1">
            <a:spLocks noGrp="1"/>
          </p:cNvSpPr>
          <p:nvPr>
            <p:ph type="body" sz="quarter" idx="1"/>
          </p:nvPr>
        </p:nvSpPr>
        <p:spPr>
          <a:xfrm>
            <a:off x="948058" y="1913276"/>
            <a:ext cx="22335482" cy="304800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900"/>
              </a:spcBef>
              <a:defRPr sz="4000" b="1">
                <a:solidFill>
                  <a:srgbClr val="008000"/>
                </a:solidFill>
              </a:defRPr>
            </a:pPr>
            <a:r>
              <a:rPr lang="pt-BR" dirty="0"/>
              <a:t>Temporização segura</a:t>
            </a:r>
            <a:r>
              <a:rPr dirty="0"/>
              <a:t> </a:t>
            </a:r>
            <a:r>
              <a:rPr b="0" dirty="0" err="1">
                <a:solidFill>
                  <a:srgbClr val="000000"/>
                </a:solidFill>
              </a:rPr>
              <a:t>requ</a:t>
            </a:r>
            <a:r>
              <a:rPr lang="pt-BR" b="0" dirty="0" err="1">
                <a:solidFill>
                  <a:srgbClr val="000000"/>
                </a:solidFill>
              </a:rPr>
              <a:t>er</a:t>
            </a:r>
            <a:r>
              <a:rPr b="0" dirty="0">
                <a:solidFill>
                  <a:srgbClr val="000000"/>
                </a:solidFill>
              </a:rPr>
              <a:t> consider</a:t>
            </a:r>
            <a:r>
              <a:rPr lang="pt-BR" b="0" dirty="0">
                <a:solidFill>
                  <a:srgbClr val="000000"/>
                </a:solidFill>
              </a:rPr>
              <a:t>ar</a:t>
            </a:r>
            <a:r>
              <a:rPr b="0" dirty="0">
                <a:solidFill>
                  <a:srgbClr val="000000"/>
                </a:solidFill>
              </a:rPr>
              <a:t> </a:t>
            </a:r>
            <a:r>
              <a:rPr lang="pt-BR" b="0" dirty="0">
                <a:solidFill>
                  <a:srgbClr val="000000"/>
                </a:solidFill>
              </a:rPr>
              <a:t>o</a:t>
            </a:r>
            <a:r>
              <a:rPr b="0" dirty="0">
                <a:solidFill>
                  <a:srgbClr val="000000"/>
                </a:solidFill>
              </a:rPr>
              <a:t> </a:t>
            </a:r>
            <a:r>
              <a:rPr lang="pt-BR" b="1" dirty="0">
                <a:solidFill>
                  <a:srgbClr val="FF0000"/>
                </a:solidFill>
              </a:rPr>
              <a:t>pior caso de </a:t>
            </a:r>
            <a:r>
              <a:rPr lang="pt-BR" b="1" dirty="0" err="1">
                <a:solidFill>
                  <a:srgbClr val="FF0000"/>
                </a:solidFill>
              </a:rPr>
              <a:t>clock</a:t>
            </a:r>
            <a:r>
              <a:rPr dirty="0">
                <a:solidFill>
                  <a:srgbClr val="FF0000"/>
                </a:solidFill>
              </a:rPr>
              <a:t> skew</a:t>
            </a:r>
          </a:p>
          <a:p>
            <a:pPr marL="995362" lvl="1" indent="-650875">
              <a:spcBef>
                <a:spcPts val="800"/>
              </a:spcBef>
              <a:buClr>
                <a:schemeClr val="accent2"/>
              </a:buClr>
              <a:defRPr sz="3600"/>
            </a:pPr>
            <a:r>
              <a:rPr dirty="0"/>
              <a:t>Clock </a:t>
            </a:r>
            <a:r>
              <a:rPr lang="pt-BR" dirty="0"/>
              <a:t>chega em</a:t>
            </a:r>
            <a:r>
              <a:rPr dirty="0"/>
              <a:t> </a:t>
            </a:r>
            <a:r>
              <a:rPr b="1" dirty="0"/>
              <a:t>R2 </a:t>
            </a:r>
            <a:r>
              <a:rPr lang="pt-BR" b="1" dirty="0"/>
              <a:t>antes de</a:t>
            </a:r>
            <a:r>
              <a:rPr b="1" dirty="0"/>
              <a:t> R1</a:t>
            </a:r>
            <a:endParaRPr sz="4400" dirty="0"/>
          </a:p>
          <a:p>
            <a:pPr marL="995362" lvl="1" indent="-650875">
              <a:spcBef>
                <a:spcPts val="800"/>
              </a:spcBef>
              <a:buClr>
                <a:schemeClr val="accent2"/>
              </a:buClr>
              <a:defRPr sz="3600"/>
            </a:pPr>
            <a:r>
              <a:rPr lang="pt-BR" dirty="0"/>
              <a:t>Isso deixa</a:t>
            </a:r>
            <a:r>
              <a:rPr dirty="0"/>
              <a:t> </a:t>
            </a:r>
            <a:r>
              <a:rPr lang="pt-BR" b="1" dirty="0"/>
              <a:t>um tempo menor</a:t>
            </a:r>
            <a:r>
              <a:rPr b="1" dirty="0"/>
              <a:t> </a:t>
            </a:r>
            <a:r>
              <a:rPr lang="pt-BR" dirty="0"/>
              <a:t>para</a:t>
            </a:r>
            <a:r>
              <a:rPr dirty="0"/>
              <a:t> </a:t>
            </a:r>
            <a:r>
              <a:rPr lang="pt-BR" dirty="0"/>
              <a:t>a</a:t>
            </a:r>
            <a:r>
              <a:rPr dirty="0"/>
              <a:t> </a:t>
            </a:r>
            <a:r>
              <a:rPr b="1" dirty="0"/>
              <a:t>l</a:t>
            </a:r>
            <a:r>
              <a:rPr lang="en-BR" b="1" dirty="0"/>
              <a:t>ógica combinacional</a:t>
            </a:r>
            <a:endParaRPr b="1" dirty="0"/>
          </a:p>
        </p:txBody>
      </p:sp>
      <p:sp>
        <p:nvSpPr>
          <p:cNvPr id="81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817" name="TextBox 11"/>
          <p:cNvSpPr txBox="1"/>
          <p:nvPr/>
        </p:nvSpPr>
        <p:spPr>
          <a:xfrm>
            <a:off x="13350239" y="9504609"/>
            <a:ext cx="9793459" cy="957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lnSpc>
                <a:spcPct val="150000"/>
              </a:lnSpc>
              <a:defRPr sz="5600" b="1">
                <a:latin typeface="Calibri"/>
                <a:ea typeface="Calibri"/>
                <a:cs typeface="Calibri"/>
                <a:sym typeface="Calibri"/>
              </a:defRPr>
            </a:pPr>
            <a:r>
              <a:t>T</a:t>
            </a:r>
            <a:r>
              <a:rPr baseline="-15500"/>
              <a:t>c</a:t>
            </a:r>
            <a:r>
              <a:t> &gt; t</a:t>
            </a:r>
            <a:r>
              <a:rPr baseline="-15500"/>
              <a:t>pcq</a:t>
            </a:r>
            <a:r>
              <a:t> + t</a:t>
            </a:r>
            <a:r>
              <a:rPr baseline="-15500"/>
              <a:t>pd</a:t>
            </a:r>
            <a:r>
              <a:t> + t</a:t>
            </a:r>
            <a:r>
              <a:rPr baseline="-15500"/>
              <a:t>setup</a:t>
            </a:r>
            <a:r>
              <a:rPr baseline="-15500">
                <a:solidFill>
                  <a:srgbClr val="FF0000"/>
                </a:solidFill>
              </a:rPr>
              <a:t> </a:t>
            </a:r>
            <a:r>
              <a:rPr>
                <a:solidFill>
                  <a:srgbClr val="FF0000"/>
                </a:solidFill>
              </a:rPr>
              <a:t>+ t</a:t>
            </a:r>
            <a:r>
              <a:rPr baseline="-15500">
                <a:solidFill>
                  <a:srgbClr val="FF0000"/>
                </a:solidFill>
              </a:rPr>
              <a:t>skew</a:t>
            </a:r>
          </a:p>
        </p:txBody>
      </p:sp>
      <p:pic>
        <p:nvPicPr>
          <p:cNvPr id="818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4078320"/>
            <a:ext cx="9250516" cy="3246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819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7578910"/>
            <a:ext cx="8012722" cy="5302933"/>
          </a:xfrm>
          <a:prstGeom prst="rect">
            <a:avLst/>
          </a:prstGeom>
          <a:ln w="12700">
            <a:miter lim="400000"/>
          </a:ln>
        </p:spPr>
      </p:pic>
      <p:sp>
        <p:nvSpPr>
          <p:cNvPr id="820" name="TextBox 9"/>
          <p:cNvSpPr txBox="1"/>
          <p:nvPr/>
        </p:nvSpPr>
        <p:spPr>
          <a:xfrm>
            <a:off x="12226290" y="7678409"/>
            <a:ext cx="8953792" cy="203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>
              <a:defRPr sz="4000"/>
            </a:pPr>
            <a:r>
              <a:rPr dirty="0"/>
              <a:t>Si</a:t>
            </a:r>
            <a:r>
              <a:rPr lang="pt-BR" dirty="0" err="1"/>
              <a:t>nal</a:t>
            </a:r>
            <a:r>
              <a:rPr lang="pt-BR" dirty="0"/>
              <a:t> deve chegar em</a:t>
            </a:r>
            <a:r>
              <a:rPr dirty="0"/>
              <a:t> D2 </a:t>
            </a:r>
            <a:r>
              <a:rPr lang="pt-BR" b="1" dirty="0"/>
              <a:t>mais cedo</a:t>
            </a:r>
            <a:r>
              <a:rPr dirty="0"/>
              <a:t>!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>
              <a:defRPr sz="4000"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>
              <a:defRPr sz="4000"/>
            </a:pPr>
            <a:r>
              <a:rPr lang="pt-BR" dirty="0"/>
              <a:t>Isto</a:t>
            </a:r>
            <a:r>
              <a:rPr dirty="0"/>
              <a:t> </a:t>
            </a:r>
            <a:r>
              <a:rPr lang="pt-BR" dirty="0"/>
              <a:t>corresponde a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lang="pt-BR" b="1" dirty="0">
                <a:solidFill>
                  <a:srgbClr val="FF0000"/>
                </a:solidFill>
              </a:rPr>
              <a:t>aumentar</a:t>
            </a:r>
            <a:r>
              <a:rPr dirty="0"/>
              <a:t> </a:t>
            </a:r>
            <a:r>
              <a:rPr b="1" dirty="0" err="1"/>
              <a:t>t</a:t>
            </a:r>
            <a:r>
              <a:rPr b="1" baseline="-15500" dirty="0" err="1"/>
              <a:t>setup</a:t>
            </a:r>
            <a:r>
              <a:rPr dirty="0"/>
              <a:t>:</a:t>
            </a:r>
          </a:p>
        </p:txBody>
      </p:sp>
      <p:grpSp>
        <p:nvGrpSpPr>
          <p:cNvPr id="823" name="Group 10"/>
          <p:cNvGrpSpPr/>
          <p:nvPr/>
        </p:nvGrpSpPr>
        <p:grpSpPr>
          <a:xfrm>
            <a:off x="13350239" y="10941999"/>
            <a:ext cx="7829842" cy="893049"/>
            <a:chOff x="0" y="0"/>
            <a:chExt cx="7829841" cy="893048"/>
          </a:xfrm>
        </p:grpSpPr>
        <p:sp>
          <p:nvSpPr>
            <p:cNvPr id="821" name="TextBox 12"/>
            <p:cNvSpPr/>
            <p:nvPr/>
          </p:nvSpPr>
          <p:spPr>
            <a:xfrm>
              <a:off x="0" y="622711"/>
              <a:ext cx="782984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sz="5600" b="1">
                  <a:latin typeface="Calibri"/>
                  <a:ea typeface="Calibri"/>
                  <a:cs typeface="Calibri"/>
                  <a:sym typeface="Calibri"/>
                </a:defRPr>
              </a:pPr>
              <a:r>
                <a:rPr dirty="0"/>
                <a:t>T</a:t>
              </a:r>
              <a:r>
                <a:rPr baseline="-15500" dirty="0"/>
                <a:t>c</a:t>
              </a:r>
              <a:r>
                <a:rPr dirty="0"/>
                <a:t> &gt; </a:t>
              </a:r>
              <a:r>
                <a:rPr dirty="0" err="1"/>
                <a:t>t</a:t>
              </a:r>
              <a:r>
                <a:rPr baseline="-15500" dirty="0" err="1"/>
                <a:t>pcq</a:t>
              </a:r>
              <a:r>
                <a:rPr dirty="0"/>
                <a:t> + </a:t>
              </a:r>
              <a:r>
                <a:rPr dirty="0" err="1"/>
                <a:t>t</a:t>
              </a:r>
              <a:r>
                <a:rPr baseline="-15500" dirty="0" err="1"/>
                <a:t>pd</a:t>
              </a:r>
              <a:r>
                <a:rPr dirty="0"/>
                <a:t> +</a:t>
              </a:r>
              <a:r>
                <a:rPr baseline="-15500" dirty="0">
                  <a:solidFill>
                    <a:srgbClr val="FF0000"/>
                  </a:solidFill>
                </a:rPr>
                <a:t> </a:t>
              </a:r>
              <a:r>
                <a:rPr dirty="0" err="1">
                  <a:solidFill>
                    <a:srgbClr val="FF0000"/>
                  </a:solidFill>
                </a:rPr>
                <a:t>t</a:t>
              </a:r>
              <a:r>
                <a:rPr baseline="-15500" dirty="0" err="1">
                  <a:solidFill>
                    <a:srgbClr val="FF0000"/>
                  </a:solidFill>
                </a:rPr>
                <a:t>setup</a:t>
              </a:r>
              <a:r>
                <a:rPr baseline="-15500" dirty="0">
                  <a:solidFill>
                    <a:srgbClr val="FF0000"/>
                  </a:solidFill>
                </a:rPr>
                <a:t>, effective</a:t>
              </a:r>
            </a:p>
          </p:txBody>
        </p:sp>
        <p:sp>
          <p:nvSpPr>
            <p:cNvPr id="822" name="Right Brace 13"/>
            <p:cNvSpPr/>
            <p:nvPr/>
          </p:nvSpPr>
          <p:spPr>
            <a:xfrm rot="5400000">
              <a:off x="5542617" y="-1245291"/>
              <a:ext cx="893049" cy="3383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866"/>
                    <a:pt x="10800" y="1934"/>
                  </a:cubicBezTo>
                  <a:lnTo>
                    <a:pt x="10800" y="8866"/>
                  </a:lnTo>
                  <a:cubicBezTo>
                    <a:pt x="10800" y="9934"/>
                    <a:pt x="15635" y="10800"/>
                    <a:pt x="21600" y="10800"/>
                  </a:cubicBezTo>
                  <a:cubicBezTo>
                    <a:pt x="15635" y="10800"/>
                    <a:pt x="10800" y="11666"/>
                    <a:pt x="10800" y="12734"/>
                  </a:cubicBezTo>
                  <a:lnTo>
                    <a:pt x="10800" y="19666"/>
                  </a:lnTo>
                  <a:cubicBezTo>
                    <a:pt x="10800" y="20734"/>
                    <a:pt x="5965" y="21600"/>
                    <a:pt x="0" y="21600"/>
                  </a:cubicBezTo>
                </a:path>
              </a:pathLst>
            </a:custGeom>
            <a:noFill/>
            <a:ln w="762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" grpId="1" build="p" bldLvl="5" animBg="1" advAuto="0"/>
      <p:bldP spid="817" grpId="5" animBg="1" advAuto="0"/>
      <p:bldP spid="818" grpId="2" animBg="1" advAuto="0"/>
      <p:bldP spid="819" grpId="3" animBg="1" advAuto="0"/>
      <p:bldP spid="820" grpId="4" build="p" bldLvl="5" animBg="1" advAuto="0"/>
      <p:bldP spid="823" grpId="6" animBg="1" advAuto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b="1" dirty="0"/>
              <a:t>Clock Skew: </a:t>
            </a:r>
            <a:r>
              <a:rPr lang="pt-BR" b="1" dirty="0"/>
              <a:t>Tempo de </a:t>
            </a:r>
            <a:r>
              <a:rPr b="1" dirty="0"/>
              <a:t>Hold Revisit</a:t>
            </a:r>
            <a:r>
              <a:rPr lang="pt-BR" b="1" dirty="0"/>
              <a:t>ado</a:t>
            </a:r>
            <a:endParaRPr b="1" dirty="0"/>
          </a:p>
        </p:txBody>
      </p:sp>
      <p:sp>
        <p:nvSpPr>
          <p:cNvPr id="82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63</a:t>
            </a:fld>
            <a:endParaRPr/>
          </a:p>
        </p:txBody>
      </p:sp>
      <p:pic>
        <p:nvPicPr>
          <p:cNvPr id="827" name="Picture 14" descr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4188852"/>
            <a:ext cx="9250516" cy="3246406"/>
          </a:xfrm>
          <a:prstGeom prst="rect">
            <a:avLst/>
          </a:prstGeom>
          <a:ln w="12700">
            <a:miter lim="400000"/>
          </a:ln>
        </p:spPr>
      </p:pic>
      <p:pic>
        <p:nvPicPr>
          <p:cNvPr id="828" name="Picture 1" descr="Picture 1"/>
          <p:cNvPicPr>
            <a:picLocks noChangeAspect="1"/>
          </p:cNvPicPr>
          <p:nvPr/>
        </p:nvPicPr>
        <p:blipFill>
          <a:blip r:embed="rId3"/>
          <a:srcRect b="8561"/>
          <a:stretch>
            <a:fillRect/>
          </a:stretch>
        </p:blipFill>
        <p:spPr>
          <a:xfrm>
            <a:off x="3784600" y="7618639"/>
            <a:ext cx="6730998" cy="4725761"/>
          </a:xfrm>
          <a:prstGeom prst="rect">
            <a:avLst/>
          </a:prstGeom>
          <a:ln w="12700">
            <a:miter lim="400000"/>
          </a:ln>
        </p:spPr>
      </p:pic>
      <p:sp>
        <p:nvSpPr>
          <p:cNvPr id="829" name="TextBox 10"/>
          <p:cNvSpPr txBox="1"/>
          <p:nvPr/>
        </p:nvSpPr>
        <p:spPr>
          <a:xfrm>
            <a:off x="13633649" y="9621559"/>
            <a:ext cx="7613352" cy="9570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5600" b="1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t</a:t>
            </a:r>
            <a:r>
              <a:rPr baseline="-15500"/>
              <a:t>cd</a:t>
            </a:r>
            <a:r>
              <a:rPr>
                <a:solidFill>
                  <a:srgbClr val="000000"/>
                </a:solidFill>
              </a:rPr>
              <a:t> + t</a:t>
            </a:r>
            <a:r>
              <a:rPr baseline="-15500">
                <a:solidFill>
                  <a:srgbClr val="000000"/>
                </a:solidFill>
              </a:rPr>
              <a:t>ccq</a:t>
            </a:r>
            <a:r>
              <a:rPr>
                <a:solidFill>
                  <a:srgbClr val="000000"/>
                </a:solidFill>
              </a:rPr>
              <a:t> &gt; </a:t>
            </a:r>
            <a:r>
              <a:rPr>
                <a:solidFill>
                  <a:schemeClr val="accent1"/>
                </a:solidFill>
              </a:rPr>
              <a:t>t</a:t>
            </a:r>
            <a:r>
              <a:rPr baseline="-15500">
                <a:solidFill>
                  <a:schemeClr val="accent1"/>
                </a:solidFill>
              </a:rPr>
              <a:t>hold</a:t>
            </a:r>
            <a:r>
              <a:rPr>
                <a:solidFill>
                  <a:srgbClr val="FF0000"/>
                </a:solidFill>
              </a:rPr>
              <a:t> + t</a:t>
            </a:r>
            <a:r>
              <a:rPr baseline="-15500">
                <a:solidFill>
                  <a:srgbClr val="FF0000"/>
                </a:solidFill>
              </a:rPr>
              <a:t>skew</a:t>
            </a:r>
          </a:p>
        </p:txBody>
      </p:sp>
      <p:sp>
        <p:nvSpPr>
          <p:cNvPr id="830" name="Rectangle 4"/>
          <p:cNvSpPr txBox="1"/>
          <p:nvPr/>
        </p:nvSpPr>
        <p:spPr>
          <a:xfrm>
            <a:off x="948058" y="1913276"/>
            <a:ext cx="22335482" cy="21041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 marL="685800" indent="-685800">
              <a:spcBef>
                <a:spcPts val="900"/>
              </a:spcBef>
              <a:buClr>
                <a:schemeClr val="accent1"/>
              </a:buClr>
              <a:buSzPct val="65000"/>
              <a:buChar char="■"/>
              <a:defRPr sz="4000" b="1">
                <a:solidFill>
                  <a:srgbClr val="008000"/>
                </a:solidFill>
              </a:defRPr>
            </a:pPr>
            <a:r>
              <a:rPr lang="pt-BR" dirty="0"/>
              <a:t>Temporização segura</a:t>
            </a:r>
            <a:r>
              <a:rPr dirty="0"/>
              <a:t> </a:t>
            </a:r>
            <a:r>
              <a:rPr b="0" dirty="0" err="1">
                <a:solidFill>
                  <a:srgbClr val="000000"/>
                </a:solidFill>
              </a:rPr>
              <a:t>requ</a:t>
            </a:r>
            <a:r>
              <a:rPr lang="pt-BR" b="0" dirty="0" err="1">
                <a:solidFill>
                  <a:srgbClr val="000000"/>
                </a:solidFill>
              </a:rPr>
              <a:t>er</a:t>
            </a:r>
            <a:r>
              <a:rPr b="0" dirty="0">
                <a:solidFill>
                  <a:srgbClr val="000000"/>
                </a:solidFill>
              </a:rPr>
              <a:t> consider</a:t>
            </a:r>
            <a:r>
              <a:rPr lang="pt-BR" b="0" dirty="0">
                <a:solidFill>
                  <a:srgbClr val="000000"/>
                </a:solidFill>
              </a:rPr>
              <a:t>ar</a:t>
            </a:r>
            <a:r>
              <a:rPr b="0" dirty="0">
                <a:solidFill>
                  <a:srgbClr val="000000"/>
                </a:solidFill>
              </a:rPr>
              <a:t> </a:t>
            </a:r>
            <a:r>
              <a:rPr lang="pt-BR" b="0" dirty="0">
                <a:solidFill>
                  <a:srgbClr val="000000"/>
                </a:solidFill>
              </a:rPr>
              <a:t>o</a:t>
            </a:r>
            <a:r>
              <a:rPr b="0" dirty="0">
                <a:solidFill>
                  <a:srgbClr val="000000"/>
                </a:solidFill>
              </a:rPr>
              <a:t> </a:t>
            </a:r>
            <a:r>
              <a:rPr lang="pt-BR" b="1" dirty="0">
                <a:solidFill>
                  <a:srgbClr val="FF0000"/>
                </a:solidFill>
              </a:rPr>
              <a:t>pior </a:t>
            </a:r>
            <a:r>
              <a:rPr lang="pt-BR" b="1" dirty="0" err="1">
                <a:solidFill>
                  <a:srgbClr val="FF0000"/>
                </a:solidFill>
              </a:rPr>
              <a:t>cado</a:t>
            </a:r>
            <a:r>
              <a:rPr lang="pt-BR" b="1" dirty="0">
                <a:solidFill>
                  <a:srgbClr val="FF0000"/>
                </a:solidFill>
              </a:rPr>
              <a:t> de </a:t>
            </a:r>
            <a:r>
              <a:rPr lang="pt-BR" b="1" dirty="0" err="1">
                <a:solidFill>
                  <a:srgbClr val="FF0000"/>
                </a:solidFill>
              </a:rPr>
              <a:t>clock</a:t>
            </a:r>
            <a:r>
              <a:rPr dirty="0">
                <a:solidFill>
                  <a:srgbClr val="FF0000"/>
                </a:solidFill>
              </a:rPr>
              <a:t> skew</a:t>
            </a:r>
            <a:endParaRPr sz="4800" dirty="0"/>
          </a:p>
          <a:p>
            <a:pPr marL="995362" lvl="1" indent="-650875">
              <a:spcBef>
                <a:spcPts val="800"/>
              </a:spcBef>
              <a:buClr>
                <a:schemeClr val="accent2"/>
              </a:buClr>
              <a:buSzPct val="60000"/>
              <a:buChar char="❑"/>
            </a:pPr>
            <a:r>
              <a:rPr dirty="0"/>
              <a:t>Clock </a:t>
            </a:r>
            <a:r>
              <a:rPr lang="pt-BR" dirty="0"/>
              <a:t>chega em</a:t>
            </a:r>
            <a:r>
              <a:rPr dirty="0"/>
              <a:t> </a:t>
            </a:r>
            <a:r>
              <a:rPr b="1" dirty="0"/>
              <a:t>R2</a:t>
            </a:r>
            <a:r>
              <a:rPr dirty="0"/>
              <a:t> </a:t>
            </a:r>
            <a:r>
              <a:rPr lang="pt-BR" b="1" dirty="0"/>
              <a:t>depois de</a:t>
            </a:r>
            <a:r>
              <a:rPr b="1" dirty="0"/>
              <a:t>  R1</a:t>
            </a:r>
            <a:endParaRPr sz="4400" dirty="0"/>
          </a:p>
          <a:p>
            <a:pPr marL="995362" lvl="1" indent="-650875">
              <a:spcBef>
                <a:spcPts val="800"/>
              </a:spcBef>
              <a:buClr>
                <a:schemeClr val="accent2"/>
              </a:buClr>
              <a:buSzPct val="60000"/>
              <a:buChar char="❑"/>
            </a:pPr>
            <a:r>
              <a:rPr lang="pt-BR" dirty="0"/>
              <a:t>Aumenta</a:t>
            </a:r>
            <a:r>
              <a:rPr dirty="0"/>
              <a:t> </a:t>
            </a:r>
            <a:r>
              <a:rPr lang="pt-BR" dirty="0"/>
              <a:t>o</a:t>
            </a:r>
            <a:r>
              <a:rPr dirty="0"/>
              <a:t> </a:t>
            </a:r>
            <a:r>
              <a:rPr lang="pt-BR" b="1" dirty="0"/>
              <a:t>atraso requerido mínimo</a:t>
            </a:r>
            <a:r>
              <a:rPr b="1" dirty="0"/>
              <a:t> </a:t>
            </a:r>
            <a:r>
              <a:rPr lang="pt-BR" dirty="0"/>
              <a:t>para a </a:t>
            </a:r>
            <a:r>
              <a:rPr dirty="0"/>
              <a:t> </a:t>
            </a:r>
            <a:r>
              <a:rPr b="1" dirty="0"/>
              <a:t>l</a:t>
            </a:r>
            <a:r>
              <a:rPr lang="en-BR" b="1" dirty="0"/>
              <a:t>ógica combinacional</a:t>
            </a:r>
            <a:endParaRPr b="1" dirty="0"/>
          </a:p>
        </p:txBody>
      </p:sp>
      <p:sp>
        <p:nvSpPr>
          <p:cNvPr id="831" name="TextBox 12"/>
          <p:cNvSpPr txBox="1"/>
          <p:nvPr/>
        </p:nvSpPr>
        <p:spPr>
          <a:xfrm>
            <a:off x="12226289" y="7678409"/>
            <a:ext cx="9250515" cy="2031323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tIns="91439" bIns="91439">
            <a:spAutoFit/>
          </a:bodyPr>
          <a:lstStyle/>
          <a:p>
            <a:pPr>
              <a:defRPr sz="4000"/>
            </a:pPr>
            <a:r>
              <a:rPr dirty="0"/>
              <a:t>Si</a:t>
            </a:r>
            <a:r>
              <a:rPr lang="pt-BR" dirty="0" err="1"/>
              <a:t>nal</a:t>
            </a:r>
            <a:r>
              <a:rPr lang="pt-BR" dirty="0"/>
              <a:t> deve chegar em</a:t>
            </a:r>
            <a:r>
              <a:rPr dirty="0"/>
              <a:t> D2 </a:t>
            </a:r>
            <a:r>
              <a:rPr lang="pt-BR" b="1" dirty="0"/>
              <a:t>mais tarde</a:t>
            </a:r>
            <a:r>
              <a:rPr dirty="0"/>
              <a:t>!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>
              <a:defRPr sz="4000"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>
              <a:defRPr sz="4000"/>
            </a:pPr>
            <a:r>
              <a:rPr lang="pt-BR" dirty="0"/>
              <a:t>Isto</a:t>
            </a:r>
            <a:r>
              <a:rPr dirty="0"/>
              <a:t> </a:t>
            </a:r>
            <a:r>
              <a:rPr dirty="0" err="1"/>
              <a:t>ef</a:t>
            </a:r>
            <a:r>
              <a:rPr lang="pt-BR" dirty="0" err="1"/>
              <a:t>etivamente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lang="pt-BR" b="1" dirty="0">
                <a:solidFill>
                  <a:srgbClr val="FF0000"/>
                </a:solidFill>
              </a:rPr>
              <a:t>aumenta</a:t>
            </a:r>
            <a:r>
              <a:rPr dirty="0"/>
              <a:t> </a:t>
            </a:r>
            <a:r>
              <a:rPr b="1" dirty="0" err="1">
                <a:solidFill>
                  <a:schemeClr val="accent1"/>
                </a:solidFill>
              </a:rPr>
              <a:t>t</a:t>
            </a:r>
            <a:r>
              <a:rPr b="1" baseline="-15500" dirty="0" err="1">
                <a:solidFill>
                  <a:schemeClr val="accent1"/>
                </a:solidFill>
              </a:rPr>
              <a:t>hold</a:t>
            </a:r>
            <a:r>
              <a:rPr dirty="0"/>
              <a:t>:</a:t>
            </a:r>
          </a:p>
        </p:txBody>
      </p:sp>
      <p:grpSp>
        <p:nvGrpSpPr>
          <p:cNvPr id="838" name="Group 4"/>
          <p:cNvGrpSpPr/>
          <p:nvPr/>
        </p:nvGrpSpPr>
        <p:grpSpPr>
          <a:xfrm>
            <a:off x="4513479" y="10860447"/>
            <a:ext cx="1948281" cy="1373999"/>
            <a:chOff x="0" y="0"/>
            <a:chExt cx="1948280" cy="1373998"/>
          </a:xfrm>
        </p:grpSpPr>
        <p:sp>
          <p:nvSpPr>
            <p:cNvPr id="832" name="TextBox 15"/>
            <p:cNvSpPr/>
            <p:nvPr/>
          </p:nvSpPr>
          <p:spPr>
            <a:xfrm>
              <a:off x="911960" y="1373998"/>
              <a:ext cx="103632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sz="3200" b="1">
                  <a:solidFill>
                    <a:schemeClr val="accent1"/>
                  </a:solidFill>
                </a:defRPr>
              </a:pPr>
              <a:r>
                <a:t>t</a:t>
              </a:r>
              <a:r>
                <a:rPr baseline="-15500"/>
                <a:t>hold</a:t>
              </a:r>
            </a:p>
          </p:txBody>
        </p:sp>
        <p:sp>
          <p:nvSpPr>
            <p:cNvPr id="833" name="TextBox 16"/>
            <p:cNvSpPr/>
            <p:nvPr/>
          </p:nvSpPr>
          <p:spPr>
            <a:xfrm>
              <a:off x="0" y="1373998"/>
              <a:ext cx="118628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sz="3200" b="1">
                  <a:solidFill>
                    <a:srgbClr val="FF0000"/>
                  </a:solidFill>
                </a:defRPr>
              </a:pPr>
              <a:r>
                <a:t>t</a:t>
              </a:r>
              <a:r>
                <a:rPr baseline="-15500"/>
                <a:t>skew</a:t>
              </a:r>
            </a:p>
          </p:txBody>
        </p:sp>
        <p:sp>
          <p:nvSpPr>
            <p:cNvPr id="834" name="Rectangle 3"/>
            <p:cNvSpPr/>
            <p:nvPr/>
          </p:nvSpPr>
          <p:spPr>
            <a:xfrm>
              <a:off x="1125320" y="264751"/>
              <a:ext cx="457201" cy="350061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835" name="TextBox 17"/>
            <p:cNvSpPr/>
            <p:nvPr/>
          </p:nvSpPr>
          <p:spPr>
            <a:xfrm>
              <a:off x="978634" y="11506"/>
              <a:ext cx="88392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sz="3200" b="1">
                  <a:solidFill>
                    <a:srgbClr val="0432FF"/>
                  </a:solidFill>
                </a:defRPr>
              </a:pPr>
              <a:r>
                <a:t>t</a:t>
              </a:r>
              <a:r>
                <a:rPr baseline="-15500"/>
                <a:t>cd</a:t>
              </a:r>
            </a:p>
          </p:txBody>
        </p:sp>
        <p:sp>
          <p:nvSpPr>
            <p:cNvPr id="836" name="Rectangle 18"/>
            <p:cNvSpPr/>
            <p:nvPr/>
          </p:nvSpPr>
          <p:spPr>
            <a:xfrm>
              <a:off x="415710" y="250463"/>
              <a:ext cx="478573" cy="378637"/>
            </a:xfrm>
            <a:prstGeom prst="rect">
              <a:avLst/>
            </a:prstGeom>
            <a:solidFill>
              <a:schemeClr val="accent3">
                <a:lumOff val="44000"/>
              </a:schemeClr>
            </a:solidFill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  <p:sp>
          <p:nvSpPr>
            <p:cNvPr id="837" name="TextBox 20"/>
            <p:cNvSpPr/>
            <p:nvPr/>
          </p:nvSpPr>
          <p:spPr>
            <a:xfrm>
              <a:off x="151180" y="0"/>
              <a:ext cx="883921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sz="3200" b="1"/>
              </a:pPr>
              <a:r>
                <a:t>t</a:t>
              </a:r>
              <a:r>
                <a:rPr baseline="-15500"/>
                <a:t>ccq</a:t>
              </a:r>
            </a:p>
          </p:txBody>
        </p:sp>
      </p:grpSp>
      <p:grpSp>
        <p:nvGrpSpPr>
          <p:cNvPr id="841" name="Group 6"/>
          <p:cNvGrpSpPr/>
          <p:nvPr/>
        </p:nvGrpSpPr>
        <p:grpSpPr>
          <a:xfrm>
            <a:off x="13633649" y="10841752"/>
            <a:ext cx="7048203" cy="893050"/>
            <a:chOff x="0" y="0"/>
            <a:chExt cx="7048201" cy="893048"/>
          </a:xfrm>
        </p:grpSpPr>
        <p:sp>
          <p:nvSpPr>
            <p:cNvPr id="839" name="TextBox 13"/>
            <p:cNvSpPr/>
            <p:nvPr/>
          </p:nvSpPr>
          <p:spPr>
            <a:xfrm>
              <a:off x="0" y="722957"/>
              <a:ext cx="70482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t">
              <a:spAutoFit/>
            </a:bodyPr>
            <a:lstStyle/>
            <a:p>
              <a:pPr>
                <a:defRPr sz="5600" b="1">
                  <a:solidFill>
                    <a:srgbClr val="0432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t</a:t>
              </a:r>
              <a:r>
                <a:rPr baseline="-15500"/>
                <a:t>cd</a:t>
              </a:r>
              <a:r>
                <a:rPr>
                  <a:solidFill>
                    <a:srgbClr val="000000"/>
                  </a:solidFill>
                </a:rPr>
                <a:t> + t</a:t>
              </a:r>
              <a:r>
                <a:rPr baseline="-15500">
                  <a:solidFill>
                    <a:srgbClr val="000000"/>
                  </a:solidFill>
                </a:rPr>
                <a:t>ccq </a:t>
              </a:r>
              <a:r>
                <a:rPr>
                  <a:solidFill>
                    <a:srgbClr val="000000"/>
                  </a:solidFill>
                </a:rPr>
                <a:t>&gt; </a:t>
              </a:r>
              <a:r>
                <a:rPr>
                  <a:solidFill>
                    <a:srgbClr val="FF0000"/>
                  </a:solidFill>
                </a:rPr>
                <a:t>t</a:t>
              </a:r>
              <a:r>
                <a:rPr baseline="-15500">
                  <a:solidFill>
                    <a:srgbClr val="FF0000"/>
                  </a:solidFill>
                </a:rPr>
                <a:t>hold, effective</a:t>
              </a:r>
            </a:p>
          </p:txBody>
        </p:sp>
        <p:sp>
          <p:nvSpPr>
            <p:cNvPr id="840" name="Right Brace 5"/>
            <p:cNvSpPr/>
            <p:nvPr/>
          </p:nvSpPr>
          <p:spPr>
            <a:xfrm rot="5400000">
              <a:off x="4038789" y="-1245291"/>
              <a:ext cx="893049" cy="3383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965" y="0"/>
                    <a:pt x="10800" y="866"/>
                    <a:pt x="10800" y="1934"/>
                  </a:cubicBezTo>
                  <a:lnTo>
                    <a:pt x="10800" y="8866"/>
                  </a:lnTo>
                  <a:cubicBezTo>
                    <a:pt x="10800" y="9934"/>
                    <a:pt x="15635" y="10800"/>
                    <a:pt x="21600" y="10800"/>
                  </a:cubicBezTo>
                  <a:cubicBezTo>
                    <a:pt x="15635" y="10800"/>
                    <a:pt x="10800" y="11666"/>
                    <a:pt x="10800" y="12734"/>
                  </a:cubicBezTo>
                  <a:lnTo>
                    <a:pt x="10800" y="19666"/>
                  </a:lnTo>
                  <a:cubicBezTo>
                    <a:pt x="10800" y="20734"/>
                    <a:pt x="5965" y="21600"/>
                    <a:pt x="0" y="21600"/>
                  </a:cubicBezTo>
                </a:path>
              </a:pathLst>
            </a:custGeom>
            <a:noFill/>
            <a:ln w="762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7" grpId="2" animBg="1" advAuto="0"/>
      <p:bldP spid="828" grpId="3" animBg="1" advAuto="0"/>
      <p:bldP spid="829" grpId="6" animBg="1" advAuto="0"/>
      <p:bldP spid="830" grpId="1" build="p" bldLvl="5" animBg="1" advAuto="0"/>
      <p:bldP spid="831" grpId="5" build="p" bldLvl="5" animBg="1" advAuto="0"/>
      <p:bldP spid="838" grpId="4" animBg="1" advAuto="0"/>
      <p:bldP spid="841" grpId="7" animBg="1" advAuto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Rectang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b="1" dirty="0"/>
              <a:t>Clock Skew: S</a:t>
            </a:r>
            <a:r>
              <a:rPr lang="pt-BR" b="1" dirty="0" err="1"/>
              <a:t>umário</a:t>
            </a:r>
            <a:endParaRPr b="1" dirty="0"/>
          </a:p>
        </p:txBody>
      </p:sp>
      <p:sp>
        <p:nvSpPr>
          <p:cNvPr id="844" name="Content Placeholder 9"/>
          <p:cNvSpPr txBox="1">
            <a:spLocks noGrp="1"/>
          </p:cNvSpPr>
          <p:nvPr>
            <p:ph type="body" sz="half" idx="1"/>
          </p:nvPr>
        </p:nvSpPr>
        <p:spPr>
          <a:xfrm>
            <a:off x="948057" y="1995053"/>
            <a:ext cx="22335483" cy="636587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 b="1">
                <a:solidFill>
                  <a:srgbClr val="FF0000"/>
                </a:solidFill>
              </a:defRPr>
            </a:pPr>
            <a:r>
              <a:rPr dirty="0"/>
              <a:t>Skew</a:t>
            </a:r>
            <a:r>
              <a:rPr lang="pt-BR" b="0" dirty="0">
                <a:solidFill>
                  <a:srgbClr val="000000"/>
                </a:solidFill>
              </a:rPr>
              <a:t>, </a:t>
            </a:r>
            <a:r>
              <a:rPr b="0" dirty="0" err="1">
                <a:solidFill>
                  <a:srgbClr val="000000"/>
                </a:solidFill>
              </a:rPr>
              <a:t>ef</a:t>
            </a:r>
            <a:r>
              <a:rPr lang="pt-BR" b="0" dirty="0" err="1">
                <a:solidFill>
                  <a:srgbClr val="000000"/>
                </a:solidFill>
              </a:rPr>
              <a:t>etivamente</a:t>
            </a:r>
            <a:r>
              <a:rPr b="0" dirty="0">
                <a:solidFill>
                  <a:srgbClr val="000000"/>
                </a:solidFill>
              </a:rPr>
              <a:t> </a:t>
            </a:r>
            <a:r>
              <a:rPr lang="pt-BR" b="1" dirty="0">
                <a:solidFill>
                  <a:srgbClr val="FF0000"/>
                </a:solidFill>
              </a:rPr>
              <a:t>aumenta</a:t>
            </a:r>
            <a:r>
              <a:rPr b="0" dirty="0">
                <a:solidFill>
                  <a:srgbClr val="000000"/>
                </a:solidFill>
              </a:rPr>
              <a:t> </a:t>
            </a:r>
            <a:r>
              <a:rPr lang="pt-BR" b="0" dirty="0">
                <a:solidFill>
                  <a:srgbClr val="000000"/>
                </a:solidFill>
              </a:rPr>
              <a:t>ambos</a:t>
            </a:r>
            <a:r>
              <a:rPr b="0"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t</a:t>
            </a:r>
            <a:r>
              <a:rPr baseline="-15500" dirty="0" err="1">
                <a:solidFill>
                  <a:srgbClr val="000000"/>
                </a:solidFill>
              </a:rPr>
              <a:t>setup</a:t>
            </a:r>
            <a:r>
              <a:rPr lang="pt-BR" dirty="0"/>
              <a:t> </a:t>
            </a:r>
            <a:r>
              <a:rPr lang="pt-BR" dirty="0">
                <a:solidFill>
                  <a:schemeClr val="tx1"/>
                </a:solidFill>
              </a:rPr>
              <a:t>e</a:t>
            </a:r>
            <a:r>
              <a:rPr b="0" dirty="0">
                <a:solidFill>
                  <a:srgbClr val="000000"/>
                </a:solidFill>
              </a:rPr>
              <a:t> </a:t>
            </a:r>
            <a:r>
              <a:rPr dirty="0" err="1">
                <a:solidFill>
                  <a:srgbClr val="000000"/>
                </a:solidFill>
              </a:rPr>
              <a:t>t</a:t>
            </a:r>
            <a:r>
              <a:rPr baseline="-15500" dirty="0" err="1">
                <a:solidFill>
                  <a:srgbClr val="000000"/>
                </a:solidFill>
              </a:rPr>
              <a:t>hold</a:t>
            </a:r>
            <a:endParaRPr baseline="-15500" dirty="0"/>
          </a:p>
          <a:p>
            <a:pPr marL="995362" lvl="1" indent="-650875">
              <a:spcBef>
                <a:spcPts val="1000"/>
              </a:spcBef>
              <a:buClr>
                <a:schemeClr val="accent2"/>
              </a:buClr>
              <a:defRPr sz="4400"/>
            </a:pPr>
            <a:r>
              <a:rPr lang="pt-BR" b="1" dirty="0">
                <a:solidFill>
                  <a:srgbClr val="FF0000"/>
                </a:solidFill>
              </a:rPr>
              <a:t>O</a:t>
            </a:r>
            <a:r>
              <a:rPr b="1" dirty="0" err="1">
                <a:solidFill>
                  <a:srgbClr val="FF0000"/>
                </a:solidFill>
              </a:rPr>
              <a:t>verhead</a:t>
            </a:r>
            <a:r>
              <a:rPr lang="pt-BR" b="1" dirty="0">
                <a:solidFill>
                  <a:srgbClr val="FF0000"/>
                </a:solidFill>
              </a:rPr>
              <a:t> de sequenciamento </a:t>
            </a:r>
            <a:r>
              <a:rPr lang="pt-BR" b="1" dirty="0">
                <a:solidFill>
                  <a:schemeClr val="tx1"/>
                </a:solidFill>
              </a:rPr>
              <a:t>aumentado</a:t>
            </a:r>
            <a:r>
              <a:rPr b="1" dirty="0">
                <a:solidFill>
                  <a:srgbClr val="FF0000"/>
                </a:solidFill>
              </a:rPr>
              <a:t> </a:t>
            </a:r>
          </a:p>
          <a:p>
            <a:pPr marL="995362" lvl="1" indent="-650875">
              <a:spcBef>
                <a:spcPts val="1000"/>
              </a:spcBef>
              <a:buClr>
                <a:schemeClr val="accent2"/>
              </a:buClr>
              <a:defRPr sz="4400"/>
            </a:pPr>
            <a:r>
              <a:rPr dirty="0"/>
              <a:t>i.e., </a:t>
            </a:r>
            <a:r>
              <a:rPr lang="pt-BR" dirty="0"/>
              <a:t>Menos trabalho útil por ciclo</a:t>
            </a:r>
            <a:endParaRPr dirty="0"/>
          </a:p>
          <a:p>
            <a:endParaRPr sz="4400" dirty="0"/>
          </a:p>
          <a:p>
            <a:r>
              <a:rPr dirty="0"/>
              <a:t>Designers </a:t>
            </a:r>
            <a:r>
              <a:rPr lang="pt-BR" dirty="0"/>
              <a:t>devem manter o </a:t>
            </a:r>
            <a:r>
              <a:rPr lang="pt-BR" dirty="0" err="1"/>
              <a:t>clock</a:t>
            </a:r>
            <a:r>
              <a:rPr lang="pt-BR" dirty="0"/>
              <a:t> </a:t>
            </a:r>
            <a:r>
              <a:rPr lang="pt-BR" dirty="0" err="1"/>
              <a:t>skew</a:t>
            </a:r>
            <a:r>
              <a:rPr lang="pt-BR" dirty="0"/>
              <a:t> no</a:t>
            </a:r>
            <a:r>
              <a:rPr dirty="0"/>
              <a:t> </a:t>
            </a:r>
            <a:r>
              <a:rPr b="1" dirty="0">
                <a:solidFill>
                  <a:srgbClr val="008000"/>
                </a:solidFill>
              </a:rPr>
              <a:t>m</a:t>
            </a:r>
            <a:r>
              <a:rPr lang="en-BR" b="1" dirty="0">
                <a:solidFill>
                  <a:srgbClr val="008000"/>
                </a:solidFill>
              </a:rPr>
              <a:t>ínimo possível.</a:t>
            </a:r>
            <a:endParaRPr b="1" dirty="0">
              <a:solidFill>
                <a:srgbClr val="008000"/>
              </a:solidFill>
            </a:endParaRPr>
          </a:p>
          <a:p>
            <a:pPr marL="995362" lvl="1" indent="-650875">
              <a:spcBef>
                <a:spcPts val="1000"/>
              </a:spcBef>
              <a:buClr>
                <a:schemeClr val="accent2"/>
              </a:buClr>
              <a:defRPr sz="4400"/>
            </a:pPr>
            <a:r>
              <a:rPr dirty="0" err="1"/>
              <a:t>Requ</a:t>
            </a:r>
            <a:r>
              <a:rPr lang="pt-BR" dirty="0" err="1"/>
              <a:t>er</a:t>
            </a:r>
            <a:r>
              <a:rPr lang="pt-BR" dirty="0"/>
              <a:t> uma</a:t>
            </a:r>
            <a:r>
              <a:rPr dirty="0"/>
              <a:t> </a:t>
            </a:r>
            <a:r>
              <a:rPr b="1" dirty="0">
                <a:solidFill>
                  <a:srgbClr val="7030A0"/>
                </a:solidFill>
              </a:rPr>
              <a:t>“</a:t>
            </a:r>
            <a:r>
              <a:rPr lang="pt-BR" b="1" dirty="0">
                <a:solidFill>
                  <a:srgbClr val="7030A0"/>
                </a:solidFill>
              </a:rPr>
              <a:t>rede de </a:t>
            </a:r>
            <a:r>
              <a:rPr b="1" dirty="0">
                <a:solidFill>
                  <a:srgbClr val="7030A0"/>
                </a:solidFill>
              </a:rPr>
              <a:t>clock” </a:t>
            </a:r>
            <a:r>
              <a:rPr lang="pt-BR" dirty="0"/>
              <a:t>inteligente sobre o</a:t>
            </a:r>
            <a:r>
              <a:rPr dirty="0"/>
              <a:t> chip</a:t>
            </a:r>
            <a:r>
              <a:rPr lang="pt-BR" dirty="0"/>
              <a:t>.</a:t>
            </a:r>
            <a:endParaRPr dirty="0"/>
          </a:p>
          <a:p>
            <a:pPr marL="995362" lvl="1" indent="-650875">
              <a:spcBef>
                <a:spcPts val="1000"/>
              </a:spcBef>
              <a:buClr>
                <a:schemeClr val="accent2"/>
              </a:buClr>
              <a:defRPr sz="4400" b="1">
                <a:solidFill>
                  <a:srgbClr val="008000"/>
                </a:solidFill>
              </a:defRPr>
            </a:pPr>
            <a:r>
              <a:rPr lang="pt-BR"/>
              <a:t>Objetivo</a:t>
            </a:r>
            <a:r>
              <a:t>: </a:t>
            </a:r>
            <a:r>
              <a:rPr lang="pt-BR" dirty="0">
                <a:solidFill>
                  <a:schemeClr val="tx1"/>
                </a:solidFill>
              </a:rPr>
              <a:t>que o</a:t>
            </a:r>
            <a:r>
              <a:rPr lang="pt-BR" dirty="0"/>
              <a:t> </a:t>
            </a:r>
            <a:r>
              <a:rPr dirty="0">
                <a:solidFill>
                  <a:srgbClr val="0432FF"/>
                </a:solidFill>
              </a:rPr>
              <a:t>clock</a:t>
            </a:r>
            <a:r>
              <a:rPr b="0" dirty="0">
                <a:solidFill>
                  <a:srgbClr val="000000"/>
                </a:solidFill>
              </a:rPr>
              <a:t> </a:t>
            </a:r>
            <a:r>
              <a:rPr lang="pt-BR" b="0" dirty="0">
                <a:solidFill>
                  <a:srgbClr val="000000"/>
                </a:solidFill>
              </a:rPr>
              <a:t>chegue em todas as localizações</a:t>
            </a:r>
            <a:r>
              <a:rPr lang="pt-BR" dirty="0"/>
              <a:t> </a:t>
            </a:r>
            <a:r>
              <a:rPr lang="pt-BR" b="0" dirty="0">
                <a:solidFill>
                  <a:srgbClr val="000000"/>
                </a:solidFill>
              </a:rPr>
              <a:t>ao </a:t>
            </a:r>
            <a:r>
              <a:rPr lang="pt-BR" dirty="0"/>
              <a:t>mesmo</a:t>
            </a:r>
            <a:r>
              <a:rPr dirty="0"/>
              <a:t> t</a:t>
            </a:r>
            <a:r>
              <a:rPr lang="pt-BR" dirty="0"/>
              <a:t>empo.</a:t>
            </a:r>
            <a:endParaRPr dirty="0"/>
          </a:p>
        </p:txBody>
      </p:sp>
      <p:sp>
        <p:nvSpPr>
          <p:cNvPr id="845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64</a:t>
            </a:fld>
            <a:endParaRPr/>
          </a:p>
        </p:txBody>
      </p:sp>
      <p:sp>
        <p:nvSpPr>
          <p:cNvPr id="846" name="Rectangle 17"/>
          <p:cNvSpPr txBox="1"/>
          <p:nvPr/>
        </p:nvSpPr>
        <p:spPr>
          <a:xfrm>
            <a:off x="4206240" y="11893601"/>
            <a:ext cx="15728710" cy="5511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 algn="ctr">
              <a:defRPr sz="2400"/>
            </a:lvl1pPr>
          </a:lstStyle>
          <a:p>
            <a:r>
              <a:t>Source: Abdelhadi, Ameer, et al. "Timing-driven variation-aware nonuniform clock mesh synthesis." GLSVLSI’10.</a:t>
            </a:r>
          </a:p>
        </p:txBody>
      </p:sp>
      <p:pic>
        <p:nvPicPr>
          <p:cNvPr id="847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754" y="8821880"/>
            <a:ext cx="17156538" cy="28379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" grpId="1" uiExpand="1" build="p" animBg="1" advAuto="0"/>
      <p:bldP spid="846" grpId="3" animBg="1" advAuto="0"/>
      <p:bldP spid="847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lang="pt-BR" b="1"/>
              <a:t>Exemplo: Atraso real de um inversor</a:t>
            </a:r>
          </a:p>
        </p:txBody>
      </p:sp>
      <p:sp>
        <p:nvSpPr>
          <p:cNvPr id="217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18" name="TextBox 9"/>
          <p:cNvSpPr txBox="1"/>
          <p:nvPr/>
        </p:nvSpPr>
        <p:spPr>
          <a:xfrm>
            <a:off x="5410197" y="13011089"/>
            <a:ext cx="13563600" cy="793349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>
              <a:defRPr sz="2000"/>
            </a:pPr>
            <a:r>
              <a:t>Image source: 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Sandoval-Ibarra, F., and E. S. Hernández-Bernal. "Ring CMOS NOT-based oscillators: Analysis and design." </a:t>
            </a:r>
            <a:r>
              <a:rPr i="1">
                <a:latin typeface="Verdana"/>
                <a:ea typeface="Verdana"/>
                <a:cs typeface="Verdana"/>
                <a:sym typeface="Verdana"/>
              </a:rPr>
              <a:t>Journal of applied research and technology,</a:t>
            </a:r>
            <a:r>
              <a:rPr>
                <a:latin typeface="Verdana"/>
                <a:ea typeface="Verdana"/>
                <a:cs typeface="Verdana"/>
                <a:sym typeface="Verdana"/>
              </a:rPr>
              <a:t> 2008.</a:t>
            </a:r>
          </a:p>
        </p:txBody>
      </p:sp>
      <p:pic>
        <p:nvPicPr>
          <p:cNvPr id="21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485963"/>
            <a:ext cx="15135909" cy="9944101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Oval 10"/>
          <p:cNvSpPr/>
          <p:nvPr/>
        </p:nvSpPr>
        <p:spPr>
          <a:xfrm>
            <a:off x="8991600" y="6400800"/>
            <a:ext cx="2177952" cy="1407993"/>
          </a:xfrm>
          <a:prstGeom prst="ellipse">
            <a:avLst/>
          </a:prstGeom>
          <a:ln w="114300">
            <a:solidFill>
              <a:srgbClr val="FF0000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  <p:sp>
        <p:nvSpPr>
          <p:cNvPr id="221" name="Oval 12"/>
          <p:cNvSpPr/>
          <p:nvPr/>
        </p:nvSpPr>
        <p:spPr>
          <a:xfrm>
            <a:off x="16795844" y="6400800"/>
            <a:ext cx="2177953" cy="1407993"/>
          </a:xfrm>
          <a:prstGeom prst="ellipse">
            <a:avLst/>
          </a:prstGeom>
          <a:ln w="114300">
            <a:solidFill>
              <a:srgbClr val="FF0000"/>
            </a:solidFill>
          </a:ln>
        </p:spPr>
        <p:txBody>
          <a:bodyPr tIns="91439" bIns="9143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1" animBg="1" advAuto="0"/>
      <p:bldP spid="221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lang="pt-BR" b="1" dirty="0"/>
              <a:t>Visão geral sobre os fatores que influenciam os a</a:t>
            </a:r>
            <a:r>
              <a:rPr b="1" dirty="0" err="1"/>
              <a:t>trasos</a:t>
            </a:r>
            <a:endParaRPr b="1" dirty="0"/>
          </a:p>
        </p:txBody>
      </p:sp>
      <p:sp>
        <p:nvSpPr>
          <p:cNvPr id="225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078542" y="12964160"/>
            <a:ext cx="694750" cy="7289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9DA69-F5D2-6085-8483-5B8F355C0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146" y="2087880"/>
            <a:ext cx="22457708" cy="10387447"/>
          </a:xfrm>
        </p:spPr>
        <p:txBody>
          <a:bodyPr>
            <a:normAutofit lnSpcReduction="10000"/>
          </a:bodyPr>
          <a:lstStyle/>
          <a:p>
            <a:pPr marL="644651" indent="-644651" defTabSz="1719072">
              <a:spcBef>
                <a:spcPts val="1000"/>
              </a:spcBef>
              <a:defRPr sz="4512"/>
            </a:pPr>
            <a:r>
              <a:rPr lang="pt-BR" dirty="0"/>
              <a:t>O atraso é fundamentalmente causado por:</a:t>
            </a:r>
          </a:p>
          <a:p>
            <a:pPr marL="935641" lvl="1" indent="-611823" defTabSz="1719072">
              <a:spcBef>
                <a:spcPts val="900"/>
              </a:spcBef>
              <a:buClr>
                <a:schemeClr val="accent2"/>
              </a:buClr>
              <a:defRPr sz="4136" b="1">
                <a:solidFill>
                  <a:srgbClr val="0432FF"/>
                </a:solidFill>
              </a:defRPr>
            </a:pPr>
            <a:r>
              <a:rPr lang="pt-BR" dirty="0"/>
              <a:t>Capacitâncias</a:t>
            </a:r>
            <a:r>
              <a:rPr lang="pt-BR" b="0" dirty="0">
                <a:solidFill>
                  <a:srgbClr val="000000"/>
                </a:solidFill>
              </a:rPr>
              <a:t> e </a:t>
            </a:r>
            <a:r>
              <a:rPr lang="pt-BR" dirty="0"/>
              <a:t>resistências</a:t>
            </a:r>
            <a:r>
              <a:rPr lang="pt-BR" b="0" dirty="0">
                <a:solidFill>
                  <a:srgbClr val="000000"/>
                </a:solidFill>
              </a:rPr>
              <a:t> </a:t>
            </a:r>
            <a:r>
              <a:rPr lang="pt-BR" dirty="0">
                <a:solidFill>
                  <a:srgbClr val="000000"/>
                </a:solidFill>
              </a:rPr>
              <a:t>no circuito</a:t>
            </a:r>
            <a:r>
              <a:rPr lang="pt-BR" b="0" dirty="0">
                <a:solidFill>
                  <a:srgbClr val="000000"/>
                </a:solidFill>
              </a:rPr>
              <a:t>.</a:t>
            </a:r>
          </a:p>
          <a:p>
            <a:pPr marL="935641" lvl="1" indent="-611823" defTabSz="1719072">
              <a:spcBef>
                <a:spcPts val="900"/>
              </a:spcBef>
              <a:buClr>
                <a:schemeClr val="accent2"/>
              </a:buClr>
              <a:defRPr sz="4136"/>
            </a:pPr>
            <a:r>
              <a:rPr lang="pt-BR" b="1" dirty="0">
                <a:solidFill>
                  <a:srgbClr val="0432FF"/>
                </a:solidFill>
              </a:rPr>
              <a:t>Velocidade da Luz</a:t>
            </a:r>
            <a:r>
              <a:rPr lang="pt-BR" b="1" dirty="0"/>
              <a:t> </a:t>
            </a:r>
            <a:r>
              <a:rPr lang="pt-BR" dirty="0"/>
              <a:t>(não é tão rápida na escala de nanossegundos!).</a:t>
            </a:r>
          </a:p>
          <a:p>
            <a:pPr marL="644651" indent="-644651" defTabSz="1719072">
              <a:spcBef>
                <a:spcPts val="1000"/>
              </a:spcBef>
              <a:defRPr sz="4512"/>
            </a:pPr>
            <a:endParaRPr lang="pt-BR" sz="4136" dirty="0"/>
          </a:p>
          <a:p>
            <a:pPr marL="590930" indent="-590930" defTabSz="1719072">
              <a:spcBef>
                <a:spcPts val="1000"/>
              </a:spcBef>
              <a:defRPr sz="4512" b="1"/>
            </a:pPr>
            <a:r>
              <a:rPr lang="pt-BR" sz="4136" dirty="0"/>
              <a:t>Qualquer coisa que afete essas quantidades pode mudar o atraso:</a:t>
            </a:r>
          </a:p>
          <a:p>
            <a:pPr marL="935641" lvl="1" indent="-611823" defTabSz="1719072">
              <a:spcBef>
                <a:spcPts val="900"/>
              </a:spcBef>
              <a:buClr>
                <a:schemeClr val="accent2"/>
              </a:buClr>
              <a:defRPr sz="4136"/>
            </a:pPr>
            <a:r>
              <a:rPr lang="pt-BR" dirty="0">
                <a:solidFill>
                  <a:schemeClr val="tx1"/>
                </a:solidFill>
              </a:rPr>
              <a:t>Entradas diferentes resultam em atrasos diferentes.</a:t>
            </a:r>
          </a:p>
          <a:p>
            <a:pPr marL="935641" lvl="1" indent="-611823" defTabSz="1719072">
              <a:spcBef>
                <a:spcPts val="900"/>
              </a:spcBef>
              <a:buClr>
                <a:schemeClr val="accent2"/>
              </a:buClr>
              <a:defRPr sz="4136"/>
            </a:pPr>
            <a:r>
              <a:rPr lang="pt-BR" sz="4136" dirty="0">
                <a:solidFill>
                  <a:schemeClr val="tx1"/>
                </a:solidFill>
              </a:rPr>
              <a:t>Subida (i.e., 0 -&gt; 1) vs. descida (i.e., 1 -&gt; 0) da entradas.</a:t>
            </a:r>
            <a:endParaRPr lang="pt-BR" dirty="0">
              <a:solidFill>
                <a:schemeClr val="tx1"/>
              </a:solidFill>
            </a:endParaRPr>
          </a:p>
          <a:p>
            <a:pPr marL="935641" lvl="1" indent="-611823" defTabSz="1719072">
              <a:spcBef>
                <a:spcPts val="900"/>
              </a:spcBef>
              <a:buClr>
                <a:schemeClr val="accent2"/>
              </a:buClr>
              <a:defRPr sz="4136"/>
            </a:pPr>
            <a:r>
              <a:rPr lang="pt-BR" dirty="0">
                <a:solidFill>
                  <a:schemeClr val="tx1"/>
                </a:solidFill>
              </a:rPr>
              <a:t>Mudança no ambiente (e.g., temperatura).</a:t>
            </a:r>
          </a:p>
          <a:p>
            <a:pPr marL="935641" lvl="1" indent="-611823" defTabSz="1719072">
              <a:spcBef>
                <a:spcPts val="900"/>
              </a:spcBef>
              <a:buClr>
                <a:schemeClr val="accent2"/>
              </a:buClr>
              <a:defRPr sz="4136"/>
            </a:pPr>
            <a:r>
              <a:rPr lang="pt-BR" sz="4136" dirty="0">
                <a:solidFill>
                  <a:schemeClr val="tx1"/>
                </a:solidFill>
              </a:rPr>
              <a:t>Idade do circuito.</a:t>
            </a:r>
          </a:p>
          <a:p>
            <a:pPr marL="935641" lvl="1" indent="-611823" defTabSz="1719072">
              <a:spcBef>
                <a:spcPts val="900"/>
              </a:spcBef>
              <a:buClr>
                <a:schemeClr val="accent2"/>
              </a:buClr>
              <a:defRPr sz="4136"/>
            </a:pPr>
            <a:endParaRPr lang="pt-BR" b="0" dirty="0">
              <a:solidFill>
                <a:srgbClr val="000000"/>
              </a:solidFill>
            </a:endParaRPr>
          </a:p>
          <a:p>
            <a:pPr marL="590930" indent="-590930" defTabSz="1719072">
              <a:spcBef>
                <a:spcPts val="1000"/>
              </a:spcBef>
              <a:defRPr sz="4512"/>
            </a:pPr>
            <a:r>
              <a:rPr lang="pt-BR" sz="4136" dirty="0"/>
              <a:t>Consideraremos duas abstrações para toda uma gama de</a:t>
            </a:r>
            <a:r>
              <a:rPr lang="pt-BR" dirty="0"/>
              <a:t> </a:t>
            </a:r>
            <a:r>
              <a:rPr lang="pt-BR" b="1" dirty="0">
                <a:solidFill>
                  <a:schemeClr val="tx1"/>
                </a:solidFill>
              </a:rPr>
              <a:t>atrasos </a:t>
            </a:r>
            <a:r>
              <a:rPr lang="pt-BR" dirty="0"/>
              <a:t> envolvidos na propagação de sinais entre as entradas e as saídas: </a:t>
            </a:r>
          </a:p>
          <a:p>
            <a:pPr marL="959663" lvl="1" indent="-590930" defTabSz="1719072">
              <a:spcBef>
                <a:spcPts val="1000"/>
              </a:spcBef>
              <a:defRPr sz="4512"/>
            </a:pPr>
            <a:r>
              <a:rPr lang="pt-BR" b="1" dirty="0">
                <a:solidFill>
                  <a:srgbClr val="0000FF"/>
                </a:solidFill>
              </a:rPr>
              <a:t>Atraso de propagação</a:t>
            </a:r>
            <a:r>
              <a:rPr lang="pt-BR" dirty="0">
                <a:solidFill>
                  <a:schemeClr val="tx1"/>
                </a:solidFill>
              </a:rPr>
              <a:t> (</a:t>
            </a:r>
            <a:r>
              <a:rPr lang="pt-BR" i="1" dirty="0" err="1">
                <a:solidFill>
                  <a:schemeClr val="tx1"/>
                </a:solidFill>
              </a:rPr>
              <a:t>t</a:t>
            </a:r>
            <a:r>
              <a:rPr lang="pt-BR" i="1" baseline="-25000" dirty="0" err="1">
                <a:solidFill>
                  <a:schemeClr val="tx1"/>
                </a:solidFill>
              </a:rPr>
              <a:t>pd</a:t>
            </a:r>
            <a:r>
              <a:rPr lang="pt-BR" dirty="0">
                <a:solidFill>
                  <a:schemeClr val="tx1"/>
                </a:solidFill>
              </a:rPr>
              <a:t>) </a:t>
            </a:r>
            <a:r>
              <a:rPr lang="pt-BR" dirty="0"/>
              <a:t>e </a:t>
            </a:r>
          </a:p>
          <a:p>
            <a:pPr marL="959663" lvl="1" indent="-590930" defTabSz="1719072">
              <a:spcBef>
                <a:spcPts val="1000"/>
              </a:spcBef>
              <a:defRPr sz="4512"/>
            </a:pPr>
            <a:r>
              <a:rPr lang="pt-BR" b="1" dirty="0">
                <a:solidFill>
                  <a:srgbClr val="C00000"/>
                </a:solidFill>
              </a:rPr>
              <a:t>Atraso de contaminação </a:t>
            </a:r>
            <a:r>
              <a:rPr lang="pt-BR" dirty="0">
                <a:solidFill>
                  <a:schemeClr val="tx1"/>
                </a:solidFill>
              </a:rPr>
              <a:t>(</a:t>
            </a:r>
            <a:r>
              <a:rPr lang="pt-BR" i="1" dirty="0" err="1">
                <a:solidFill>
                  <a:schemeClr val="tx1"/>
                </a:solidFill>
              </a:rPr>
              <a:t>t</a:t>
            </a:r>
            <a:r>
              <a:rPr lang="pt-BR" i="1" baseline="-25000" dirty="0" err="1">
                <a:solidFill>
                  <a:schemeClr val="tx1"/>
                </a:solidFill>
              </a:rPr>
              <a:t>cd</a:t>
            </a:r>
            <a:r>
              <a:rPr lang="pt-BR" dirty="0">
                <a:solidFill>
                  <a:schemeClr val="tx1"/>
                </a:solidFill>
              </a:rPr>
              <a:t>) 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le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1481327">
              <a:defRPr sz="7776"/>
            </a:lvl1pPr>
          </a:lstStyle>
          <a:p>
            <a:r>
              <a:rPr lang="pt-BR" b="1" dirty="0"/>
              <a:t>Atrasos de Propagação e Contaminação</a:t>
            </a:r>
            <a:endParaRPr lang="pt-BR" b="1" i="1" dirty="0"/>
          </a:p>
        </p:txBody>
      </p:sp>
      <p:sp>
        <p:nvSpPr>
          <p:cNvPr id="228" name="Content Placeholder 5"/>
          <p:cNvSpPr txBox="1">
            <a:spLocks noGrp="1"/>
          </p:cNvSpPr>
          <p:nvPr>
            <p:ph type="body" sz="half" idx="1"/>
          </p:nvPr>
        </p:nvSpPr>
        <p:spPr>
          <a:xfrm>
            <a:off x="964649" y="1867463"/>
            <a:ext cx="22794607" cy="4405747"/>
          </a:xfrm>
          <a:prstGeom prst="rect">
            <a:avLst/>
          </a:prstGeom>
        </p:spPr>
        <p:txBody>
          <a:bodyPr/>
          <a:lstStyle/>
          <a:p>
            <a:pPr>
              <a:defRPr b="1">
                <a:solidFill>
                  <a:srgbClr val="7030A0"/>
                </a:solidFill>
              </a:defRPr>
            </a:pPr>
            <a:r>
              <a:rPr lang="pt-BR" dirty="0"/>
              <a:t>Atraso de Contaminação (</a:t>
            </a:r>
            <a:r>
              <a:rPr lang="pt-BR" dirty="0" err="1"/>
              <a:t>t</a:t>
            </a:r>
            <a:r>
              <a:rPr lang="pt-BR" baseline="-15500" dirty="0" err="1"/>
              <a:t>cd</a:t>
            </a:r>
            <a:r>
              <a:rPr lang="pt-BR" dirty="0"/>
              <a:t>): </a:t>
            </a:r>
            <a:r>
              <a:rPr lang="pt-BR" b="0" dirty="0">
                <a:solidFill>
                  <a:srgbClr val="000000"/>
                </a:solidFill>
              </a:rPr>
              <a:t>Tempo transcorrido até a saída (</a:t>
            </a:r>
            <a:r>
              <a:rPr lang="pt-BR" b="0" dirty="0" err="1">
                <a:solidFill>
                  <a:srgbClr val="000000"/>
                </a:solidFill>
              </a:rPr>
              <a:t>Y</a:t>
            </a:r>
            <a:r>
              <a:rPr lang="pt-BR" b="0" dirty="0">
                <a:solidFill>
                  <a:srgbClr val="000000"/>
                </a:solidFill>
              </a:rPr>
              <a:t>) </a:t>
            </a:r>
            <a:r>
              <a:rPr lang="pt-BR" dirty="0">
                <a:solidFill>
                  <a:srgbClr val="000000"/>
                </a:solidFill>
              </a:rPr>
              <a:t>começar </a:t>
            </a:r>
            <a:r>
              <a:rPr lang="pt-BR" b="0" dirty="0">
                <a:solidFill>
                  <a:srgbClr val="000000"/>
                </a:solidFill>
              </a:rPr>
              <a:t>a mudar.</a:t>
            </a:r>
          </a:p>
          <a:p>
            <a:pPr>
              <a:defRPr b="1">
                <a:solidFill>
                  <a:srgbClr val="7030A0"/>
                </a:solidFill>
              </a:defRPr>
            </a:pPr>
            <a:r>
              <a:rPr lang="pt-BR" dirty="0"/>
              <a:t>Atraso de Propagação (</a:t>
            </a:r>
            <a:r>
              <a:rPr lang="pt-BR" dirty="0" err="1"/>
              <a:t>t</a:t>
            </a:r>
            <a:r>
              <a:rPr lang="pt-BR" baseline="-15500" dirty="0" err="1"/>
              <a:t>pd</a:t>
            </a:r>
            <a:r>
              <a:rPr lang="pt-BR" dirty="0"/>
              <a:t>): </a:t>
            </a:r>
            <a:r>
              <a:rPr lang="pt-BR" b="0" dirty="0">
                <a:solidFill>
                  <a:srgbClr val="000000"/>
                </a:solidFill>
              </a:rPr>
              <a:t>Tempo transcorrido até saída (</a:t>
            </a:r>
            <a:r>
              <a:rPr lang="pt-BR" b="0" dirty="0" err="1">
                <a:solidFill>
                  <a:srgbClr val="000000"/>
                </a:solidFill>
              </a:rPr>
              <a:t>Y</a:t>
            </a:r>
            <a:r>
              <a:rPr lang="pt-BR" b="0" dirty="0">
                <a:solidFill>
                  <a:srgbClr val="000000"/>
                </a:solidFill>
              </a:rPr>
              <a:t>) estabilizar (</a:t>
            </a:r>
            <a:r>
              <a:rPr lang="pt-BR" dirty="0">
                <a:solidFill>
                  <a:srgbClr val="000000"/>
                </a:solidFill>
              </a:rPr>
              <a:t>terminar </a:t>
            </a:r>
            <a:r>
              <a:rPr lang="pt-BR" b="0" dirty="0">
                <a:solidFill>
                  <a:srgbClr val="000000"/>
                </a:solidFill>
              </a:rPr>
              <a:t>de mudar).</a:t>
            </a:r>
          </a:p>
        </p:txBody>
      </p:sp>
      <p:sp>
        <p:nvSpPr>
          <p:cNvPr id="229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20336955" y="12959320"/>
            <a:ext cx="436337" cy="73866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pt-BR" smtClean="0"/>
              <a:t>9</a:t>
            </a:fld>
            <a:endParaRPr lang="pt-BR" dirty="0"/>
          </a:p>
        </p:txBody>
      </p:sp>
      <p:pic>
        <p:nvPicPr>
          <p:cNvPr id="230" name="Picture 9" descr="Picture 9"/>
          <p:cNvPicPr>
            <a:picLocks noChangeAspect="1"/>
          </p:cNvPicPr>
          <p:nvPr/>
        </p:nvPicPr>
        <p:blipFill>
          <a:blip r:embed="rId2"/>
          <a:srcRect t="18483"/>
          <a:stretch>
            <a:fillRect/>
          </a:stretch>
        </p:blipFill>
        <p:spPr>
          <a:xfrm>
            <a:off x="11642572" y="5106135"/>
            <a:ext cx="9083828" cy="68283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768" y="7077860"/>
            <a:ext cx="6419851" cy="2190751"/>
          </a:xfrm>
          <a:prstGeom prst="rect">
            <a:avLst/>
          </a:prstGeom>
          <a:ln w="12700">
            <a:miter lim="400000"/>
          </a:ln>
        </p:spPr>
      </p:pic>
      <p:sp>
        <p:nvSpPr>
          <p:cNvPr id="232" name="Content Placeholder 5"/>
          <p:cNvSpPr txBox="1"/>
          <p:nvPr/>
        </p:nvSpPr>
        <p:spPr>
          <a:xfrm>
            <a:off x="4367918" y="5756054"/>
            <a:ext cx="5881550" cy="91948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>
            <a:lvl1pPr>
              <a:spcBef>
                <a:spcPts val="1100"/>
              </a:spcBef>
              <a:defRPr sz="4800" u="sng"/>
            </a:lvl1pPr>
          </a:lstStyle>
          <a:p>
            <a:r>
              <a:rPr lang="pt-BR" dirty="0"/>
              <a:t>Exemplo de Circuito</a:t>
            </a:r>
          </a:p>
        </p:txBody>
      </p:sp>
      <p:sp>
        <p:nvSpPr>
          <p:cNvPr id="234" name="Gray means value is changing"/>
          <p:cNvSpPr txBox="1"/>
          <p:nvPr/>
        </p:nvSpPr>
        <p:spPr>
          <a:xfrm>
            <a:off x="11917526" y="11898134"/>
            <a:ext cx="6858001" cy="759182"/>
          </a:xfrm>
          <a:prstGeom prst="rect">
            <a:avLst/>
          </a:prstGeom>
          <a:solidFill>
            <a:srgbClr val="C3DCFF"/>
          </a:solidFill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1600" tIns="101600" rIns="101600" bIns="101600" anchor="ctr">
            <a:spAutoFit/>
          </a:bodyPr>
          <a:lstStyle>
            <a:lvl1pPr algn="ctr">
              <a:defRPr b="1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pt-BR" dirty="0"/>
              <a:t>O valor está mudando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16258792" y="9634028"/>
            <a:ext cx="1461411" cy="1976648"/>
          </a:xfrm>
          <a:prstGeom prst="line">
            <a:avLst/>
          </a:prstGeom>
          <a:ln w="76200">
            <a:solidFill>
              <a:srgbClr val="FF0000"/>
            </a:solidFill>
            <a:miter lim="400000"/>
            <a:tailEnd type="triangle"/>
          </a:ln>
        </p:spPr>
        <p:txBody>
          <a:bodyPr tIns="91439" bIns="91439"/>
          <a:lstStyle/>
          <a:p>
            <a:endParaRPr lang="pt-BR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5" animBg="1" advAuto="0"/>
      <p:bldP spid="231" grpId="3" animBg="1" advAuto="0"/>
      <p:bldP spid="232" grpId="2" animBg="1" advAuto="0"/>
      <p:bldP spid="234" grpId="7" animBg="1" advAuto="0"/>
      <p:bldP spid="235" grpId="6" animBg="1" advAuto="0"/>
    </p:bldLst>
  </p:timing>
</p:sld>
</file>

<file path=ppt/theme/theme1.xml><?xml version="1.0" encoding="utf-8"?>
<a:theme xmlns:a="http://schemas.openxmlformats.org/drawingml/2006/main" name="Onur Presentation">
  <a:themeElements>
    <a:clrScheme name="Onur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9900"/>
      </a:accent1>
      <a:accent2>
        <a:srgbClr val="3B812F"/>
      </a:accent2>
      <a:accent3>
        <a:srgbClr val="8F8F8F"/>
      </a:accent3>
      <a:accent4>
        <a:srgbClr val="707070"/>
      </a:accent4>
      <a:accent5>
        <a:srgbClr val="E2CAAA"/>
      </a:accent5>
      <a:accent6>
        <a:srgbClr val="35742A"/>
      </a:accent6>
      <a:hlink>
        <a:srgbClr val="0000FF"/>
      </a:hlink>
      <a:folHlink>
        <a:srgbClr val="FF00FF"/>
      </a:folHlink>
    </a:clrScheme>
    <a:fontScheme name="Onur Presentatio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nur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nur Presentation">
  <a:themeElements>
    <a:clrScheme name="Onur Presentatio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9900"/>
      </a:accent1>
      <a:accent2>
        <a:srgbClr val="3B812F"/>
      </a:accent2>
      <a:accent3>
        <a:srgbClr val="8F8F8F"/>
      </a:accent3>
      <a:accent4>
        <a:srgbClr val="707070"/>
      </a:accent4>
      <a:accent5>
        <a:srgbClr val="E2CAAA"/>
      </a:accent5>
      <a:accent6>
        <a:srgbClr val="35742A"/>
      </a:accent6>
      <a:hlink>
        <a:srgbClr val="0000FF"/>
      </a:hlink>
      <a:folHlink>
        <a:srgbClr val="FF00FF"/>
      </a:folHlink>
    </a:clrScheme>
    <a:fontScheme name="Onur Presentation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nur Presenta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4222</Words>
  <Application>Microsoft Macintosh PowerPoint</Application>
  <PresentationFormat>Custom</PresentationFormat>
  <Paragraphs>644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Garamond</vt:lpstr>
      <vt:lpstr>Tahoma</vt:lpstr>
      <vt:lpstr>Verdana</vt:lpstr>
      <vt:lpstr>Wingdings</vt:lpstr>
      <vt:lpstr>Onur Presentation</vt:lpstr>
      <vt:lpstr>Arquitetura de Computadores  Temporização de Circuitos Digitais</vt:lpstr>
      <vt:lpstr>Agenda</vt:lpstr>
      <vt:lpstr>Temporização de Circuitos Digitais</vt:lpstr>
      <vt:lpstr>Parte 1: Temporização de Circuitos Combinacionais</vt:lpstr>
      <vt:lpstr>Abstração Relacionada aos Atrasos...</vt:lpstr>
      <vt:lpstr>Atraso de Circuitos Combinacionais</vt:lpstr>
      <vt:lpstr>Exemplo: Atraso real de um inversor</vt:lpstr>
      <vt:lpstr>Visão geral sobre os fatores que influenciam os atrasos</vt:lpstr>
      <vt:lpstr>Atrasos de Propagação e Contaminação</vt:lpstr>
      <vt:lpstr>Calculando tpd e tcd</vt:lpstr>
      <vt:lpstr>Calculando o Atraso de Propagação</vt:lpstr>
      <vt:lpstr>Calculando o Atraso de Contaminação</vt:lpstr>
      <vt:lpstr>Exemplo: tpd para uma NAND-2 real</vt:lpstr>
      <vt:lpstr>Exemplo: Atraso de Propagação (tpd)</vt:lpstr>
      <vt:lpstr>Disclaimer: Calculando os caminhos Longo/Curto</vt:lpstr>
      <vt:lpstr>Glitches (Falhas de saída)</vt:lpstr>
      <vt:lpstr>Glitches</vt:lpstr>
      <vt:lpstr>Glitches (Cont.)</vt:lpstr>
      <vt:lpstr>Glitches (Cont.)</vt:lpstr>
      <vt:lpstr>Glitches (Cont.)</vt:lpstr>
      <vt:lpstr>Glitches (Cont.)</vt:lpstr>
      <vt:lpstr>Corrigindo Glitches com Mapas de Karnaugh</vt:lpstr>
      <vt:lpstr>Corrigindo Glitches Usando Mapas de Karnaugh (Cont.)</vt:lpstr>
      <vt:lpstr>Evitando Glitches</vt:lpstr>
      <vt:lpstr>Parte 2: Temporização de Circuitos Sequenciais</vt:lpstr>
      <vt:lpstr>Relembrando: Flip-Flop D</vt:lpstr>
      <vt:lpstr>Restrições de Temporização Associadas à Entrada</vt:lpstr>
      <vt:lpstr>Metaestabilidade</vt:lpstr>
      <vt:lpstr>Metaestabilidade (Cont.)</vt:lpstr>
      <vt:lpstr>Metaestabilidade e Curva de Transferência</vt:lpstr>
      <vt:lpstr>Metaestabilidade (Cont.)</vt:lpstr>
      <vt:lpstr>Atrasos do Flip-Flop D</vt:lpstr>
      <vt:lpstr>Os Atrasos Impactam os Sistemas Sequenciais Síncronos?</vt:lpstr>
      <vt:lpstr>Operação Sequencial Correta!</vt:lpstr>
      <vt:lpstr>Garantindo a Operação Sequencial Correta (Cont.)</vt:lpstr>
      <vt:lpstr>Restrição de Tempo de Setup</vt:lpstr>
      <vt:lpstr>Restrição de Tempo de Setup (Cont.)</vt:lpstr>
      <vt:lpstr>Restrição de Tempo de Setup (Cont.)</vt:lpstr>
      <vt:lpstr>Restrição de Tempo de Setup (Cont.)</vt:lpstr>
      <vt:lpstr>Restrição de Tempo de Setup (Cont.)</vt:lpstr>
      <vt:lpstr>Tempo de Setup e Performance de Projeto</vt:lpstr>
      <vt:lpstr>Restrição de Tempo de Hold</vt:lpstr>
      <vt:lpstr>Restrição de Tempo de Hold (Cont.)</vt:lpstr>
      <vt:lpstr>Restrição de Tempo de Hold (Cont.)</vt:lpstr>
      <vt:lpstr>Restrição de Tempo de Hold (Cont.)</vt:lpstr>
      <vt:lpstr>Restrição de Tempo de Hold (Cont.)</vt:lpstr>
      <vt:lpstr>Sumário da Temporização Sequencial</vt:lpstr>
      <vt:lpstr>Exemplo: Análise de Temporização</vt:lpstr>
      <vt:lpstr>Exemplo: Análise de Temporização</vt:lpstr>
      <vt:lpstr>Exemplo: Análise de Temporização</vt:lpstr>
      <vt:lpstr>Exemplo: Análise de Temporização</vt:lpstr>
      <vt:lpstr>Exemplo: Análise de Temporização</vt:lpstr>
      <vt:lpstr>Exemplo: Análise de Temporização</vt:lpstr>
      <vt:lpstr>Exemplo:  Consertando violação de Tempo de Hold</vt:lpstr>
      <vt:lpstr>Exemplo:  Consertando violação de Tempo de Hold</vt:lpstr>
      <vt:lpstr>Exemplo:  Consertando violação de Tempo de Hold</vt:lpstr>
      <vt:lpstr>Exemplo:  Consertando violação de Tempo de Hold</vt:lpstr>
      <vt:lpstr>Exemplo:  Consertando violação de Tempo de Hold</vt:lpstr>
      <vt:lpstr>Exemplo:  Consertando violação de Tempo de Hold</vt:lpstr>
      <vt:lpstr>Clock Skew</vt:lpstr>
      <vt:lpstr>Clock Skew Example</vt:lpstr>
      <vt:lpstr>Clock Skew: Tempo de Setup Revisitado</vt:lpstr>
      <vt:lpstr>Clock Skew: Tempo de Hold Revisitado</vt:lpstr>
      <vt:lpstr>Clock Skew: Sumário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Computadores  Temporização e Verificação</dc:title>
  <cp:lastModifiedBy>Linder Silva</cp:lastModifiedBy>
  <cp:revision>165</cp:revision>
  <dcterms:modified xsi:type="dcterms:W3CDTF">2024-01-17T12:45:15Z</dcterms:modified>
</cp:coreProperties>
</file>