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023753C-0E8F-438B-81E6-4B5CC05BA16A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845DF58-13B8-461F-A37F-A34F2FA1CCE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3792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753C-0E8F-438B-81E6-4B5CC05BA16A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F58-13B8-461F-A37F-A34F2FA1C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88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753C-0E8F-438B-81E6-4B5CC05BA16A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F58-13B8-461F-A37F-A34F2FA1C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22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753C-0E8F-438B-81E6-4B5CC05BA16A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F58-13B8-461F-A37F-A34F2FA1C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7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753C-0E8F-438B-81E6-4B5CC05BA16A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F58-13B8-461F-A37F-A34F2FA1CCE8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863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753C-0E8F-438B-81E6-4B5CC05BA16A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F58-13B8-461F-A37F-A34F2FA1C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5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753C-0E8F-438B-81E6-4B5CC05BA16A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F58-13B8-461F-A37F-A34F2FA1C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14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753C-0E8F-438B-81E6-4B5CC05BA16A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F58-13B8-461F-A37F-A34F2FA1C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0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753C-0E8F-438B-81E6-4B5CC05BA16A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F58-13B8-461F-A37F-A34F2FA1C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12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753C-0E8F-438B-81E6-4B5CC05BA16A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F58-13B8-461F-A37F-A34F2FA1C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3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3753C-0E8F-438B-81E6-4B5CC05BA16A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DF58-13B8-461F-A37F-A34F2FA1C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86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023753C-0E8F-438B-81E6-4B5CC05BA16A}" type="datetimeFigureOut">
              <a:rPr lang="pt-BR" smtClean="0"/>
              <a:t>29/10/2023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845DF58-13B8-461F-A37F-A34F2FA1CC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88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17000">
              <a:schemeClr val="bg1">
                <a:lumMod val="85000"/>
              </a:schemeClr>
            </a:gs>
            <a:gs pos="44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2189719" y="957430"/>
            <a:ext cx="9692640" cy="1325562"/>
          </a:xfrm>
        </p:spPr>
        <p:txBody>
          <a:bodyPr/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Relatório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Valuation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4294967295"/>
          </p:nvPr>
        </p:nvSpPr>
        <p:spPr>
          <a:xfrm>
            <a:off x="992930" y="5199902"/>
            <a:ext cx="6800850" cy="1239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ALFA  VALUE </a:t>
            </a:r>
            <a:endParaRPr lang="pt-BR" sz="32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48750"/>
              </p:ext>
            </p:extLst>
          </p:nvPr>
        </p:nvGraphicFramePr>
        <p:xfrm>
          <a:off x="838199" y="0"/>
          <a:ext cx="10515601" cy="2663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4360">
                  <a:extLst>
                    <a:ext uri="{9D8B030D-6E8A-4147-A177-3AD203B41FA5}">
                      <a16:colId xmlns:a16="http://schemas.microsoft.com/office/drawing/2014/main" val="915819981"/>
                    </a:ext>
                  </a:extLst>
                </a:gridCol>
                <a:gridCol w="5475465">
                  <a:extLst>
                    <a:ext uri="{9D8B030D-6E8A-4147-A177-3AD203B41FA5}">
                      <a16:colId xmlns:a16="http://schemas.microsoft.com/office/drawing/2014/main" val="4289139393"/>
                    </a:ext>
                  </a:extLst>
                </a:gridCol>
                <a:gridCol w="2795776">
                  <a:extLst>
                    <a:ext uri="{9D8B030D-6E8A-4147-A177-3AD203B41FA5}">
                      <a16:colId xmlns:a16="http://schemas.microsoft.com/office/drawing/2014/main" val="1535034879"/>
                    </a:ext>
                  </a:extLst>
                </a:gridCol>
              </a:tblGrid>
              <a:tr h="21513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Vale S.A 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281015"/>
                  </a:ext>
                </a:extLst>
              </a:tr>
              <a:tr h="42107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EV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R$                                                                                                                                                  3.233.385.176,00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3604417"/>
                  </a:ext>
                </a:extLst>
              </a:tr>
              <a:tr h="21513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EV/Ebitda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1,67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852123"/>
                  </a:ext>
                </a:extLst>
              </a:tr>
              <a:tr h="42107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Cotação Ferro por Tonelada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R$                                                                                                                                                                       425,00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068620"/>
                  </a:ext>
                </a:extLst>
              </a:tr>
              <a:tr h="23624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Ebida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R$                                                             1.937.000.000,00 </a:t>
                      </a:r>
                      <a:endParaRPr lang="pt-BR" sz="1400" b="0" i="0" u="none" strike="noStrike">
                        <a:solidFill>
                          <a:srgbClr val="040C28"/>
                        </a:solidFill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0658958"/>
                  </a:ext>
                </a:extLst>
              </a:tr>
              <a:tr h="42107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Produção de ferro  de toneladas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315000000,00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 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0415166"/>
                  </a:ext>
                </a:extLst>
              </a:tr>
              <a:tr h="22679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Preço alvo VALE ON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R$ 74,37</a:t>
                      </a:r>
                      <a:endParaRPr lang="pt-BR" sz="1400" b="0" i="0" u="none" strike="noStrike">
                        <a:solidFill>
                          <a:srgbClr val="0F132A"/>
                        </a:solidFill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0693449"/>
                  </a:ext>
                </a:extLst>
              </a:tr>
              <a:tr h="215134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 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5024338"/>
                  </a:ext>
                </a:extLst>
              </a:tr>
              <a:tr h="21513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Conversões de feita de U$ para  R$.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253496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681544"/>
              </p:ext>
            </p:extLst>
          </p:nvPr>
        </p:nvGraphicFramePr>
        <p:xfrm>
          <a:off x="838198" y="2663305"/>
          <a:ext cx="10515601" cy="3922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4360">
                  <a:extLst>
                    <a:ext uri="{9D8B030D-6E8A-4147-A177-3AD203B41FA5}">
                      <a16:colId xmlns:a16="http://schemas.microsoft.com/office/drawing/2014/main" val="1830390121"/>
                    </a:ext>
                  </a:extLst>
                </a:gridCol>
                <a:gridCol w="5475465">
                  <a:extLst>
                    <a:ext uri="{9D8B030D-6E8A-4147-A177-3AD203B41FA5}">
                      <a16:colId xmlns:a16="http://schemas.microsoft.com/office/drawing/2014/main" val="4029044312"/>
                    </a:ext>
                  </a:extLst>
                </a:gridCol>
                <a:gridCol w="2795776">
                  <a:extLst>
                    <a:ext uri="{9D8B030D-6E8A-4147-A177-3AD203B41FA5}">
                      <a16:colId xmlns:a16="http://schemas.microsoft.com/office/drawing/2014/main" val="572641105"/>
                    </a:ext>
                  </a:extLst>
                </a:gridCol>
              </a:tblGrid>
              <a:tr h="37238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Vale S.A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07710"/>
                  </a:ext>
                </a:extLst>
              </a:tr>
              <a:tr h="39785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EV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 R$                                                                              70.800.000.000,00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extLst>
                  <a:ext uri="{0D108BD9-81ED-4DB2-BD59-A6C34878D82A}">
                    <a16:rowId xmlns:a16="http://schemas.microsoft.com/office/drawing/2014/main" val="1215493286"/>
                  </a:ext>
                </a:extLst>
              </a:tr>
              <a:tr h="39785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EV/Ebitda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3,46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extLst>
                  <a:ext uri="{0D108BD9-81ED-4DB2-BD59-A6C34878D82A}">
                    <a16:rowId xmlns:a16="http://schemas.microsoft.com/office/drawing/2014/main" val="3797190601"/>
                  </a:ext>
                </a:extLst>
              </a:tr>
              <a:tr h="39785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Cotação Ferro por Tonelada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R$                                                                                               425,00 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extLst>
                  <a:ext uri="{0D108BD9-81ED-4DB2-BD59-A6C34878D82A}">
                    <a16:rowId xmlns:a16="http://schemas.microsoft.com/office/drawing/2014/main" val="3569645870"/>
                  </a:ext>
                </a:extLst>
              </a:tr>
              <a:tr h="39785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Ebida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 R$                                                                               1.937.000.000,00 </a:t>
                      </a:r>
                      <a:endParaRPr lang="pt-BR" sz="1400" b="0" i="0" u="none" strike="noStrike" dirty="0">
                        <a:solidFill>
                          <a:srgbClr val="040C28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extLst>
                  <a:ext uri="{0D108BD9-81ED-4DB2-BD59-A6C34878D82A}">
                    <a16:rowId xmlns:a16="http://schemas.microsoft.com/office/drawing/2014/main" val="3579452411"/>
                  </a:ext>
                </a:extLst>
              </a:tr>
              <a:tr h="728862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Produção de ferro  de toneladas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315000000,00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extLst>
                  <a:ext uri="{0D108BD9-81ED-4DB2-BD59-A6C34878D82A}">
                    <a16:rowId xmlns:a16="http://schemas.microsoft.com/office/drawing/2014/main" val="864415339"/>
                  </a:ext>
                </a:extLst>
              </a:tr>
              <a:tr h="39785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Preço alvo VALE ON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R$ 74,37</a:t>
                      </a:r>
                      <a:endParaRPr lang="pt-BR" sz="1400" b="0" i="0" u="none" strike="noStrike" dirty="0">
                        <a:solidFill>
                          <a:srgbClr val="0F132A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extLst>
                  <a:ext uri="{0D108BD9-81ED-4DB2-BD59-A6C34878D82A}">
                    <a16:rowId xmlns:a16="http://schemas.microsoft.com/office/drawing/2014/main" val="1599365179"/>
                  </a:ext>
                </a:extLst>
              </a:tr>
              <a:tr h="397850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EBTIDA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  <a:latin typeface="Arial Rounded MT Bold" panose="020F0704030504030204" pitchFamily="34" charset="0"/>
                        </a:rPr>
                        <a:t> R$                                                                                      2.045.000,00 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 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extLst>
                  <a:ext uri="{0D108BD9-81ED-4DB2-BD59-A6C34878D82A}">
                    <a16:rowId xmlns:a16="http://schemas.microsoft.com/office/drawing/2014/main" val="1164860785"/>
                  </a:ext>
                </a:extLst>
              </a:tr>
              <a:tr h="3978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 dirty="0">
                          <a:effectLst/>
                          <a:latin typeface="Arial Rounded MT Bold" panose="020F0704030504030204" pitchFamily="34" charset="0"/>
                        </a:rPr>
                        <a:t>Conversões de feita de U$ para  R$.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marL="7106" marR="7106" marT="7106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111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26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779447"/>
              </p:ext>
            </p:extLst>
          </p:nvPr>
        </p:nvGraphicFramePr>
        <p:xfrm>
          <a:off x="441980" y="1289463"/>
          <a:ext cx="10638398" cy="43811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5655">
                  <a:extLst>
                    <a:ext uri="{9D8B030D-6E8A-4147-A177-3AD203B41FA5}">
                      <a16:colId xmlns:a16="http://schemas.microsoft.com/office/drawing/2014/main" val="2326167489"/>
                    </a:ext>
                  </a:extLst>
                </a:gridCol>
                <a:gridCol w="1455780">
                  <a:extLst>
                    <a:ext uri="{9D8B030D-6E8A-4147-A177-3AD203B41FA5}">
                      <a16:colId xmlns:a16="http://schemas.microsoft.com/office/drawing/2014/main" val="2124277412"/>
                    </a:ext>
                  </a:extLst>
                </a:gridCol>
                <a:gridCol w="1502441">
                  <a:extLst>
                    <a:ext uri="{9D8B030D-6E8A-4147-A177-3AD203B41FA5}">
                      <a16:colId xmlns:a16="http://schemas.microsoft.com/office/drawing/2014/main" val="2189817792"/>
                    </a:ext>
                  </a:extLst>
                </a:gridCol>
                <a:gridCol w="1549100">
                  <a:extLst>
                    <a:ext uri="{9D8B030D-6E8A-4147-A177-3AD203B41FA5}">
                      <a16:colId xmlns:a16="http://schemas.microsoft.com/office/drawing/2014/main" val="2216431613"/>
                    </a:ext>
                  </a:extLst>
                </a:gridCol>
                <a:gridCol w="2155675">
                  <a:extLst>
                    <a:ext uri="{9D8B030D-6E8A-4147-A177-3AD203B41FA5}">
                      <a16:colId xmlns:a16="http://schemas.microsoft.com/office/drawing/2014/main" val="4025346240"/>
                    </a:ext>
                  </a:extLst>
                </a:gridCol>
                <a:gridCol w="1679747">
                  <a:extLst>
                    <a:ext uri="{9D8B030D-6E8A-4147-A177-3AD203B41FA5}">
                      <a16:colId xmlns:a16="http://schemas.microsoft.com/office/drawing/2014/main" val="3832472412"/>
                    </a:ext>
                  </a:extLst>
                </a:gridCol>
              </a:tblGrid>
              <a:tr h="42362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VALE S.A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164381"/>
                  </a:ext>
                </a:extLst>
              </a:tr>
              <a:tr h="438145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01/01/2022 à 30/09/2022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01/01/2023 à 30/09/2023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01/01/2024 à 30/09/2024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01/01/2025 á 30/09/2025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01/01/2026 á 30/09/2026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extLst>
                  <a:ext uri="{0D108BD9-81ED-4DB2-BD59-A6C34878D82A}">
                    <a16:rowId xmlns:a16="http://schemas.microsoft.com/office/drawing/2014/main" val="3484723436"/>
                  </a:ext>
                </a:extLst>
              </a:tr>
              <a:tr h="2420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Lucro líquido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86424000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-2199000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-2566000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-1416000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-1516000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extLst>
                  <a:ext uri="{0D108BD9-81ED-4DB2-BD59-A6C34878D82A}">
                    <a16:rowId xmlns:a16="http://schemas.microsoft.com/office/drawing/2014/main" val="1443580784"/>
                  </a:ext>
                </a:extLst>
              </a:tr>
              <a:tr h="2420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Depreciação e Amortização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11652000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11072000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95004000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10004000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10004000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extLst>
                  <a:ext uri="{0D108BD9-81ED-4DB2-BD59-A6C34878D82A}">
                    <a16:rowId xmlns:a16="http://schemas.microsoft.com/office/drawing/2014/main" val="4113963850"/>
                  </a:ext>
                </a:extLst>
              </a:tr>
              <a:tr h="2420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Variação NCG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4446000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-2199000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-2566000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-1416000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-1516000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extLst>
                  <a:ext uri="{0D108BD9-81ED-4DB2-BD59-A6C34878D82A}">
                    <a16:rowId xmlns:a16="http://schemas.microsoft.com/office/drawing/2014/main" val="3065615378"/>
                  </a:ext>
                </a:extLst>
              </a:tr>
              <a:tr h="2420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Geração de Caixa Operacional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85112400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50346600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104153350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18205850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17995850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extLst>
                  <a:ext uri="{0D108BD9-81ED-4DB2-BD59-A6C34878D82A}">
                    <a16:rowId xmlns:a16="http://schemas.microsoft.com/office/drawing/2014/main" val="1898416497"/>
                  </a:ext>
                </a:extLst>
              </a:tr>
              <a:tr h="2420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Investimentos em Capital Fixo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-36646000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-41556000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-15412000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-18812000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-16792000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extLst>
                  <a:ext uri="{0D108BD9-81ED-4DB2-BD59-A6C34878D82A}">
                    <a16:rowId xmlns:a16="http://schemas.microsoft.com/office/drawing/2014/main" val="1878049911"/>
                  </a:ext>
                </a:extLst>
              </a:tr>
              <a:tr h="2420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Investimentos em </a:t>
                      </a:r>
                      <a:r>
                        <a:rPr lang="pt-BR" sz="12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Empreasas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4343000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-1439000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4743000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4341000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4841000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extLst>
                  <a:ext uri="{0D108BD9-81ED-4DB2-BD59-A6C34878D82A}">
                    <a16:rowId xmlns:a16="http://schemas.microsoft.com/office/drawing/2014/main" val="1499711724"/>
                  </a:ext>
                </a:extLst>
              </a:tr>
              <a:tr h="2420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Derivativos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-3228000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484000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-3208000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-3198000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-2398000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extLst>
                  <a:ext uri="{0D108BD9-81ED-4DB2-BD59-A6C34878D82A}">
                    <a16:rowId xmlns:a16="http://schemas.microsoft.com/office/drawing/2014/main" val="1784606161"/>
                  </a:ext>
                </a:extLst>
              </a:tr>
              <a:tr h="2420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Geração de Caixa de Financiamento 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-113499000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-38638000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-85499000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-72499000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-66699000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extLst>
                  <a:ext uri="{0D108BD9-81ED-4DB2-BD59-A6C34878D82A}">
                    <a16:rowId xmlns:a16="http://schemas.microsoft.com/office/drawing/2014/main" val="3479926393"/>
                  </a:ext>
                </a:extLst>
              </a:tr>
              <a:tr h="2420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Outros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-72257000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1348000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25519000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25519000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27419000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extLst>
                  <a:ext uri="{0D108BD9-81ED-4DB2-BD59-A6C34878D82A}">
                    <a16:rowId xmlns:a16="http://schemas.microsoft.com/office/drawing/2014/main" val="3646977616"/>
                  </a:ext>
                </a:extLst>
              </a:tr>
              <a:tr h="2420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extLst>
                  <a:ext uri="{0D108BD9-81ED-4DB2-BD59-A6C34878D82A}">
                    <a16:rowId xmlns:a16="http://schemas.microsoft.com/office/drawing/2014/main" val="437723793"/>
                  </a:ext>
                </a:extLst>
              </a:tr>
              <a:tr h="2420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Aumento/Queda no caixa 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28015000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sng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19864000</a:t>
                      </a:r>
                      <a:endParaRPr lang="pt-BR" sz="1200" b="0" i="0" u="sng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28015000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28015000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28015000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extLst>
                  <a:ext uri="{0D108BD9-81ED-4DB2-BD59-A6C34878D82A}">
                    <a16:rowId xmlns:a16="http://schemas.microsoft.com/office/drawing/2014/main" val="1552786239"/>
                  </a:ext>
                </a:extLst>
              </a:tr>
              <a:tr h="2420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extLst>
                  <a:ext uri="{0D108BD9-81ED-4DB2-BD59-A6C34878D82A}">
                    <a16:rowId xmlns:a16="http://schemas.microsoft.com/office/drawing/2014/main" val="3985709849"/>
                  </a:ext>
                </a:extLst>
              </a:tr>
              <a:tr h="2420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Posição do Caixa Final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-5637600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-2916400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148183350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-11256150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-646150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extLst>
                  <a:ext uri="{0D108BD9-81ED-4DB2-BD59-A6C34878D82A}">
                    <a16:rowId xmlns:a16="http://schemas.microsoft.com/office/drawing/2014/main" val="3487744880"/>
                  </a:ext>
                </a:extLst>
              </a:tr>
              <a:tr h="2420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" marR="6774" marT="6774" marB="0" anchor="b"/>
                </a:tc>
                <a:extLst>
                  <a:ext uri="{0D108BD9-81ED-4DB2-BD59-A6C34878D82A}">
                    <a16:rowId xmlns:a16="http://schemas.microsoft.com/office/drawing/2014/main" val="1110115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18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" y="320905"/>
            <a:ext cx="11267268" cy="5986905"/>
          </a:xfrm>
        </p:spPr>
        <p:txBody>
          <a:bodyPr/>
          <a:lstStyle/>
          <a:p>
            <a:r>
              <a:rPr lang="pt-BR" dirty="0" smtClean="0"/>
              <a:t>Destaques financeiros:  As maiores despesas são relacionadas aos processos de Brumadinho,  mantém com Capital de giro  negativo tem expectativas de melhoras no fluxo de caixa.</a:t>
            </a:r>
          </a:p>
          <a:p>
            <a:r>
              <a:rPr lang="pt-BR" dirty="0" smtClean="0"/>
              <a:t>Soluções de Minério de ferro:  Alvo como cotação  no Target </a:t>
            </a:r>
            <a:r>
              <a:rPr lang="pt-BR" dirty="0" err="1" smtClean="0"/>
              <a:t>P</a:t>
            </a:r>
            <a:r>
              <a:rPr lang="pt-BR" dirty="0" err="1" smtClean="0"/>
              <a:t>rice</a:t>
            </a:r>
            <a:r>
              <a:rPr lang="pt-BR" dirty="0" smtClean="0"/>
              <a:t> do Ferro  no longo prazo de U$ 85,00 e no câmbio a R$5,00, a entrada de dólares no Brasil pode ser que a caso fique abaixo  disso favorece </a:t>
            </a:r>
            <a:r>
              <a:rPr lang="pt-BR" dirty="0" smtClean="0"/>
              <a:t>ser capital de giro negativo </a:t>
            </a:r>
            <a:r>
              <a:rPr lang="pt-BR" dirty="0" smtClean="0"/>
              <a:t>e com valorização do dólar ira se beneficiar nas receitas da empresa.</a:t>
            </a:r>
          </a:p>
          <a:p>
            <a:r>
              <a:rPr lang="pt-BR" dirty="0" smtClean="0"/>
              <a:t>Transição energética:  EBTIDA vem se recuperando de forma  as novas máquinas que fizeram investimentos e infraestrutura para plantas.  Adotando biocombustíveis no transportes da manufatura e maquinas sustentáveis que há menos impactos socioambientais.   </a:t>
            </a:r>
            <a:r>
              <a:rPr lang="pt-BR" dirty="0" smtClean="0"/>
              <a:t>  </a:t>
            </a:r>
          </a:p>
          <a:p>
            <a:r>
              <a:rPr lang="pt-BR" dirty="0" smtClean="0"/>
              <a:t>Estratégia da VALE :</a:t>
            </a:r>
            <a:r>
              <a:rPr lang="pt-BR" b="1" dirty="0"/>
              <a:t> </a:t>
            </a:r>
            <a:r>
              <a:rPr lang="pt-BR" b="1" dirty="0" smtClean="0"/>
              <a:t>A </a:t>
            </a:r>
            <a:r>
              <a:rPr lang="pt-BR" dirty="0" smtClean="0"/>
              <a:t>EMPRESA diminuir exposição a China, fechando acordos com o Oriente Médio, Ásia e Europa. Visando entrar em acordos ambientais para esses interessados e aumentar receita.  São de extrema importância essa relação exterior para ter  visando que são países desenvolvidos e outros estão expansão como a Arábia Saudita.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8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0200" y="2144697"/>
            <a:ext cx="8991600" cy="164592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pt-BR" dirty="0" smtClean="0"/>
              <a:t>Alfa </a:t>
            </a:r>
            <a:r>
              <a:rPr lang="pt-BR" dirty="0" err="1" smtClean="0"/>
              <a:t>Value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2695194" y="5347626"/>
            <a:ext cx="6801612" cy="1239894"/>
          </a:xfrm>
        </p:spPr>
        <p:txBody>
          <a:bodyPr/>
          <a:lstStyle/>
          <a:p>
            <a:r>
              <a:rPr lang="pt-BR" dirty="0" smtClean="0"/>
              <a:t>Gustavo </a:t>
            </a:r>
            <a:r>
              <a:rPr lang="pt-BR" dirty="0" err="1" smtClean="0"/>
              <a:t>Idalino</a:t>
            </a:r>
            <a:r>
              <a:rPr lang="pt-BR" dirty="0" smtClean="0"/>
              <a:t> Venceslau Cavalheiro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92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386</TotalTime>
  <Words>363</Words>
  <Application>Microsoft Office PowerPoint</Application>
  <PresentationFormat>Widescreen</PresentationFormat>
  <Paragraphs>145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Century Schoolbook</vt:lpstr>
      <vt:lpstr>Times New Roman</vt:lpstr>
      <vt:lpstr>Wingdings 2</vt:lpstr>
      <vt:lpstr>View</vt:lpstr>
      <vt:lpstr>Relatório Valuation</vt:lpstr>
      <vt:lpstr>Apresentação do PowerPoint</vt:lpstr>
      <vt:lpstr>Apresentação do PowerPoint</vt:lpstr>
      <vt:lpstr>Apresentação do PowerPoint</vt:lpstr>
      <vt:lpstr>Alfa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Cliente</dc:creator>
  <cp:lastModifiedBy>Cliente</cp:lastModifiedBy>
  <cp:revision>17</cp:revision>
  <cp:lastPrinted>2023-10-29T19:34:24Z</cp:lastPrinted>
  <dcterms:created xsi:type="dcterms:W3CDTF">2023-10-29T14:36:40Z</dcterms:created>
  <dcterms:modified xsi:type="dcterms:W3CDTF">2023-10-29T21:30:57Z</dcterms:modified>
</cp:coreProperties>
</file>