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ases%20Excel\Mini%20Curso%20Ale%20Saito%20-%20An&#225;lise%20de%20Neg&#243;cio\Recei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b="1">
                <a:solidFill>
                  <a:schemeClr val="tx1"/>
                </a:solidFill>
              </a:rPr>
              <a:t>VENDAS</a:t>
            </a:r>
            <a:r>
              <a:rPr lang="pt-BR" b="1" baseline="0">
                <a:solidFill>
                  <a:schemeClr val="tx1"/>
                </a:solidFill>
              </a:rPr>
              <a:t> POR CATEGORIA DE PRODUTO</a:t>
            </a:r>
          </a:p>
          <a:p>
            <a:pPr algn="l">
              <a:defRPr>
                <a:solidFill>
                  <a:schemeClr val="tx1"/>
                </a:solidFill>
              </a:defRPr>
            </a:pPr>
            <a:r>
              <a:rPr lang="pt-BR" sz="900" b="1" baseline="0">
                <a:solidFill>
                  <a:schemeClr val="tx1"/>
                </a:solidFill>
              </a:rPr>
              <a:t>Em R$ milhões</a:t>
            </a:r>
            <a:r>
              <a:rPr lang="pt-BR" b="1" baseline="0">
                <a:solidFill>
                  <a:schemeClr val="tx1"/>
                </a:solidFill>
              </a:rPr>
              <a:t> </a:t>
            </a:r>
            <a:endParaRPr lang="pt-BR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286290130590792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Receita!$A$37</c:f>
              <c:strCache>
                <c:ptCount val="1"/>
                <c:pt idx="0">
                  <c:v>Celular</c:v>
                </c:pt>
              </c:strCache>
            </c:strRef>
          </c:tx>
          <c:spPr>
            <a:solidFill>
              <a:schemeClr val="accent1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Receita!$B$37:$C$37</c:f>
              <c:numCache>
                <c:formatCode>#,##0.0</c:formatCode>
                <c:ptCount val="2"/>
                <c:pt idx="0">
                  <c:v>18.924267</c:v>
                </c:pt>
                <c:pt idx="1">
                  <c:v>14.146501000000001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7-468E-A8D5-BF8B6909DCE1}"/>
            </c:ext>
          </c:extLst>
        </c:ser>
        <c:ser>
          <c:idx val="1"/>
          <c:order val="1"/>
          <c:tx>
            <c:strRef>
              <c:f>Receita!$A$38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Receita!$B$38:$C$38</c:f>
              <c:numCache>
                <c:formatCode>#,##0.0</c:formatCode>
                <c:ptCount val="2"/>
                <c:pt idx="0">
                  <c:v>4.7310670000000004</c:v>
                </c:pt>
                <c:pt idx="1">
                  <c:v>4.8009089999999999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67-468E-A8D5-BF8B6909DCE1}"/>
            </c:ext>
          </c:extLst>
        </c:ser>
        <c:ser>
          <c:idx val="2"/>
          <c:order val="2"/>
          <c:tx>
            <c:strRef>
              <c:f>Receita!$A$39</c:f>
              <c:strCache>
                <c:ptCount val="1"/>
                <c:pt idx="0">
                  <c:v>Notebook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Receita!$B$39:$C$39</c:f>
              <c:numCache>
                <c:formatCode>#,##0.0</c:formatCode>
                <c:ptCount val="2"/>
                <c:pt idx="0">
                  <c:v>3.154045</c:v>
                </c:pt>
                <c:pt idx="1">
                  <c:v>3.3009879999999998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67-468E-A8D5-BF8B6909DCE1}"/>
            </c:ext>
          </c:extLst>
        </c:ser>
        <c:ser>
          <c:idx val="3"/>
          <c:order val="3"/>
          <c:tx>
            <c:strRef>
              <c:f>Receita!$A$40</c:f>
              <c:strCache>
                <c:ptCount val="1"/>
                <c:pt idx="0">
                  <c:v>Smartwatch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Receita!$B$40:$C$40</c:f>
              <c:numCache>
                <c:formatCode>#,##0.0</c:formatCode>
                <c:ptCount val="2"/>
                <c:pt idx="0">
                  <c:v>2.5232359999999998</c:v>
                </c:pt>
                <c:pt idx="1">
                  <c:v>2.56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067-468E-A8D5-BF8B6909DCE1}"/>
            </c:ext>
          </c:extLst>
        </c:ser>
        <c:ser>
          <c:idx val="4"/>
          <c:order val="4"/>
          <c:tx>
            <c:strRef>
              <c:f>Receita!$A$41</c:f>
              <c:strCache>
                <c:ptCount val="1"/>
                <c:pt idx="0">
                  <c:v>Acessórios</c:v>
                </c:pt>
              </c:strCache>
            </c:strRef>
          </c:tx>
          <c:spPr>
            <a:solidFill>
              <a:schemeClr val="accent1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Receita!$B$36:$C$36</c:f>
              <c:strCache>
                <c:ptCount val="2"/>
                <c:pt idx="0">
                  <c:v>Dez. 2021</c:v>
                </c:pt>
                <c:pt idx="1">
                  <c:v>Dez. 2022</c:v>
                </c:pt>
              </c:strCache>
            </c:strRef>
          </c:cat>
          <c:val>
            <c:numRef>
              <c:f>Receita!$B$41:$C$41</c:f>
              <c:numCache>
                <c:formatCode>#,##0.0</c:formatCode>
                <c:ptCount val="2"/>
                <c:pt idx="0">
                  <c:v>2.2078310000000001</c:v>
                </c:pt>
                <c:pt idx="1">
                  <c:v>2.0009800000000002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67-468E-A8D5-BF8B6909DC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348217503"/>
        <c:axId val="348214591"/>
      </c:barChart>
      <c:catAx>
        <c:axId val="348217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8214591"/>
        <c:crosses val="autoZero"/>
        <c:auto val="1"/>
        <c:lblAlgn val="ctr"/>
        <c:lblOffset val="100"/>
        <c:noMultiLvlLbl val="0"/>
      </c:catAx>
      <c:valAx>
        <c:axId val="348214591"/>
        <c:scaling>
          <c:orientation val="minMax"/>
        </c:scaling>
        <c:delete val="1"/>
        <c:axPos val="l"/>
        <c:numFmt formatCode="#,##0.0" sourceLinked="1"/>
        <c:majorTickMark val="none"/>
        <c:minorTickMark val="none"/>
        <c:tickLblPos val="nextTo"/>
        <c:crossAx val="348217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2.0614473632951994E-2"/>
          <c:y val="0.25900204463392351"/>
          <c:w val="9.8784498528593015E-2"/>
          <c:h val="0.622120080293830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80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61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08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4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8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6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8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1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45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89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47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6B27FDA-0672-4BC9-A961-7AEF5B3CD059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DBDE6C-CA3C-4917-A15F-9F7A582A978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19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EC03B-ABCF-4782-9CDD-53702D53B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5494"/>
          </a:xfrm>
        </p:spPr>
        <p:txBody>
          <a:bodyPr>
            <a:noAutofit/>
          </a:bodyPr>
          <a:lstStyle/>
          <a:p>
            <a:r>
              <a:rPr lang="pt-BR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Case de Negócio</a:t>
            </a:r>
            <a:r>
              <a:rPr lang="pt-BR" sz="239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9EA9E-EFEF-498B-A531-6B83DD7AD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7857"/>
            <a:ext cx="9144000" cy="165576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 nosso case é baseado em um </a:t>
            </a:r>
            <a:r>
              <a:rPr lang="pt-BR" sz="2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marketplace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online de produtos eletrônicos, com vendas no Brasil todo. O problema a ser resolvido é, porque as 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vendas caíram 15% em dez/22?</a:t>
            </a:r>
            <a:r>
              <a:rPr lang="pt-B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93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B0530-D61D-4CE5-A4F2-F918B2BB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4385"/>
          </a:xfrm>
        </p:spPr>
        <p:txBody>
          <a:bodyPr>
            <a:noAutofit/>
          </a:bodyPr>
          <a:lstStyle/>
          <a:p>
            <a:r>
              <a:rPr lang="pt-BR" sz="54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Base de Dados Fictícia</a:t>
            </a:r>
            <a:r>
              <a:rPr lang="pt-BR" sz="5400" dirty="0"/>
              <a:t>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062E044-6CB5-4EAE-8DF0-B23DC739B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758367"/>
              </p:ext>
            </p:extLst>
          </p:nvPr>
        </p:nvGraphicFramePr>
        <p:xfrm>
          <a:off x="1308683" y="1937857"/>
          <a:ext cx="9571838" cy="33891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3999">
                  <a:extLst>
                    <a:ext uri="{9D8B030D-6E8A-4147-A177-3AD203B41FA5}">
                      <a16:colId xmlns:a16="http://schemas.microsoft.com/office/drawing/2014/main" val="2194593611"/>
                    </a:ext>
                  </a:extLst>
                </a:gridCol>
                <a:gridCol w="3533689">
                  <a:extLst>
                    <a:ext uri="{9D8B030D-6E8A-4147-A177-3AD203B41FA5}">
                      <a16:colId xmlns:a16="http://schemas.microsoft.com/office/drawing/2014/main" val="2234511135"/>
                    </a:ext>
                  </a:extLst>
                </a:gridCol>
                <a:gridCol w="2127075">
                  <a:extLst>
                    <a:ext uri="{9D8B030D-6E8A-4147-A177-3AD203B41FA5}">
                      <a16:colId xmlns:a16="http://schemas.microsoft.com/office/drawing/2014/main" val="2842745772"/>
                    </a:ext>
                  </a:extLst>
                </a:gridCol>
                <a:gridCol w="2127075">
                  <a:extLst>
                    <a:ext uri="{9D8B030D-6E8A-4147-A177-3AD203B41FA5}">
                      <a16:colId xmlns:a16="http://schemas.microsoft.com/office/drawing/2014/main" val="1931352504"/>
                    </a:ext>
                  </a:extLst>
                </a:gridCol>
              </a:tblGrid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sng" strike="noStrike" dirty="0">
                          <a:effectLst/>
                        </a:rPr>
                        <a:t>Ano</a:t>
                      </a:r>
                      <a:endParaRPr lang="pt-BR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sng" strike="noStrike" dirty="0">
                          <a:effectLst/>
                        </a:rPr>
                        <a:t>Mês</a:t>
                      </a:r>
                      <a:endParaRPr lang="pt-BR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sng" strike="noStrike" dirty="0">
                          <a:effectLst/>
                        </a:rPr>
                        <a:t>Categoria</a:t>
                      </a:r>
                      <a:endParaRPr lang="pt-BR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sng" strike="noStrike" dirty="0">
                          <a:effectLst/>
                        </a:rPr>
                        <a:t>Receita</a:t>
                      </a:r>
                      <a:endParaRPr lang="pt-BR" sz="1400" b="1" i="0" u="sng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523044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2021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Celular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18.924.267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6882462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Desktop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4.731.067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317097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Notebook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3.154.045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6581292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Smartwatch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2.523.236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888543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12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Acessórios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2.207.831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920645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Celular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14.146.501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3549318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Desktop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4.800.909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9414837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Notebook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3.300.988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798455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Smartwatch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2.560.000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9263257"/>
                  </a:ext>
                </a:extLst>
              </a:tr>
              <a:tr h="30810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2022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Acessórios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 dirty="0">
                          <a:effectLst/>
                        </a:rPr>
                        <a:t>2.000.980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680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5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C8A09-2D22-473B-894F-B191DE44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74417"/>
          </a:xfrm>
        </p:spPr>
        <p:txBody>
          <a:bodyPr>
            <a:normAutofit/>
          </a:bodyPr>
          <a:lstStyle/>
          <a:p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Estruturei a análise, separando por categorias os produtos vendidos para analisar categoria por categoria:</a:t>
            </a:r>
            <a:r>
              <a:rPr lang="pt-BR" sz="6600" b="1" dirty="0"/>
              <a:t> 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CFD56E18-E9A9-4303-9D84-6B7315E23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5987" y="1846263"/>
            <a:ext cx="5760351" cy="4022725"/>
          </a:xfrm>
        </p:spPr>
      </p:pic>
    </p:spTree>
    <p:extLst>
      <p:ext uri="{BB962C8B-B14F-4D97-AF65-F5344CB8AC3E}">
        <p14:creationId xmlns:p14="http://schemas.microsoft.com/office/powerpoint/2010/main" val="315445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34FF2-302E-4E61-A840-00A5FF7B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 essa simples análise, identifiquei que a categoria 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Celular</a:t>
            </a:r>
            <a:r>
              <a:rPr lang="pt-BR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teve queda nas vendas de -25% </a:t>
            </a:r>
            <a:r>
              <a:rPr lang="pt-BR" sz="24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YoY</a:t>
            </a:r>
            <a:r>
              <a:rPr lang="pt-BR" sz="24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(-4,8 Mi), sendo o principal responsável pelas perdas da empresa no período.</a:t>
            </a:r>
            <a:r>
              <a:rPr lang="pt-BR" sz="6000" dirty="0"/>
              <a:t>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5BD08E7-449D-481E-9D17-BD8AD9DAA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32376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32842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147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Retrospectiva</vt:lpstr>
      <vt:lpstr>Case de Negócio </vt:lpstr>
      <vt:lpstr>Base de Dados Fictícia </vt:lpstr>
      <vt:lpstr>Estruturei a análise, separando por categorias os produtos vendidos para analisar categoria por categoria: </vt:lpstr>
      <vt:lpstr>Com essa simples análise, identifiquei que a categoria Celular teve queda nas vendas de -25% YoY (-4,8 Mi), sendo o principal responsável pelas perdas da empresa no período.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de Negócio</dc:title>
  <dc:creator>Gustavo Cecco</dc:creator>
  <cp:lastModifiedBy>Gustavo Cecco</cp:lastModifiedBy>
  <cp:revision>3</cp:revision>
  <dcterms:created xsi:type="dcterms:W3CDTF">2025-02-05T00:11:39Z</dcterms:created>
  <dcterms:modified xsi:type="dcterms:W3CDTF">2025-02-05T00:20:36Z</dcterms:modified>
</cp:coreProperties>
</file>