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s%20Excel\Mini%20Curso%20Ale%20Saito%20-%20An&#225;lise%20de%20Neg&#243;cio\Recei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b="1">
                <a:solidFill>
                  <a:schemeClr val="tx1"/>
                </a:solidFill>
              </a:rPr>
              <a:t>VENDAS</a:t>
            </a:r>
            <a:r>
              <a:rPr lang="pt-BR" b="1" baseline="0">
                <a:solidFill>
                  <a:schemeClr val="tx1"/>
                </a:solidFill>
              </a:rPr>
              <a:t> POR CATEGORIA DE PRODUTO</a:t>
            </a:r>
          </a:p>
          <a:p>
            <a:pPr algn="l">
              <a:defRPr>
                <a:solidFill>
                  <a:schemeClr val="tx1"/>
                </a:solidFill>
              </a:defRPr>
            </a:pPr>
            <a:r>
              <a:rPr lang="pt-BR" sz="900" b="1" baseline="0">
                <a:solidFill>
                  <a:schemeClr val="tx1"/>
                </a:solidFill>
              </a:rPr>
              <a:t>Em R$ milhões</a:t>
            </a:r>
            <a:r>
              <a:rPr lang="pt-BR" b="1" baseline="0">
                <a:solidFill>
                  <a:schemeClr val="tx1"/>
                </a:solidFill>
              </a:rPr>
              <a:t> </a:t>
            </a:r>
            <a:endParaRPr lang="pt-BR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28629013059079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Receita!$A$37</c:f>
              <c:strCache>
                <c:ptCount val="1"/>
                <c:pt idx="0">
                  <c:v>Celular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Receita!$B$37:$C$37</c:f>
              <c:numCache>
                <c:formatCode>#,##0.0</c:formatCode>
                <c:ptCount val="2"/>
                <c:pt idx="0">
                  <c:v>18.924267</c:v>
                </c:pt>
                <c:pt idx="1">
                  <c:v>14.146501000000001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7-468E-A8D5-BF8B6909DCE1}"/>
            </c:ext>
          </c:extLst>
        </c:ser>
        <c:ser>
          <c:idx val="1"/>
          <c:order val="1"/>
          <c:tx>
            <c:strRef>
              <c:f>Receita!$A$38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Receita!$B$38:$C$38</c:f>
              <c:numCache>
                <c:formatCode>#,##0.0</c:formatCode>
                <c:ptCount val="2"/>
                <c:pt idx="0">
                  <c:v>4.7310670000000004</c:v>
                </c:pt>
                <c:pt idx="1">
                  <c:v>4.8009089999999999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67-468E-A8D5-BF8B6909DCE1}"/>
            </c:ext>
          </c:extLst>
        </c:ser>
        <c:ser>
          <c:idx val="2"/>
          <c:order val="2"/>
          <c:tx>
            <c:strRef>
              <c:f>Receita!$A$39</c:f>
              <c:strCache>
                <c:ptCount val="1"/>
                <c:pt idx="0">
                  <c:v>Notebook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Receita!$B$39:$C$39</c:f>
              <c:numCache>
                <c:formatCode>#,##0.0</c:formatCode>
                <c:ptCount val="2"/>
                <c:pt idx="0">
                  <c:v>3.154045</c:v>
                </c:pt>
                <c:pt idx="1">
                  <c:v>3.3009879999999998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67-468E-A8D5-BF8B6909DCE1}"/>
            </c:ext>
          </c:extLst>
        </c:ser>
        <c:ser>
          <c:idx val="3"/>
          <c:order val="3"/>
          <c:tx>
            <c:strRef>
              <c:f>Receita!$A$40</c:f>
              <c:strCache>
                <c:ptCount val="1"/>
                <c:pt idx="0">
                  <c:v>Smartwatch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Receita!$B$40:$C$40</c:f>
              <c:numCache>
                <c:formatCode>#,##0.0</c:formatCode>
                <c:ptCount val="2"/>
                <c:pt idx="0">
                  <c:v>2.5232359999999998</c:v>
                </c:pt>
                <c:pt idx="1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67-468E-A8D5-BF8B6909DCE1}"/>
            </c:ext>
          </c:extLst>
        </c:ser>
        <c:ser>
          <c:idx val="4"/>
          <c:order val="4"/>
          <c:tx>
            <c:strRef>
              <c:f>Receita!$A$41</c:f>
              <c:strCache>
                <c:ptCount val="1"/>
                <c:pt idx="0">
                  <c:v>Acessórios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Receita!$B$41:$C$41</c:f>
              <c:numCache>
                <c:formatCode>#,##0.0</c:formatCode>
                <c:ptCount val="2"/>
                <c:pt idx="0">
                  <c:v>2.2078310000000001</c:v>
                </c:pt>
                <c:pt idx="1">
                  <c:v>2.0009800000000002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7-468E-A8D5-BF8B6909D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348217503"/>
        <c:axId val="348214591"/>
      </c:barChart>
      <c:catAx>
        <c:axId val="348217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214591"/>
        <c:crosses val="autoZero"/>
        <c:auto val="1"/>
        <c:lblAlgn val="ctr"/>
        <c:lblOffset val="100"/>
        <c:noMultiLvlLbl val="0"/>
      </c:catAx>
      <c:valAx>
        <c:axId val="348214591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34821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614473632951994E-2"/>
          <c:y val="0.25900204463392351"/>
          <c:w val="9.8784498528593015E-2"/>
          <c:h val="0.62212008029383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9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2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734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16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12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4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1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3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3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9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7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5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9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B27FDA-0672-4BC9-A961-7AEF5B3CD059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01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C03B-ABCF-4782-9CDD-53702D53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5494"/>
          </a:xfrm>
        </p:spPr>
        <p:txBody>
          <a:bodyPr>
            <a:noAutofit/>
          </a:bodyPr>
          <a:lstStyle/>
          <a:p>
            <a:r>
              <a:rPr lang="pt-BR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de Negócio</a:t>
            </a:r>
            <a:r>
              <a:rPr lang="pt-BR" sz="239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9EA9E-EFEF-498B-A531-6B83DD7A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7857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nosso case é baseado em um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marketplace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online de produtos eletrônicos, com vendas no Brasil todo. O problema a ser resolvido é, porque as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vendas caíram 15% em dez/22?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9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0530-D61D-4CE5-A4F2-F918B2BB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4385"/>
          </a:xfrm>
        </p:spPr>
        <p:txBody>
          <a:bodyPr>
            <a:noAutofit/>
          </a:bodyPr>
          <a:lstStyle/>
          <a:p>
            <a:r>
              <a:rPr lang="pt-BR" sz="54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 de Dados Fictícia</a:t>
            </a:r>
            <a:r>
              <a:rPr lang="pt-BR" sz="5400" dirty="0"/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062E044-6CB5-4EAE-8DF0-B23DC739B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758367"/>
              </p:ext>
            </p:extLst>
          </p:nvPr>
        </p:nvGraphicFramePr>
        <p:xfrm>
          <a:off x="1308683" y="1937857"/>
          <a:ext cx="9571838" cy="3389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999">
                  <a:extLst>
                    <a:ext uri="{9D8B030D-6E8A-4147-A177-3AD203B41FA5}">
                      <a16:colId xmlns:a16="http://schemas.microsoft.com/office/drawing/2014/main" val="2194593611"/>
                    </a:ext>
                  </a:extLst>
                </a:gridCol>
                <a:gridCol w="3533689">
                  <a:extLst>
                    <a:ext uri="{9D8B030D-6E8A-4147-A177-3AD203B41FA5}">
                      <a16:colId xmlns:a16="http://schemas.microsoft.com/office/drawing/2014/main" val="2234511135"/>
                    </a:ext>
                  </a:extLst>
                </a:gridCol>
                <a:gridCol w="2127075">
                  <a:extLst>
                    <a:ext uri="{9D8B030D-6E8A-4147-A177-3AD203B41FA5}">
                      <a16:colId xmlns:a16="http://schemas.microsoft.com/office/drawing/2014/main" val="2842745772"/>
                    </a:ext>
                  </a:extLst>
                </a:gridCol>
                <a:gridCol w="2127075">
                  <a:extLst>
                    <a:ext uri="{9D8B030D-6E8A-4147-A177-3AD203B41FA5}">
                      <a16:colId xmlns:a16="http://schemas.microsoft.com/office/drawing/2014/main" val="1931352504"/>
                    </a:ext>
                  </a:extLst>
                </a:gridCol>
              </a:tblGrid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Ano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Mês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Categoria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Receita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523044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2021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Celular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18.924.267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6882462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Desktop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4.731.067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31709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Notebook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3.154.045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581292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Smartwatch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2.523.236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888543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Acessórios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2.207.831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2064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Celular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14.146.501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549318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Desktop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4.800.909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41483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Notebook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3.300.988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79845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Smartwatch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2.560.000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26325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Acessórios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2.000.980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68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C8A09-2D22-473B-894F-B191DE44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417"/>
          </a:xfrm>
        </p:spPr>
        <p:txBody>
          <a:bodyPr>
            <a:normAutofit fontScale="90000"/>
          </a:bodyPr>
          <a:lstStyle/>
          <a:p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Estruturei a análise, separando por categorias os produtos vendidos para analisar categoria por categoria:</a:t>
            </a:r>
            <a:r>
              <a:rPr lang="pt-BR" sz="6600" b="1" dirty="0"/>
              <a:t>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FD56E18-E9A9-4303-9D84-6B7315E2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684" y="1994483"/>
            <a:ext cx="5176133" cy="3614738"/>
          </a:xfrm>
        </p:spPr>
      </p:pic>
    </p:spTree>
    <p:extLst>
      <p:ext uri="{BB962C8B-B14F-4D97-AF65-F5344CB8AC3E}">
        <p14:creationId xmlns:p14="http://schemas.microsoft.com/office/powerpoint/2010/main" val="31544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4FF2-302E-4E61-A840-00A5FF7B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 essa simples análise, identifiquei que a categoria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Celular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teve queda nas vendas de -25% </a:t>
            </a:r>
            <a:r>
              <a:rPr lang="pt-BR" sz="2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YoY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(-4,8 Mi), sendo o principal responsável pelas perdas da empresa no período.</a:t>
            </a:r>
            <a:r>
              <a:rPr lang="pt-BR" sz="6000" dirty="0"/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5BD08E7-449D-481E-9D17-BD8AD9DA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3237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28421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147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Fatia</vt:lpstr>
      <vt:lpstr>Case de Negócio </vt:lpstr>
      <vt:lpstr>Base de Dados Fictícia </vt:lpstr>
      <vt:lpstr>Estruturei a análise, separando por categorias os produtos vendidos para analisar categoria por categoria: </vt:lpstr>
      <vt:lpstr>Com essa simples análise, identifiquei que a categoria Celular teve queda nas vendas de -25% YoY (-4,8 Mi), sendo o principal responsável pelas perdas da empresa no período.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de Negócio</dc:title>
  <dc:creator>Gustavo Cecco</dc:creator>
  <cp:lastModifiedBy>Gustavo Cecco</cp:lastModifiedBy>
  <cp:revision>5</cp:revision>
  <dcterms:created xsi:type="dcterms:W3CDTF">2025-02-05T00:11:39Z</dcterms:created>
  <dcterms:modified xsi:type="dcterms:W3CDTF">2025-02-05T21:40:10Z</dcterms:modified>
</cp:coreProperties>
</file>