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7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E8C1C-2207-4AA9-9AFF-1FB787453211}" v="11" dt="2021-02-12T14:49:3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Bitencourt Fernandes" userId="S::luciano.fernandes@satc.edu.br::4193f910-d565-469e-b18a-793eb10dc001" providerId="AD" clId="Web-{BBAE8C1C-2207-4AA9-9AFF-1FB787453211}"/>
    <pc:docChg chg="modSld">
      <pc:chgData name="Luciano Bitencourt Fernandes" userId="S::luciano.fernandes@satc.edu.br::4193f910-d565-469e-b18a-793eb10dc001" providerId="AD" clId="Web-{BBAE8C1C-2207-4AA9-9AFF-1FB787453211}" dt="2021-02-12T14:49:22.952" v="4" actId="20577"/>
      <pc:docMkLst>
        <pc:docMk/>
      </pc:docMkLst>
      <pc:sldChg chg="modSp">
        <pc:chgData name="Luciano Bitencourt Fernandes" userId="S::luciano.fernandes@satc.edu.br::4193f910-d565-469e-b18a-793eb10dc001" providerId="AD" clId="Web-{BBAE8C1C-2207-4AA9-9AFF-1FB787453211}" dt="2021-02-12T14:49:22.952" v="4" actId="20577"/>
        <pc:sldMkLst>
          <pc:docMk/>
          <pc:sldMk cId="2075802640" sldId="260"/>
        </pc:sldMkLst>
        <pc:spChg chg="mod">
          <ac:chgData name="Luciano Bitencourt Fernandes" userId="S::luciano.fernandes@satc.edu.br::4193f910-d565-469e-b18a-793eb10dc001" providerId="AD" clId="Web-{BBAE8C1C-2207-4AA9-9AFF-1FB787453211}" dt="2021-02-12T14:49:22.952" v="4" actId="20577"/>
          <ac:spMkLst>
            <pc:docMk/>
            <pc:sldMk cId="2075802640" sldId="260"/>
            <ac:spMk id="16" creationId="{B201B78C-55BD-4745-A768-2AFA71B4D6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103E-6FF8-498F-9DAA-1A2692C670A1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8F25-2E85-467A-9866-7C0598F19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C16948AF-6439-4C77-9587-6D4162C81BBD}" type="slidenum">
              <a:rPr lang="pt-BR" altLang="pt-BR" sz="1200">
                <a:solidFill>
                  <a:srgbClr val="000000"/>
                </a:solidFill>
              </a:rPr>
              <a:pPr/>
              <a:t>18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43DF9DC-039B-4813-AD92-C363D18B92D6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646113"/>
            <a:ext cx="5737225" cy="3227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388" y="4089243"/>
            <a:ext cx="4879731" cy="38705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D77030A4-8DD5-453F-9C0D-C080F5863674}" type="slidenum">
              <a:rPr lang="pt-BR" altLang="pt-BR" sz="1200">
                <a:solidFill>
                  <a:srgbClr val="000000"/>
                </a:solidFill>
              </a:rPr>
              <a:pPr/>
              <a:t>28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1ED55E8B-D9D9-4218-BDBE-FD1ED40E13DF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E7A30F15-3F73-43EB-B85D-CD6D9D942DB0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A26E4087-93B1-466D-B51F-599CC114E536}" type="slidenum">
              <a:rPr lang="pt-BR" altLang="pt-BR" sz="1200">
                <a:solidFill>
                  <a:srgbClr val="000000"/>
                </a:solidFill>
              </a:rPr>
              <a:pPr/>
              <a:t>29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B4D5BD82-499D-4B45-B207-A6E1E5453134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10FAA40E-C07B-4855-A2A9-86E76CE9BCA8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86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1AD09B58-57D3-4FB4-8D95-9A544FFD1086}" type="slidenum">
              <a:rPr lang="pt-BR" altLang="pt-BR" sz="1200">
                <a:solidFill>
                  <a:srgbClr val="000000"/>
                </a:solidFill>
              </a:rPr>
              <a:pPr/>
              <a:t>30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3D04F6CA-ECBD-4318-BDD4-402DCA339534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30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59511E6-3F8A-4845-B44A-7D5D4E7D13AF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30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963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3EAB3EA1-45D3-4A9A-B2E6-1B9BB86892B5}" type="slidenum">
              <a:rPr lang="pt-BR" altLang="pt-BR" sz="1200">
                <a:solidFill>
                  <a:srgbClr val="000000"/>
                </a:solidFill>
              </a:rPr>
              <a:pPr/>
              <a:t>31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293DCDFB-9F09-49A6-BFBD-EF4CC196AA18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31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01ECF013-1E72-476E-80FD-A0094A144D7B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31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66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4EE6085D-BC35-482B-A190-39B1366FCB95}" type="slidenum">
              <a:rPr lang="pt-BR" altLang="pt-BR" sz="1200">
                <a:solidFill>
                  <a:srgbClr val="000000"/>
                </a:solidFill>
              </a:rPr>
              <a:pPr/>
              <a:t>32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3EB884C-CFDB-4643-8D66-036F9B28C808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32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1A573934-156E-492A-A89A-A73D6F3B37ED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32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68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A827B25D-2250-4CDA-8D90-D38DC21549C6}" type="slidenum">
              <a:rPr lang="pt-BR" altLang="pt-BR" sz="1200">
                <a:solidFill>
                  <a:srgbClr val="000000"/>
                </a:solidFill>
              </a:rPr>
              <a:pPr/>
              <a:t>19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0453007C-DA6A-46F5-AD76-B46388271380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BEE5EBB9-7E7F-46CC-AAE6-D64AFF862E24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16257341-3FE5-417A-A7A8-7D87560169CD}" type="slidenum">
              <a:rPr lang="pt-BR" altLang="pt-BR" sz="1200">
                <a:solidFill>
                  <a:srgbClr val="000000"/>
                </a:solidFill>
              </a:rPr>
              <a:pPr/>
              <a:t>20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B23BC3EF-C877-4654-AA9E-28DCFDEB618B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093B0ED-17C5-4BF0-81DD-92B47FD9CB4E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042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CFAD8A32-BF5E-4A9D-A426-910B34E41AEC}" type="slidenum">
              <a:rPr lang="pt-BR" altLang="pt-BR" sz="1200">
                <a:solidFill>
                  <a:srgbClr val="000000"/>
                </a:solidFill>
              </a:rPr>
              <a:pPr/>
              <a:t>21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7C905C57-63AB-41C5-B631-4C9CC4BE3D98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5BC529F1-6178-4E43-A524-273827A77E61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144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586DFD8B-5A7B-4D47-87ED-6EBAE8AEDEAE}" type="slidenum">
              <a:rPr lang="pt-BR" altLang="pt-BR" sz="1200">
                <a:solidFill>
                  <a:srgbClr val="000000"/>
                </a:solidFill>
              </a:rPr>
              <a:pPr/>
              <a:t>22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6567EA16-C4BD-4C89-9952-4FBB71D1F267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A8070718-049D-46FE-ACF3-5B5F18A09891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246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53A84CC2-5E04-48B3-8B9B-5A1E7E5EF8BC}" type="slidenum">
              <a:rPr lang="pt-BR" altLang="pt-BR" sz="1200">
                <a:solidFill>
                  <a:srgbClr val="000000"/>
                </a:solidFill>
              </a:rPr>
              <a:pPr/>
              <a:t>23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47F7CCF4-5414-4A90-AF5E-9923977EB626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3E7AEA16-8357-4F5B-BD57-992F206D05C1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09021F5E-AB8A-4359-92BE-632B09460098}" type="slidenum">
              <a:rPr lang="pt-BR" altLang="pt-BR" sz="1200">
                <a:solidFill>
                  <a:srgbClr val="000000"/>
                </a:solidFill>
              </a:rPr>
              <a:pPr/>
              <a:t>25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D0571B5D-0FDA-4775-9976-3C8A3C9F8D22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84401B7-35A9-4F47-8B5C-836F84BB7D81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451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3F363482-04EF-4706-8C76-31315D4CCDE9}" type="slidenum">
              <a:rPr lang="pt-BR" altLang="pt-BR" sz="1200">
                <a:solidFill>
                  <a:srgbClr val="000000"/>
                </a:solidFill>
              </a:rPr>
              <a:pPr/>
              <a:t>26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A46CF1B2-0EB2-4298-84BE-43BF713B3F6C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2F80D688-9E1A-47FA-B4F6-CECCFA9324FC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554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3E19AD87-FF71-45F5-8EE1-B0717A154E99}" type="slidenum">
              <a:rPr lang="pt-BR" altLang="pt-BR" sz="1200">
                <a:solidFill>
                  <a:srgbClr val="000000"/>
                </a:solidFill>
              </a:rPr>
              <a:pPr/>
              <a:t>27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8CF42AA-9A64-4177-8E8B-549A23ACBE60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0F247D52-42E3-4EB2-9569-2EE8ED3887F3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27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656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01" y="536325"/>
            <a:ext cx="10318418" cy="4394988"/>
          </a:xfrm>
        </p:spPr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CF75C27-2BA3-4E19-AC1E-4D5D3FBE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546" y="4289716"/>
            <a:ext cx="8045373" cy="742279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Professor:  </a:t>
            </a:r>
            <a:r>
              <a:rPr lang="pt-BR" dirty="0" err="1"/>
              <a:t>lucianob.Fernandes</a:t>
            </a:r>
            <a:endParaRPr lang="pt-BR" dirty="0"/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00684728-6D5B-44F0-A12D-F889BBE30AA3}"/>
              </a:ext>
            </a:extLst>
          </p:cNvPr>
          <p:cNvSpPr txBox="1">
            <a:spLocks/>
          </p:cNvSpPr>
          <p:nvPr/>
        </p:nvSpPr>
        <p:spPr>
          <a:xfrm>
            <a:off x="2262583" y="4931313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(048) 99974-0216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6916DF6A-D6EB-4A7E-AEF0-D9D3BE2DE6BD}"/>
              </a:ext>
            </a:extLst>
          </p:cNvPr>
          <p:cNvSpPr txBox="1">
            <a:spLocks noChangeArrowheads="1"/>
          </p:cNvSpPr>
          <p:nvPr/>
        </p:nvSpPr>
        <p:spPr>
          <a:xfrm>
            <a:off x="2588004" y="797931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/>
              <a:t>Lógica</a:t>
            </a:r>
            <a:endParaRPr lang="pt-BR" altLang="pt-BR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23E447F2-DA3D-43C9-9390-48BE01DF0A3D}"/>
              </a:ext>
            </a:extLst>
          </p:cNvPr>
          <p:cNvSpPr txBox="1">
            <a:spLocks noChangeArrowheads="1"/>
          </p:cNvSpPr>
          <p:nvPr/>
        </p:nvSpPr>
        <p:spPr>
          <a:xfrm>
            <a:off x="2917410" y="3320672"/>
            <a:ext cx="7570787" cy="3422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Lógica é a técnica de encadear pensamentos para atingir determinado objetivo.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816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A1A4B101-68C0-4AA8-86EF-2E89869EB59D}"/>
              </a:ext>
            </a:extLst>
          </p:cNvPr>
          <p:cNvSpPr txBox="1">
            <a:spLocks noChangeArrowheads="1"/>
          </p:cNvSpPr>
          <p:nvPr/>
        </p:nvSpPr>
        <p:spPr>
          <a:xfrm>
            <a:off x="2613170" y="134321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/>
              <a:t>Instruções</a:t>
            </a:r>
            <a:endParaRPr lang="pt-BR" altLang="pt-BR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5BE6BE88-B445-4AED-B722-70698F5EEDEA}"/>
              </a:ext>
            </a:extLst>
          </p:cNvPr>
          <p:cNvSpPr txBox="1">
            <a:spLocks noChangeArrowheads="1"/>
          </p:cNvSpPr>
          <p:nvPr/>
        </p:nvSpPr>
        <p:spPr>
          <a:xfrm>
            <a:off x="2613170" y="3414902"/>
            <a:ext cx="8229600" cy="3781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/>
              <a:t>Instruções são um conjunto de regras ou normas definidas para a realização ou emprego de algo. Em informática, é o que indica a um computador uma ação elementar a executar.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23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28B6CA5F-B313-496D-B474-1AC2708BD5ED}"/>
              </a:ext>
            </a:extLst>
          </p:cNvPr>
          <p:cNvSpPr txBox="1">
            <a:spLocks noChangeArrowheads="1"/>
          </p:cNvSpPr>
          <p:nvPr/>
        </p:nvSpPr>
        <p:spPr>
          <a:xfrm>
            <a:off x="2369890" y="922877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5000" dirty="0" err="1"/>
              <a:t>Seqüência</a:t>
            </a:r>
            <a:r>
              <a:rPr lang="pt-BR" altLang="pt-BR" sz="5000" dirty="0"/>
              <a:t> Lógica e Algoritmo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5CBD0F59-BE63-4D8C-AC6C-556EA2749D16}"/>
              </a:ext>
            </a:extLst>
          </p:cNvPr>
          <p:cNvSpPr txBox="1">
            <a:spLocks noChangeArrowheads="1"/>
          </p:cNvSpPr>
          <p:nvPr/>
        </p:nvSpPr>
        <p:spPr>
          <a:xfrm>
            <a:off x="2645809" y="2717130"/>
            <a:ext cx="82296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800" dirty="0" err="1"/>
              <a:t>Seqüência</a:t>
            </a:r>
            <a:r>
              <a:rPr lang="pt-BR" altLang="pt-BR" sz="2800" dirty="0"/>
              <a:t> Lógica são passos executados até atingir um objetivo ou solução de um problema.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800" dirty="0"/>
          </a:p>
          <a:p>
            <a:pPr>
              <a:lnSpc>
                <a:spcPct val="90000"/>
              </a:lnSpc>
            </a:pPr>
            <a:r>
              <a:rPr lang="pt-BR" altLang="pt-BR" sz="2800" dirty="0"/>
              <a:t>Um algoritmo é formalmente uma </a:t>
            </a:r>
            <a:r>
              <a:rPr lang="pt-BR" altLang="pt-BR" sz="2800" dirty="0" err="1"/>
              <a:t>seqüência</a:t>
            </a:r>
            <a:r>
              <a:rPr lang="pt-BR" altLang="pt-BR" sz="2800" dirty="0"/>
              <a:t> finita de passos que levam a execução de uma tarefa. Podemos pensar em algoritmo como uma receita, uma </a:t>
            </a:r>
            <a:r>
              <a:rPr lang="pt-BR" altLang="pt-BR" sz="2800" dirty="0" err="1"/>
              <a:t>seqüência</a:t>
            </a:r>
            <a:r>
              <a:rPr lang="pt-BR" altLang="pt-BR" sz="2800" dirty="0"/>
              <a:t> de instruções que dão cabo de uma meta específica.</a:t>
            </a:r>
          </a:p>
          <a:p>
            <a:pPr>
              <a:lnSpc>
                <a:spcPct val="90000"/>
              </a:lnSpc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3179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65487FB3-21E5-4B1A-B82D-B568C578135F}"/>
              </a:ext>
            </a:extLst>
          </p:cNvPr>
          <p:cNvSpPr txBox="1">
            <a:spLocks noChangeArrowheads="1"/>
          </p:cNvSpPr>
          <p:nvPr/>
        </p:nvSpPr>
        <p:spPr>
          <a:xfrm>
            <a:off x="2520892" y="31975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5000" dirty="0"/>
              <a:t>Exemplo de algoritmo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9E690F19-1276-4131-9831-044054E2205C}"/>
              </a:ext>
            </a:extLst>
          </p:cNvPr>
          <p:cNvSpPr txBox="1">
            <a:spLocks noChangeArrowheads="1"/>
          </p:cNvSpPr>
          <p:nvPr/>
        </p:nvSpPr>
        <p:spPr>
          <a:xfrm>
            <a:off x="2681055" y="1779341"/>
            <a:ext cx="7786687" cy="5078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pt-BR" sz="2800" dirty="0"/>
              <a:t>“Chupar uma bala”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Pegar a bala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Retirar o papel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Jogar o papel no lixo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Chupar a bala</a:t>
            </a:r>
          </a:p>
          <a:p>
            <a:pPr lvl="1">
              <a:lnSpc>
                <a:spcPct val="80000"/>
              </a:lnSpc>
            </a:pPr>
            <a:endParaRPr lang="pt-BR" altLang="pt-BR" sz="2400" dirty="0"/>
          </a:p>
          <a:p>
            <a:pPr lvl="1">
              <a:lnSpc>
                <a:spcPct val="80000"/>
              </a:lnSpc>
            </a:pPr>
            <a:endParaRPr lang="pt-BR" altLang="pt-BR" sz="2400" dirty="0"/>
          </a:p>
          <a:p>
            <a:pPr>
              <a:lnSpc>
                <a:spcPct val="80000"/>
              </a:lnSpc>
            </a:pPr>
            <a:r>
              <a:rPr lang="pt-BR" altLang="pt-BR" sz="2800" dirty="0"/>
              <a:t>Pode-se escrever este algoritmo de outra forma?</a:t>
            </a:r>
          </a:p>
          <a:p>
            <a:pPr>
              <a:lnSpc>
                <a:spcPct val="80000"/>
              </a:lnSpc>
            </a:pPr>
            <a:endParaRPr lang="pt-BR" altLang="pt-BR" sz="2800" dirty="0"/>
          </a:p>
          <a:p>
            <a:pPr>
              <a:lnSpc>
                <a:spcPct val="80000"/>
              </a:lnSpc>
            </a:pPr>
            <a:r>
              <a:rPr lang="pt-BR" altLang="pt-BR" sz="2800" dirty="0"/>
              <a:t>Como ficaria se o pote de balas tivesse balas de diversos sabores?</a:t>
            </a:r>
          </a:p>
          <a:p>
            <a:pPr>
              <a:lnSpc>
                <a:spcPct val="80000"/>
              </a:lnSpc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4500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D112C1A-5E7F-4126-8387-79F9D06CEC17}"/>
              </a:ext>
            </a:extLst>
          </p:cNvPr>
          <p:cNvSpPr txBox="1">
            <a:spLocks/>
          </p:cNvSpPr>
          <p:nvPr/>
        </p:nvSpPr>
        <p:spPr>
          <a:xfrm>
            <a:off x="1628441" y="962302"/>
            <a:ext cx="9585325" cy="954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/>
              <a:t>Conteúdo</a:t>
            </a:r>
            <a:endParaRPr lang="pt-BR" alt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10CE64B-81E1-4EEC-9A35-CBB7AF38D427}"/>
              </a:ext>
            </a:extLst>
          </p:cNvPr>
          <p:cNvSpPr txBox="1">
            <a:spLocks/>
          </p:cNvSpPr>
          <p:nvPr/>
        </p:nvSpPr>
        <p:spPr>
          <a:xfrm>
            <a:off x="1931581" y="2543313"/>
            <a:ext cx="9585325" cy="368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pt-BR" dirty="0"/>
              <a:t>Representação de algoritmos</a:t>
            </a:r>
          </a:p>
          <a:p>
            <a:pPr lvl="1" indent="-385763">
              <a:defRPr/>
            </a:pPr>
            <a:r>
              <a:rPr lang="pt-BR" sz="3600" dirty="0">
                <a:solidFill>
                  <a:schemeClr val="accent3"/>
                </a:solidFill>
              </a:rPr>
              <a:t>Linguagem Natural</a:t>
            </a:r>
          </a:p>
          <a:p>
            <a:pPr lvl="1" indent="-385763">
              <a:defRPr/>
            </a:pPr>
            <a:r>
              <a:rPr lang="pt-BR" sz="3600" dirty="0">
                <a:solidFill>
                  <a:schemeClr val="accent3"/>
                </a:solidFill>
              </a:rPr>
              <a:t>Linguagem Gráfica</a:t>
            </a:r>
          </a:p>
          <a:p>
            <a:pPr lvl="1" indent="-385763">
              <a:defRPr/>
            </a:pPr>
            <a:r>
              <a:rPr lang="pt-BR" sz="3600" dirty="0" err="1">
                <a:solidFill>
                  <a:schemeClr val="accent3"/>
                </a:solidFill>
              </a:rPr>
              <a:t>Pseudolinguagem</a:t>
            </a:r>
            <a:endParaRPr lang="pt-BR" sz="3600" dirty="0">
              <a:solidFill>
                <a:schemeClr val="accent3"/>
              </a:solidFill>
            </a:endParaRPr>
          </a:p>
          <a:p>
            <a:pPr lvl="1">
              <a:defRPr/>
            </a:pPr>
            <a:endParaRPr lang="pt-BR" sz="3600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Construção de um algoritmo</a:t>
            </a:r>
          </a:p>
        </p:txBody>
      </p:sp>
    </p:spTree>
    <p:extLst>
      <p:ext uri="{BB962C8B-B14F-4D97-AF65-F5344CB8AC3E}">
        <p14:creationId xmlns:p14="http://schemas.microsoft.com/office/powerpoint/2010/main" val="10104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A314922-1E48-4C8E-8792-241547665CA1}"/>
              </a:ext>
            </a:extLst>
          </p:cNvPr>
          <p:cNvSpPr txBox="1">
            <a:spLocks/>
          </p:cNvSpPr>
          <p:nvPr/>
        </p:nvSpPr>
        <p:spPr>
          <a:xfrm>
            <a:off x="1303337" y="1517988"/>
            <a:ext cx="9585325" cy="879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>
              <a:buFontTx/>
              <a:buNone/>
              <a:defRPr/>
            </a:pPr>
            <a:r>
              <a:rPr lang="pt-BR" sz="3600" dirty="0">
                <a:solidFill>
                  <a:schemeClr val="accent3"/>
                </a:solidFill>
              </a:rPr>
              <a:t>Linguagem Natural</a:t>
            </a:r>
          </a:p>
          <a:p>
            <a:pPr lvl="1">
              <a:buFontTx/>
              <a:buNone/>
              <a:defRPr/>
            </a:pPr>
            <a:endParaRPr lang="pt-BR" dirty="0"/>
          </a:p>
          <a:p>
            <a:pPr lvl="1">
              <a:defRPr/>
            </a:pPr>
            <a:endParaRPr lang="pt-BR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77320E15-68EE-4201-8570-15F7AF7174F1}"/>
              </a:ext>
            </a:extLst>
          </p:cNvPr>
          <p:cNvSpPr txBox="1"/>
          <p:nvPr/>
        </p:nvSpPr>
        <p:spPr>
          <a:xfrm>
            <a:off x="2921727" y="2165827"/>
            <a:ext cx="7126572" cy="4662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C572A759-6A51-4108-AA02-DFA0A04FC94B}"/>
          </a:extLst>
        </p:spPr>
        <p:txBody>
          <a:bodyPr wrap="square" anchor="ctr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b="1" dirty="0" err="1">
                <a:latin typeface="+mn-lt"/>
                <a:ea typeface="ＭＳ 明朝"/>
                <a:cs typeface="Arial"/>
              </a:rPr>
              <a:t>Ingredientes</a:t>
            </a:r>
            <a:r>
              <a:rPr lang="en-US" b="1" dirty="0">
                <a:latin typeface="+mn-lt"/>
                <a:ea typeface="ＭＳ 明朝"/>
                <a:cs typeface="Arial"/>
              </a:rPr>
              <a:t>: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270510">
              <a:spcAft>
                <a:spcPts val="0"/>
              </a:spcAft>
              <a:tabLst>
                <a:tab pos="139700" algn="l"/>
                <a:tab pos="270510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2 </a:t>
            </a:r>
            <a:r>
              <a:rPr lang="en-US" dirty="0" err="1">
                <a:latin typeface="+mn-lt"/>
                <a:ea typeface="ＭＳ 明朝"/>
                <a:cs typeface="Arial"/>
              </a:rPr>
              <a:t>xícaras</a:t>
            </a:r>
            <a:r>
              <a:rPr lang="en-US" dirty="0">
                <a:latin typeface="+mn-lt"/>
                <a:ea typeface="ＭＳ 明朝"/>
                <a:cs typeface="Arial"/>
              </a:rPr>
              <a:t> (</a:t>
            </a:r>
            <a:r>
              <a:rPr lang="en-US" dirty="0" err="1">
                <a:latin typeface="+mn-lt"/>
                <a:ea typeface="ＭＳ 明朝"/>
                <a:cs typeface="Arial"/>
              </a:rPr>
              <a:t>chá</a:t>
            </a:r>
            <a:r>
              <a:rPr lang="en-US" dirty="0">
                <a:latin typeface="+mn-lt"/>
                <a:ea typeface="ＭＳ 明朝"/>
                <a:cs typeface="Arial"/>
              </a:rPr>
              <a:t>) de </a:t>
            </a:r>
            <a:r>
              <a:rPr lang="en-US" dirty="0" err="1">
                <a:latin typeface="+mn-lt"/>
                <a:ea typeface="ＭＳ 明朝"/>
                <a:cs typeface="Arial"/>
              </a:rPr>
              <a:t>açúcar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270510">
              <a:spcAft>
                <a:spcPts val="0"/>
              </a:spcAft>
              <a:tabLst>
                <a:tab pos="139700" algn="l"/>
                <a:tab pos="270510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3 </a:t>
            </a:r>
            <a:r>
              <a:rPr lang="en-US" dirty="0" err="1">
                <a:latin typeface="+mn-lt"/>
                <a:ea typeface="ＭＳ 明朝"/>
                <a:cs typeface="Arial"/>
              </a:rPr>
              <a:t>xícaras</a:t>
            </a:r>
            <a:r>
              <a:rPr lang="en-US" dirty="0">
                <a:latin typeface="+mn-lt"/>
                <a:ea typeface="ＭＳ 明朝"/>
                <a:cs typeface="Arial"/>
              </a:rPr>
              <a:t> (</a:t>
            </a:r>
            <a:r>
              <a:rPr lang="en-US" dirty="0" err="1">
                <a:latin typeface="+mn-lt"/>
                <a:ea typeface="ＭＳ 明朝"/>
                <a:cs typeface="Arial"/>
              </a:rPr>
              <a:t>chá</a:t>
            </a:r>
            <a:r>
              <a:rPr lang="en-US" dirty="0">
                <a:latin typeface="+mn-lt"/>
                <a:ea typeface="ＭＳ 明朝"/>
                <a:cs typeface="Arial"/>
              </a:rPr>
              <a:t>) de </a:t>
            </a:r>
            <a:r>
              <a:rPr lang="en-US" dirty="0" err="1">
                <a:latin typeface="+mn-lt"/>
                <a:ea typeface="ＭＳ 明朝"/>
                <a:cs typeface="Arial"/>
              </a:rPr>
              <a:t>farinha</a:t>
            </a:r>
            <a:r>
              <a:rPr lang="en-US" dirty="0">
                <a:latin typeface="+mn-lt"/>
                <a:ea typeface="ＭＳ 明朝"/>
                <a:cs typeface="Arial"/>
              </a:rPr>
              <a:t> de </a:t>
            </a:r>
            <a:r>
              <a:rPr lang="en-US" dirty="0" err="1">
                <a:latin typeface="+mn-lt"/>
                <a:ea typeface="ＭＳ 明朝"/>
                <a:cs typeface="Arial"/>
              </a:rPr>
              <a:t>trigo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270510">
              <a:spcAft>
                <a:spcPts val="0"/>
              </a:spcAft>
              <a:tabLst>
                <a:tab pos="139700" algn="l"/>
                <a:tab pos="270510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4 </a:t>
            </a:r>
            <a:r>
              <a:rPr lang="en-US" dirty="0" err="1">
                <a:latin typeface="+mn-lt"/>
                <a:ea typeface="ＭＳ 明朝"/>
                <a:cs typeface="Arial"/>
              </a:rPr>
              <a:t>colheres</a:t>
            </a:r>
            <a:r>
              <a:rPr lang="en-US" dirty="0">
                <a:latin typeface="+mn-lt"/>
                <a:ea typeface="ＭＳ 明朝"/>
                <a:cs typeface="Arial"/>
              </a:rPr>
              <a:t> (</a:t>
            </a:r>
            <a:r>
              <a:rPr lang="en-US" dirty="0" err="1">
                <a:latin typeface="+mn-lt"/>
                <a:ea typeface="ＭＳ 明朝"/>
                <a:cs typeface="Arial"/>
              </a:rPr>
              <a:t>sopa</a:t>
            </a:r>
            <a:r>
              <a:rPr lang="en-US" dirty="0">
                <a:latin typeface="+mn-lt"/>
                <a:ea typeface="ＭＳ 明朝"/>
                <a:cs typeface="Arial"/>
              </a:rPr>
              <a:t>) de </a:t>
            </a:r>
            <a:r>
              <a:rPr lang="en-US" dirty="0" err="1">
                <a:latin typeface="+mn-lt"/>
                <a:ea typeface="ＭＳ 明朝"/>
                <a:cs typeface="Arial"/>
              </a:rPr>
              <a:t>margarina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bem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cheias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270510">
              <a:spcAft>
                <a:spcPts val="0"/>
              </a:spcAft>
              <a:tabLst>
                <a:tab pos="139700" algn="l"/>
                <a:tab pos="270510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3 </a:t>
            </a:r>
            <a:r>
              <a:rPr lang="en-US" dirty="0" err="1">
                <a:latin typeface="+mn-lt"/>
                <a:ea typeface="ＭＳ 明朝"/>
                <a:cs typeface="Arial"/>
              </a:rPr>
              <a:t>ovos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270510">
              <a:spcAft>
                <a:spcPts val="0"/>
              </a:spcAft>
              <a:tabLst>
                <a:tab pos="139700" algn="l"/>
                <a:tab pos="270510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1 1/2 </a:t>
            </a:r>
            <a:r>
              <a:rPr lang="en-US" dirty="0" err="1">
                <a:latin typeface="+mn-lt"/>
                <a:ea typeface="ＭＳ 明朝"/>
                <a:cs typeface="Arial"/>
              </a:rPr>
              <a:t>xícara</a:t>
            </a:r>
            <a:r>
              <a:rPr lang="en-US" dirty="0">
                <a:latin typeface="+mn-lt"/>
                <a:ea typeface="ＭＳ 明朝"/>
                <a:cs typeface="Arial"/>
              </a:rPr>
              <a:t> (</a:t>
            </a:r>
            <a:r>
              <a:rPr lang="en-US" dirty="0" err="1">
                <a:latin typeface="+mn-lt"/>
                <a:ea typeface="ＭＳ 明朝"/>
                <a:cs typeface="Arial"/>
              </a:rPr>
              <a:t>chá</a:t>
            </a:r>
            <a:r>
              <a:rPr lang="en-US" dirty="0">
                <a:latin typeface="+mn-lt"/>
                <a:ea typeface="ＭＳ 明朝"/>
                <a:cs typeface="Arial"/>
              </a:rPr>
              <a:t>) de </a:t>
            </a:r>
            <a:r>
              <a:rPr lang="en-US" dirty="0" err="1">
                <a:latin typeface="+mn-lt"/>
                <a:ea typeface="ＭＳ 明朝"/>
                <a:cs typeface="Arial"/>
              </a:rPr>
              <a:t>leite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aproximadamente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705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	1 </a:t>
            </a:r>
            <a:r>
              <a:rPr lang="en-US" dirty="0" err="1">
                <a:latin typeface="+mn-lt"/>
                <a:ea typeface="ＭＳ 明朝"/>
                <a:cs typeface="Arial"/>
              </a:rPr>
              <a:t>colher</a:t>
            </a:r>
            <a:r>
              <a:rPr lang="en-US" dirty="0">
                <a:latin typeface="+mn-lt"/>
                <a:ea typeface="ＭＳ 明朝"/>
                <a:cs typeface="Arial"/>
              </a:rPr>
              <a:t> (</a:t>
            </a:r>
            <a:r>
              <a:rPr lang="en-US" dirty="0" err="1">
                <a:latin typeface="+mn-lt"/>
                <a:ea typeface="ＭＳ 明朝"/>
                <a:cs typeface="Arial"/>
              </a:rPr>
              <a:t>sopa</a:t>
            </a:r>
            <a:r>
              <a:rPr lang="en-US" dirty="0">
                <a:latin typeface="+mn-lt"/>
                <a:ea typeface="ＭＳ 明朝"/>
                <a:cs typeface="Arial"/>
              </a:rPr>
              <a:t>) de </a:t>
            </a:r>
            <a:r>
              <a:rPr lang="en-US" dirty="0" err="1">
                <a:latin typeface="+mn-lt"/>
                <a:ea typeface="ＭＳ 明朝"/>
                <a:cs typeface="Arial"/>
              </a:rPr>
              <a:t>fermento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em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pó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bem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cheia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b="1" dirty="0" err="1">
                <a:latin typeface="+mn-lt"/>
                <a:ea typeface="ＭＳ 明朝"/>
                <a:cs typeface="Arial"/>
              </a:rPr>
              <a:t>Modo</a:t>
            </a:r>
            <a:r>
              <a:rPr lang="en-US" b="1" dirty="0">
                <a:latin typeface="+mn-lt"/>
                <a:ea typeface="ＭＳ 明朝"/>
                <a:cs typeface="Arial"/>
              </a:rPr>
              <a:t> de </a:t>
            </a:r>
            <a:r>
              <a:rPr lang="en-US" b="1" dirty="0" err="1">
                <a:latin typeface="+mn-lt"/>
                <a:ea typeface="ＭＳ 明朝"/>
                <a:cs typeface="Arial"/>
              </a:rPr>
              <a:t>preparo</a:t>
            </a:r>
            <a:r>
              <a:rPr lang="en-US" b="1" dirty="0">
                <a:latin typeface="+mn-lt"/>
                <a:ea typeface="ＭＳ 明朝"/>
                <a:cs typeface="Arial"/>
              </a:rPr>
              <a:t>: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Bata as </a:t>
            </a:r>
            <a:r>
              <a:rPr lang="en-US" dirty="0" err="1">
                <a:latin typeface="+mn-lt"/>
                <a:ea typeface="ＭＳ 明朝"/>
                <a:cs typeface="Arial"/>
              </a:rPr>
              <a:t>claras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em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neve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Reserve.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latin typeface="+mn-lt"/>
                <a:ea typeface="ＭＳ 明朝"/>
                <a:cs typeface="Arial"/>
              </a:rPr>
              <a:t>Bata </a:t>
            </a:r>
            <a:r>
              <a:rPr lang="en-US" dirty="0" err="1">
                <a:latin typeface="+mn-lt"/>
                <a:ea typeface="ＭＳ 明朝"/>
                <a:cs typeface="Arial"/>
              </a:rPr>
              <a:t>bem</a:t>
            </a:r>
            <a:r>
              <a:rPr lang="en-US" dirty="0">
                <a:latin typeface="+mn-lt"/>
                <a:ea typeface="ＭＳ 明朝"/>
                <a:cs typeface="Arial"/>
              </a:rPr>
              <a:t> as </a:t>
            </a:r>
            <a:r>
              <a:rPr lang="en-US" dirty="0" err="1">
                <a:latin typeface="+mn-lt"/>
                <a:ea typeface="ＭＳ 明朝"/>
                <a:cs typeface="Arial"/>
              </a:rPr>
              <a:t>gemas</a:t>
            </a:r>
            <a:r>
              <a:rPr lang="en-US" dirty="0">
                <a:latin typeface="+mn-lt"/>
                <a:ea typeface="ＭＳ 明朝"/>
                <a:cs typeface="Arial"/>
              </a:rPr>
              <a:t> com a </a:t>
            </a:r>
            <a:r>
              <a:rPr lang="en-US" dirty="0" err="1">
                <a:latin typeface="+mn-lt"/>
                <a:ea typeface="ＭＳ 明朝"/>
                <a:cs typeface="Arial"/>
              </a:rPr>
              <a:t>margarina</a:t>
            </a:r>
            <a:r>
              <a:rPr lang="en-US" dirty="0">
                <a:latin typeface="+mn-lt"/>
                <a:ea typeface="ＭＳ 明朝"/>
                <a:cs typeface="Arial"/>
              </a:rPr>
              <a:t> e o </a:t>
            </a:r>
            <a:r>
              <a:rPr lang="en-US" dirty="0" err="1">
                <a:latin typeface="+mn-lt"/>
                <a:ea typeface="ＭＳ 明朝"/>
                <a:cs typeface="Arial"/>
              </a:rPr>
              <a:t>açúcar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ea typeface="ＭＳ 明朝"/>
                <a:cs typeface="Arial"/>
              </a:rPr>
              <a:t>Acrescente</a:t>
            </a:r>
            <a:r>
              <a:rPr lang="en-US" dirty="0">
                <a:latin typeface="+mn-lt"/>
                <a:ea typeface="ＭＳ 明朝"/>
                <a:cs typeface="Arial"/>
              </a:rPr>
              <a:t> o </a:t>
            </a:r>
            <a:r>
              <a:rPr lang="en-US" dirty="0" err="1">
                <a:latin typeface="+mn-lt"/>
                <a:ea typeface="ＭＳ 明朝"/>
                <a:cs typeface="Arial"/>
              </a:rPr>
              <a:t>leite</a:t>
            </a:r>
            <a:r>
              <a:rPr lang="en-US" dirty="0">
                <a:latin typeface="+mn-lt"/>
                <a:ea typeface="ＭＳ 明朝"/>
                <a:cs typeface="Arial"/>
              </a:rPr>
              <a:t> e </a:t>
            </a:r>
            <a:r>
              <a:rPr lang="en-US" dirty="0" err="1">
                <a:latin typeface="+mn-lt"/>
                <a:ea typeface="ＭＳ 明朝"/>
                <a:cs typeface="Arial"/>
              </a:rPr>
              <a:t>farinha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aos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poucos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sem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parar</a:t>
            </a:r>
            <a:r>
              <a:rPr lang="en-US" dirty="0">
                <a:latin typeface="+mn-lt"/>
                <a:ea typeface="ＭＳ 明朝"/>
                <a:cs typeface="Arial"/>
              </a:rPr>
              <a:t> de </a:t>
            </a:r>
            <a:r>
              <a:rPr lang="en-US" dirty="0" err="1">
                <a:latin typeface="+mn-lt"/>
                <a:ea typeface="ＭＳ 明朝"/>
                <a:cs typeface="Arial"/>
              </a:rPr>
              <a:t>bater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ea typeface="ＭＳ 明朝"/>
                <a:cs typeface="Arial"/>
              </a:rPr>
              <a:t>Por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último</a:t>
            </a:r>
            <a:r>
              <a:rPr lang="en-US" dirty="0">
                <a:latin typeface="+mn-lt"/>
                <a:ea typeface="ＭＳ 明朝"/>
                <a:cs typeface="Arial"/>
              </a:rPr>
              <a:t>, </a:t>
            </a:r>
            <a:r>
              <a:rPr lang="en-US" dirty="0" err="1">
                <a:latin typeface="+mn-lt"/>
                <a:ea typeface="ＭＳ 明朝"/>
                <a:cs typeface="Arial"/>
              </a:rPr>
              <a:t>agregue</a:t>
            </a:r>
            <a:r>
              <a:rPr lang="en-US" dirty="0">
                <a:latin typeface="+mn-lt"/>
                <a:ea typeface="ＭＳ 明朝"/>
                <a:cs typeface="Arial"/>
              </a:rPr>
              <a:t> as </a:t>
            </a:r>
            <a:r>
              <a:rPr lang="en-US" dirty="0" err="1">
                <a:latin typeface="+mn-lt"/>
                <a:ea typeface="ＭＳ 明朝"/>
                <a:cs typeface="Arial"/>
              </a:rPr>
              <a:t>claras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em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neve</a:t>
            </a:r>
            <a:r>
              <a:rPr lang="en-US" dirty="0">
                <a:latin typeface="+mn-lt"/>
                <a:ea typeface="ＭＳ 明朝"/>
                <a:cs typeface="Arial"/>
              </a:rPr>
              <a:t> e o </a:t>
            </a:r>
            <a:r>
              <a:rPr lang="en-US" dirty="0" err="1">
                <a:latin typeface="+mn-lt"/>
                <a:ea typeface="ＭＳ 明朝"/>
                <a:cs typeface="Arial"/>
              </a:rPr>
              <a:t>fermento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ea typeface="ＭＳ 明朝"/>
                <a:cs typeface="Arial"/>
              </a:rPr>
              <a:t>Coloque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em</a:t>
            </a:r>
            <a:r>
              <a:rPr lang="en-US" dirty="0">
                <a:latin typeface="+mn-lt"/>
                <a:ea typeface="ＭＳ 明朝"/>
                <a:cs typeface="Arial"/>
              </a:rPr>
              <a:t> forma </a:t>
            </a:r>
            <a:r>
              <a:rPr lang="en-US" dirty="0" err="1">
                <a:latin typeface="+mn-lt"/>
                <a:ea typeface="ＭＳ 明朝"/>
                <a:cs typeface="Arial"/>
              </a:rPr>
              <a:t>grande</a:t>
            </a:r>
            <a:r>
              <a:rPr lang="en-US" dirty="0">
                <a:latin typeface="+mn-lt"/>
                <a:ea typeface="ＭＳ 明朝"/>
                <a:cs typeface="Arial"/>
              </a:rPr>
              <a:t> de </a:t>
            </a:r>
            <a:r>
              <a:rPr lang="en-US" dirty="0" err="1">
                <a:latin typeface="+mn-lt"/>
                <a:ea typeface="ＭＳ 明朝"/>
                <a:cs typeface="Arial"/>
              </a:rPr>
              <a:t>furo</a:t>
            </a:r>
            <a:r>
              <a:rPr lang="en-US" dirty="0">
                <a:latin typeface="+mn-lt"/>
                <a:ea typeface="ＭＳ 明朝"/>
                <a:cs typeface="Arial"/>
              </a:rPr>
              <a:t> central </a:t>
            </a:r>
            <a:r>
              <a:rPr lang="en-US" dirty="0" err="1">
                <a:latin typeface="+mn-lt"/>
                <a:ea typeface="ＭＳ 明朝"/>
                <a:cs typeface="Arial"/>
              </a:rPr>
              <a:t>untada</a:t>
            </a:r>
            <a:r>
              <a:rPr lang="en-US" dirty="0">
                <a:latin typeface="+mn-lt"/>
                <a:ea typeface="ＭＳ 明朝"/>
                <a:cs typeface="Arial"/>
              </a:rPr>
              <a:t> e </a:t>
            </a:r>
            <a:r>
              <a:rPr lang="en-US" dirty="0" err="1">
                <a:latin typeface="+mn-lt"/>
                <a:ea typeface="ＭＳ 明朝"/>
                <a:cs typeface="Arial"/>
              </a:rPr>
              <a:t>enfarinhada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  <a:defRPr/>
            </a:pPr>
            <a:r>
              <a:rPr lang="en-US" dirty="0" err="1">
                <a:latin typeface="+mn-lt"/>
                <a:ea typeface="ＭＳ 明朝"/>
                <a:cs typeface="Arial"/>
              </a:rPr>
              <a:t>Pré-aqueça</a:t>
            </a:r>
            <a:r>
              <a:rPr lang="en-US" dirty="0">
                <a:latin typeface="+mn-lt"/>
                <a:ea typeface="ＭＳ 明朝"/>
                <a:cs typeface="Arial"/>
              </a:rPr>
              <a:t> o </a:t>
            </a:r>
            <a:r>
              <a:rPr lang="en-US" dirty="0" err="1">
                <a:latin typeface="+mn-lt"/>
                <a:ea typeface="ＭＳ 明朝"/>
                <a:cs typeface="Arial"/>
              </a:rPr>
              <a:t>forno</a:t>
            </a:r>
            <a:r>
              <a:rPr lang="en-US" dirty="0">
                <a:latin typeface="+mn-lt"/>
                <a:ea typeface="ＭＳ 明朝"/>
                <a:cs typeface="Arial"/>
              </a:rPr>
              <a:t> a 180 C </a:t>
            </a:r>
            <a:r>
              <a:rPr lang="en-US" dirty="0" err="1">
                <a:latin typeface="+mn-lt"/>
                <a:ea typeface="ＭＳ 明朝"/>
                <a:cs typeface="Arial"/>
              </a:rPr>
              <a:t>por</a:t>
            </a:r>
            <a:r>
              <a:rPr lang="en-US" dirty="0">
                <a:latin typeface="+mn-lt"/>
                <a:ea typeface="ＭＳ 明朝"/>
                <a:cs typeface="Arial"/>
              </a:rPr>
              <a:t> 10 </a:t>
            </a:r>
            <a:r>
              <a:rPr lang="en-US" dirty="0" err="1">
                <a:latin typeface="+mn-lt"/>
                <a:ea typeface="ＭＳ 明朝"/>
                <a:cs typeface="Arial"/>
              </a:rPr>
              <a:t>minutos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  <a:defRPr/>
            </a:pPr>
            <a:r>
              <a:rPr lang="en-US" dirty="0" err="1">
                <a:latin typeface="+mn-lt"/>
                <a:ea typeface="ＭＳ 明朝"/>
                <a:cs typeface="Arial"/>
              </a:rPr>
              <a:t>Asse</a:t>
            </a:r>
            <a:r>
              <a:rPr lang="en-US" dirty="0">
                <a:latin typeface="+mn-lt"/>
                <a:ea typeface="ＭＳ 明朝"/>
                <a:cs typeface="Arial"/>
              </a:rPr>
              <a:t> </a:t>
            </a:r>
            <a:r>
              <a:rPr lang="en-US" dirty="0" err="1">
                <a:latin typeface="+mn-lt"/>
                <a:ea typeface="ＭＳ 明朝"/>
                <a:cs typeface="Arial"/>
              </a:rPr>
              <a:t>por</a:t>
            </a:r>
            <a:r>
              <a:rPr lang="en-US" dirty="0">
                <a:latin typeface="+mn-lt"/>
                <a:ea typeface="ＭＳ 明朝"/>
                <a:cs typeface="Arial"/>
              </a:rPr>
              <a:t> 40 </a:t>
            </a:r>
            <a:r>
              <a:rPr lang="en-US" dirty="0" err="1">
                <a:latin typeface="+mn-lt"/>
                <a:ea typeface="ＭＳ 明朝"/>
                <a:cs typeface="Arial"/>
              </a:rPr>
              <a:t>minutos</a:t>
            </a:r>
            <a:r>
              <a:rPr lang="en-US" dirty="0">
                <a:latin typeface="+mn-lt"/>
                <a:ea typeface="ＭＳ 明朝"/>
                <a:cs typeface="Arial"/>
              </a:rPr>
              <a:t>.</a:t>
            </a:r>
            <a:endParaRPr lang="pt-BR" dirty="0">
              <a:latin typeface="+mn-lt"/>
              <a:ea typeface="ＭＳ 明朝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758682B-3A4D-4530-84F0-A2226C5C1EFB}"/>
              </a:ext>
            </a:extLst>
          </p:cNvPr>
          <p:cNvSpPr txBox="1">
            <a:spLocks/>
          </p:cNvSpPr>
          <p:nvPr/>
        </p:nvSpPr>
        <p:spPr>
          <a:xfrm>
            <a:off x="1652842" y="347852"/>
            <a:ext cx="9585325" cy="1049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5000" dirty="0"/>
              <a:t>Representação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26394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A791BD-8C2C-4E22-9A7F-6E4BB5A7B507}"/>
              </a:ext>
            </a:extLst>
          </p:cNvPr>
          <p:cNvSpPr txBox="1">
            <a:spLocks/>
          </p:cNvSpPr>
          <p:nvPr/>
        </p:nvSpPr>
        <p:spPr>
          <a:xfrm>
            <a:off x="238125" y="1874838"/>
            <a:ext cx="3265488" cy="1487487"/>
          </a:xfrm>
          <a:prstGeom prst="rect">
            <a:avLst/>
          </a:prstGeom>
          <a:solidFill>
            <a:schemeClr val="accent2">
              <a:alpha val="38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Tx/>
              <a:buNone/>
              <a:defRPr/>
            </a:pPr>
            <a:endParaRPr lang="pt-BR" sz="3200" dirty="0">
              <a:solidFill>
                <a:schemeClr val="tx1"/>
              </a:solidFill>
            </a:endParaRPr>
          </a:p>
          <a:p>
            <a:pPr marL="0" lvl="1">
              <a:buFontTx/>
              <a:buNone/>
              <a:defRPr/>
            </a:pPr>
            <a:endParaRPr lang="pt-BR" sz="3200" dirty="0">
              <a:solidFill>
                <a:schemeClr val="tx1"/>
              </a:solidFill>
            </a:endParaRPr>
          </a:p>
          <a:p>
            <a:pPr marL="0" lvl="1">
              <a:buFontTx/>
              <a:buNone/>
              <a:defRPr/>
            </a:pPr>
            <a:r>
              <a:rPr lang="pt-BR" sz="3200" dirty="0">
                <a:solidFill>
                  <a:schemeClr val="tx1"/>
                </a:solidFill>
              </a:rPr>
              <a:t>Fluxograma ISO 5807</a:t>
            </a:r>
          </a:p>
          <a:p>
            <a:pPr marL="0" lvl="1">
              <a:defRPr/>
            </a:pPr>
            <a:endParaRPr lang="pt-BR" sz="3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pt-BR" sz="3200" dirty="0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C7B0A3D7-548F-446A-972C-51D4609B0585}"/>
              </a:ext>
            </a:extLst>
          </p:cNvPr>
          <p:cNvGrpSpPr/>
          <p:nvPr/>
        </p:nvGrpSpPr>
        <p:grpSpPr>
          <a:xfrm>
            <a:off x="3771825" y="1435832"/>
            <a:ext cx="6988191" cy="5214069"/>
            <a:chOff x="0" y="-157308"/>
            <a:chExt cx="9304085" cy="6716211"/>
          </a:xfrm>
          <a:solidFill>
            <a:schemeClr val="accent1"/>
          </a:solidFill>
          <a:effectLst/>
        </p:grpSpPr>
        <p:sp>
          <p:nvSpPr>
            <p:cNvPr id="7" name="Alternate Process 8">
              <a:extLst>
                <a:ext uri="{FF2B5EF4-FFF2-40B4-BE49-F238E27FC236}">
                  <a16:creationId xmlns:a16="http://schemas.microsoft.com/office/drawing/2014/main" xmlns="" id="{647E38BA-59DD-409B-B9D6-62110DFD7388}"/>
                </a:ext>
              </a:extLst>
            </p:cNvPr>
            <p:cNvSpPr/>
            <p:nvPr/>
          </p:nvSpPr>
          <p:spPr>
            <a:xfrm>
              <a:off x="1750215" y="-157308"/>
              <a:ext cx="1566779" cy="481786"/>
            </a:xfrm>
            <a:prstGeom prst="flowChartAlternate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FFFFFF"/>
                  </a:solidFill>
                  <a:ea typeface="ＭＳ 明朝"/>
                  <a:cs typeface="Times New Roman"/>
                </a:rPr>
                <a:t>INÍCIO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Process 9">
              <a:extLst>
                <a:ext uri="{FF2B5EF4-FFF2-40B4-BE49-F238E27FC236}">
                  <a16:creationId xmlns:a16="http://schemas.microsoft.com/office/drawing/2014/main" xmlns="" id="{379ECBDE-DCBA-4CD1-BCCD-9A85224B7BC9}"/>
                </a:ext>
              </a:extLst>
            </p:cNvPr>
            <p:cNvSpPr/>
            <p:nvPr/>
          </p:nvSpPr>
          <p:spPr>
            <a:xfrm>
              <a:off x="1750216" y="503393"/>
              <a:ext cx="1594592" cy="41610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FFFFFF"/>
                  </a:solidFill>
                  <a:ea typeface="ＭＳ 明朝"/>
                  <a:cs typeface="Times New Roman"/>
                </a:rPr>
                <a:t>Acordar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xmlns="" id="{E12D95AA-1BB8-4CC7-A28E-5D36B3102678}"/>
                </a:ext>
              </a:extLst>
            </p:cNvPr>
            <p:cNvSpPr/>
            <p:nvPr/>
          </p:nvSpPr>
          <p:spPr>
            <a:xfrm>
              <a:off x="1752441" y="1037004"/>
              <a:ext cx="1594592" cy="41610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FFFFFF"/>
                  </a:solidFill>
                  <a:ea typeface="ＭＳ 明朝"/>
                  <a:cs typeface="Times New Roman"/>
                </a:rPr>
                <a:t>Escovar os dentes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Process 11">
              <a:extLst>
                <a:ext uri="{FF2B5EF4-FFF2-40B4-BE49-F238E27FC236}">
                  <a16:creationId xmlns:a16="http://schemas.microsoft.com/office/drawing/2014/main" xmlns="" id="{7D22EA30-2E46-4A03-9208-AFBA733754B9}"/>
                </a:ext>
              </a:extLst>
            </p:cNvPr>
            <p:cNvSpPr/>
            <p:nvPr/>
          </p:nvSpPr>
          <p:spPr>
            <a:xfrm>
              <a:off x="1750537" y="1606564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FFFFFF"/>
                  </a:solidFill>
                  <a:ea typeface="ＭＳ 明朝"/>
                  <a:cs typeface="Times New Roman"/>
                </a:rPr>
                <a:t>Preparar e tomar café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Process 12">
              <a:extLst>
                <a:ext uri="{FF2B5EF4-FFF2-40B4-BE49-F238E27FC236}">
                  <a16:creationId xmlns:a16="http://schemas.microsoft.com/office/drawing/2014/main" xmlns="" id="{970E3383-8B82-481B-8F36-171897ED16C0}"/>
                </a:ext>
              </a:extLst>
            </p:cNvPr>
            <p:cNvSpPr/>
            <p:nvPr/>
          </p:nvSpPr>
          <p:spPr>
            <a:xfrm>
              <a:off x="3315403" y="2788595"/>
              <a:ext cx="1594592" cy="556237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Preparar roupas e lanches para o clube 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Decision 13">
              <a:extLst>
                <a:ext uri="{FF2B5EF4-FFF2-40B4-BE49-F238E27FC236}">
                  <a16:creationId xmlns:a16="http://schemas.microsoft.com/office/drawing/2014/main" xmlns="" id="{571BC499-E76B-438F-AF6D-A2DF14651308}"/>
                </a:ext>
              </a:extLst>
            </p:cNvPr>
            <p:cNvSpPr/>
            <p:nvPr/>
          </p:nvSpPr>
          <p:spPr>
            <a:xfrm>
              <a:off x="5726512" y="1315552"/>
              <a:ext cx="1613135" cy="797340"/>
            </a:xfrm>
            <a:prstGeom prst="flowChartDecision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Há tarefas a fazer? 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Process 14">
              <a:extLst>
                <a:ext uri="{FF2B5EF4-FFF2-40B4-BE49-F238E27FC236}">
                  <a16:creationId xmlns:a16="http://schemas.microsoft.com/office/drawing/2014/main" xmlns="" id="{B6491456-B33C-4F47-8E06-5997E3AC449F}"/>
                </a:ext>
              </a:extLst>
            </p:cNvPr>
            <p:cNvSpPr/>
            <p:nvPr/>
          </p:nvSpPr>
          <p:spPr>
            <a:xfrm>
              <a:off x="1916" y="2798553"/>
              <a:ext cx="1594592" cy="535475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Verificar programação do cinema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7" name="Process 15">
              <a:extLst>
                <a:ext uri="{FF2B5EF4-FFF2-40B4-BE49-F238E27FC236}">
                  <a16:creationId xmlns:a16="http://schemas.microsoft.com/office/drawing/2014/main" xmlns="" id="{822B55F6-1AC0-44E0-B7AD-62337518315B}"/>
                </a:ext>
              </a:extLst>
            </p:cNvPr>
            <p:cNvSpPr/>
            <p:nvPr/>
          </p:nvSpPr>
          <p:spPr>
            <a:xfrm>
              <a:off x="0" y="3516084"/>
              <a:ext cx="1594592" cy="535475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Ir ao shopping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Process 16">
              <a:extLst>
                <a:ext uri="{FF2B5EF4-FFF2-40B4-BE49-F238E27FC236}">
                  <a16:creationId xmlns:a16="http://schemas.microsoft.com/office/drawing/2014/main" xmlns="" id="{E94AAE36-5C1E-41BE-8D3F-9E87EC636582}"/>
                </a:ext>
              </a:extLst>
            </p:cNvPr>
            <p:cNvSpPr/>
            <p:nvPr/>
          </p:nvSpPr>
          <p:spPr>
            <a:xfrm>
              <a:off x="9965" y="4214512"/>
              <a:ext cx="1594592" cy="535475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Fazer Refeição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Process 17">
              <a:extLst>
                <a:ext uri="{FF2B5EF4-FFF2-40B4-BE49-F238E27FC236}">
                  <a16:creationId xmlns:a16="http://schemas.microsoft.com/office/drawing/2014/main" xmlns="" id="{F759003C-A37E-491A-B29D-32C106DA4947}"/>
                </a:ext>
              </a:extLst>
            </p:cNvPr>
            <p:cNvSpPr/>
            <p:nvPr/>
          </p:nvSpPr>
          <p:spPr>
            <a:xfrm>
              <a:off x="8063" y="4912940"/>
              <a:ext cx="1594592" cy="535475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Ir ao Cinema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Process 18">
              <a:extLst>
                <a:ext uri="{FF2B5EF4-FFF2-40B4-BE49-F238E27FC236}">
                  <a16:creationId xmlns:a16="http://schemas.microsoft.com/office/drawing/2014/main" xmlns="" id="{67600B0A-1102-41D8-A10B-429F7AF346D4}"/>
                </a:ext>
              </a:extLst>
            </p:cNvPr>
            <p:cNvSpPr/>
            <p:nvPr/>
          </p:nvSpPr>
          <p:spPr>
            <a:xfrm>
              <a:off x="3318983" y="3531476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Ir ao clube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Process 19">
              <a:extLst>
                <a:ext uri="{FF2B5EF4-FFF2-40B4-BE49-F238E27FC236}">
                  <a16:creationId xmlns:a16="http://schemas.microsoft.com/office/drawing/2014/main" xmlns="" id="{C04C32EE-1EA2-4B64-92C9-986A4EE83565}"/>
                </a:ext>
              </a:extLst>
            </p:cNvPr>
            <p:cNvSpPr/>
            <p:nvPr/>
          </p:nvSpPr>
          <p:spPr>
            <a:xfrm>
              <a:off x="3317080" y="4111203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Ir à piscina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2" name="Process 20">
              <a:extLst>
                <a:ext uri="{FF2B5EF4-FFF2-40B4-BE49-F238E27FC236}">
                  <a16:creationId xmlns:a16="http://schemas.microsoft.com/office/drawing/2014/main" xmlns="" id="{0286D4A5-8673-4A4A-BB50-75F1B67CDF8E}"/>
                </a:ext>
              </a:extLst>
            </p:cNvPr>
            <p:cNvSpPr/>
            <p:nvPr/>
          </p:nvSpPr>
          <p:spPr>
            <a:xfrm>
              <a:off x="3327044" y="4677179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FFFFFF"/>
                  </a:solidFill>
                  <a:ea typeface="ＭＳ 明朝"/>
                  <a:cs typeface="Times New Roman"/>
                </a:rPr>
                <a:t>Fazer refeição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Process 21">
              <a:extLst>
                <a:ext uri="{FF2B5EF4-FFF2-40B4-BE49-F238E27FC236}">
                  <a16:creationId xmlns:a16="http://schemas.microsoft.com/office/drawing/2014/main" xmlns="" id="{A9081E9B-EA72-4BFF-9F9A-24C5FF294B6B}"/>
                </a:ext>
              </a:extLst>
            </p:cNvPr>
            <p:cNvSpPr/>
            <p:nvPr/>
          </p:nvSpPr>
          <p:spPr>
            <a:xfrm>
              <a:off x="3325141" y="5280647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Praticar esportes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4" name="Process 22">
              <a:extLst>
                <a:ext uri="{FF2B5EF4-FFF2-40B4-BE49-F238E27FC236}">
                  <a16:creationId xmlns:a16="http://schemas.microsoft.com/office/drawing/2014/main" xmlns="" id="{ED5E0CFF-B763-4E6E-815A-9E5552242B1E}"/>
                </a:ext>
              </a:extLst>
            </p:cNvPr>
            <p:cNvSpPr/>
            <p:nvPr/>
          </p:nvSpPr>
          <p:spPr>
            <a:xfrm>
              <a:off x="1750983" y="6132420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Voltar pra casa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5" name="Process 23">
              <a:extLst>
                <a:ext uri="{FF2B5EF4-FFF2-40B4-BE49-F238E27FC236}">
                  <a16:creationId xmlns:a16="http://schemas.microsoft.com/office/drawing/2014/main" xmlns="" id="{66462363-ADCD-4109-B17D-B96079DA302A}"/>
                </a:ext>
              </a:extLst>
            </p:cNvPr>
            <p:cNvSpPr/>
            <p:nvPr/>
          </p:nvSpPr>
          <p:spPr>
            <a:xfrm>
              <a:off x="7709493" y="1918503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Fazer tarefas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6" name="Process 24">
              <a:extLst>
                <a:ext uri="{FF2B5EF4-FFF2-40B4-BE49-F238E27FC236}">
                  <a16:creationId xmlns:a16="http://schemas.microsoft.com/office/drawing/2014/main" xmlns="" id="{A481E3E1-CD47-4A4D-A6DB-151632191EA1}"/>
                </a:ext>
              </a:extLst>
            </p:cNvPr>
            <p:cNvSpPr/>
            <p:nvPr/>
          </p:nvSpPr>
          <p:spPr>
            <a:xfrm>
              <a:off x="5749113" y="2788855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Tomar banho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7" name="Process 25">
              <a:extLst>
                <a:ext uri="{FF2B5EF4-FFF2-40B4-BE49-F238E27FC236}">
                  <a16:creationId xmlns:a16="http://schemas.microsoft.com/office/drawing/2014/main" xmlns="" id="{E8902D25-F79F-49A1-A203-E54516303267}"/>
                </a:ext>
              </a:extLst>
            </p:cNvPr>
            <p:cNvSpPr/>
            <p:nvPr/>
          </p:nvSpPr>
          <p:spPr>
            <a:xfrm>
              <a:off x="5762889" y="3429000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Fazer Refeição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Process 26">
              <a:extLst>
                <a:ext uri="{FF2B5EF4-FFF2-40B4-BE49-F238E27FC236}">
                  <a16:creationId xmlns:a16="http://schemas.microsoft.com/office/drawing/2014/main" xmlns="" id="{CF0FBD57-4E3B-44E2-B295-363C74154607}"/>
                </a:ext>
              </a:extLst>
            </p:cNvPr>
            <p:cNvSpPr/>
            <p:nvPr/>
          </p:nvSpPr>
          <p:spPr>
            <a:xfrm>
              <a:off x="5762889" y="4043267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Assistir TV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Process 27">
              <a:extLst>
                <a:ext uri="{FF2B5EF4-FFF2-40B4-BE49-F238E27FC236}">
                  <a16:creationId xmlns:a16="http://schemas.microsoft.com/office/drawing/2014/main" xmlns="" id="{AC9A62B4-CCFB-447F-A4CC-137D4698610B}"/>
                </a:ext>
              </a:extLst>
            </p:cNvPr>
            <p:cNvSpPr/>
            <p:nvPr/>
          </p:nvSpPr>
          <p:spPr>
            <a:xfrm>
              <a:off x="5762889" y="4648647"/>
              <a:ext cx="1594592" cy="426483"/>
            </a:xfrm>
            <a:prstGeom prst="flowChart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Dormir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30" name="Decision 28">
              <a:extLst>
                <a:ext uri="{FF2B5EF4-FFF2-40B4-BE49-F238E27FC236}">
                  <a16:creationId xmlns:a16="http://schemas.microsoft.com/office/drawing/2014/main" xmlns="" id="{0D7ECF58-9C14-433E-BD83-E9A7043F8C81}"/>
                </a:ext>
              </a:extLst>
            </p:cNvPr>
            <p:cNvSpPr/>
            <p:nvPr/>
          </p:nvSpPr>
          <p:spPr>
            <a:xfrm>
              <a:off x="1736439" y="2198423"/>
              <a:ext cx="1613135" cy="797340"/>
            </a:xfrm>
            <a:prstGeom prst="flowChartDecision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Dia de sol?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1" name="Straight Arrow Connector 29">
              <a:extLst>
                <a:ext uri="{FF2B5EF4-FFF2-40B4-BE49-F238E27FC236}">
                  <a16:creationId xmlns:a16="http://schemas.microsoft.com/office/drawing/2014/main" xmlns="" id="{4B0C2452-6855-4B0E-8C89-97C81E1CB3F8}"/>
                </a:ext>
              </a:extLst>
            </p:cNvPr>
            <p:cNvCxnSpPr/>
            <p:nvPr/>
          </p:nvCxnSpPr>
          <p:spPr>
            <a:xfrm>
              <a:off x="2533605" y="324499"/>
              <a:ext cx="13907" cy="178894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0">
              <a:extLst>
                <a:ext uri="{FF2B5EF4-FFF2-40B4-BE49-F238E27FC236}">
                  <a16:creationId xmlns:a16="http://schemas.microsoft.com/office/drawing/2014/main" xmlns="" id="{63DB4B89-0A83-484F-B8D4-1D70081605A6}"/>
                </a:ext>
              </a:extLst>
            </p:cNvPr>
            <p:cNvCxnSpPr/>
            <p:nvPr/>
          </p:nvCxnSpPr>
          <p:spPr>
            <a:xfrm>
              <a:off x="2547512" y="919496"/>
              <a:ext cx="2225" cy="117508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xmlns="" id="{51894E7C-0106-453A-B75A-DC6FD56F8FD4}"/>
                </a:ext>
              </a:extLst>
            </p:cNvPr>
            <p:cNvCxnSpPr/>
            <p:nvPr/>
          </p:nvCxnSpPr>
          <p:spPr>
            <a:xfrm flipH="1">
              <a:off x="2547833" y="1453107"/>
              <a:ext cx="1904" cy="153457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2">
              <a:extLst>
                <a:ext uri="{FF2B5EF4-FFF2-40B4-BE49-F238E27FC236}">
                  <a16:creationId xmlns:a16="http://schemas.microsoft.com/office/drawing/2014/main" xmlns="" id="{156008A3-5A0E-46E8-AFA6-F65A0CD7FF3B}"/>
                </a:ext>
              </a:extLst>
            </p:cNvPr>
            <p:cNvCxnSpPr/>
            <p:nvPr/>
          </p:nvCxnSpPr>
          <p:spPr>
            <a:xfrm flipH="1">
              <a:off x="2543007" y="2033047"/>
              <a:ext cx="4826" cy="165376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3">
              <a:extLst>
                <a:ext uri="{FF2B5EF4-FFF2-40B4-BE49-F238E27FC236}">
                  <a16:creationId xmlns:a16="http://schemas.microsoft.com/office/drawing/2014/main" xmlns="" id="{8D4BF29A-11FE-449C-B767-B7D17D2B5822}"/>
                </a:ext>
              </a:extLst>
            </p:cNvPr>
            <p:cNvCxnSpPr/>
            <p:nvPr/>
          </p:nvCxnSpPr>
          <p:spPr>
            <a:xfrm>
              <a:off x="3337589" y="2597092"/>
              <a:ext cx="763125" cy="191502"/>
            </a:xfrm>
            <a:prstGeom prst="bentConnector2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4">
              <a:extLst>
                <a:ext uri="{FF2B5EF4-FFF2-40B4-BE49-F238E27FC236}">
                  <a16:creationId xmlns:a16="http://schemas.microsoft.com/office/drawing/2014/main" xmlns="" id="{4DD0763F-CDB3-4AE7-8B11-64E261FD181D}"/>
                </a:ext>
              </a:extLst>
            </p:cNvPr>
            <p:cNvCxnSpPr/>
            <p:nvPr/>
          </p:nvCxnSpPr>
          <p:spPr>
            <a:xfrm rot="10800000" flipV="1">
              <a:off x="811198" y="2597092"/>
              <a:ext cx="937227" cy="201460"/>
            </a:xfrm>
            <a:prstGeom prst="bentConnector2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5">
              <a:extLst>
                <a:ext uri="{FF2B5EF4-FFF2-40B4-BE49-F238E27FC236}">
                  <a16:creationId xmlns:a16="http://schemas.microsoft.com/office/drawing/2014/main" xmlns="" id="{335AD103-8F2B-4F44-8B78-E31D146BD2EC}"/>
                </a:ext>
              </a:extLst>
            </p:cNvPr>
            <p:cNvCxnSpPr/>
            <p:nvPr/>
          </p:nvCxnSpPr>
          <p:spPr>
            <a:xfrm flipH="1">
              <a:off x="797296" y="3334028"/>
              <a:ext cx="1916" cy="182056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6">
              <a:extLst>
                <a:ext uri="{FF2B5EF4-FFF2-40B4-BE49-F238E27FC236}">
                  <a16:creationId xmlns:a16="http://schemas.microsoft.com/office/drawing/2014/main" xmlns="" id="{E61716F9-5963-41D1-9BD6-02BF190B1AE2}"/>
                </a:ext>
              </a:extLst>
            </p:cNvPr>
            <p:cNvCxnSpPr/>
            <p:nvPr/>
          </p:nvCxnSpPr>
          <p:spPr>
            <a:xfrm>
              <a:off x="797296" y="4051559"/>
              <a:ext cx="9965" cy="162953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7">
              <a:extLst>
                <a:ext uri="{FF2B5EF4-FFF2-40B4-BE49-F238E27FC236}">
                  <a16:creationId xmlns:a16="http://schemas.microsoft.com/office/drawing/2014/main" xmlns="" id="{ABCEC503-421A-4616-AAE6-37333A2D9618}"/>
                </a:ext>
              </a:extLst>
            </p:cNvPr>
            <p:cNvCxnSpPr/>
            <p:nvPr/>
          </p:nvCxnSpPr>
          <p:spPr>
            <a:xfrm flipH="1">
              <a:off x="805359" y="4749987"/>
              <a:ext cx="1902" cy="162953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8">
              <a:extLst>
                <a:ext uri="{FF2B5EF4-FFF2-40B4-BE49-F238E27FC236}">
                  <a16:creationId xmlns:a16="http://schemas.microsoft.com/office/drawing/2014/main" xmlns="" id="{CFBD35F3-DC5A-4D9E-89E4-A087147ACF10}"/>
                </a:ext>
              </a:extLst>
            </p:cNvPr>
            <p:cNvCxnSpPr/>
            <p:nvPr/>
          </p:nvCxnSpPr>
          <p:spPr>
            <a:xfrm>
              <a:off x="4112699" y="3344832"/>
              <a:ext cx="3580" cy="186644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9">
              <a:extLst>
                <a:ext uri="{FF2B5EF4-FFF2-40B4-BE49-F238E27FC236}">
                  <a16:creationId xmlns:a16="http://schemas.microsoft.com/office/drawing/2014/main" xmlns="" id="{6AE4EA1D-3242-45E7-8547-D1F0533F4F5A}"/>
                </a:ext>
              </a:extLst>
            </p:cNvPr>
            <p:cNvCxnSpPr/>
            <p:nvPr/>
          </p:nvCxnSpPr>
          <p:spPr>
            <a:xfrm flipH="1">
              <a:off x="4114376" y="3957959"/>
              <a:ext cx="1903" cy="153244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0">
              <a:extLst>
                <a:ext uri="{FF2B5EF4-FFF2-40B4-BE49-F238E27FC236}">
                  <a16:creationId xmlns:a16="http://schemas.microsoft.com/office/drawing/2014/main" xmlns="" id="{CCD3E7CF-873E-433D-82B9-83A9B53722AF}"/>
                </a:ext>
              </a:extLst>
            </p:cNvPr>
            <p:cNvCxnSpPr/>
            <p:nvPr/>
          </p:nvCxnSpPr>
          <p:spPr>
            <a:xfrm>
              <a:off x="4114376" y="4537686"/>
              <a:ext cx="9964" cy="139493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>
              <a:extLst>
                <a:ext uri="{FF2B5EF4-FFF2-40B4-BE49-F238E27FC236}">
                  <a16:creationId xmlns:a16="http://schemas.microsoft.com/office/drawing/2014/main" xmlns="" id="{17257683-5F68-40F3-85BE-42718FE073B1}"/>
                </a:ext>
              </a:extLst>
            </p:cNvPr>
            <p:cNvCxnSpPr/>
            <p:nvPr/>
          </p:nvCxnSpPr>
          <p:spPr>
            <a:xfrm flipH="1">
              <a:off x="4122437" y="5103662"/>
              <a:ext cx="1903" cy="176985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2">
              <a:extLst>
                <a:ext uri="{FF2B5EF4-FFF2-40B4-BE49-F238E27FC236}">
                  <a16:creationId xmlns:a16="http://schemas.microsoft.com/office/drawing/2014/main" xmlns="" id="{BF15C0F7-FD55-4142-BD53-20C740F2195E}"/>
                </a:ext>
              </a:extLst>
            </p:cNvPr>
            <p:cNvCxnSpPr/>
            <p:nvPr/>
          </p:nvCxnSpPr>
          <p:spPr>
            <a:xfrm rot="16200000" flipH="1">
              <a:off x="1334817" y="4918957"/>
              <a:ext cx="684005" cy="1742920"/>
            </a:xfrm>
            <a:prstGeom prst="bentConnector3">
              <a:avLst>
                <a:gd name="adj1" fmla="val 60412"/>
              </a:avLst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3">
              <a:extLst>
                <a:ext uri="{FF2B5EF4-FFF2-40B4-BE49-F238E27FC236}">
                  <a16:creationId xmlns:a16="http://schemas.microsoft.com/office/drawing/2014/main" xmlns="" id="{423F1288-4091-4C4C-8B80-F05D9534255D}"/>
                </a:ext>
              </a:extLst>
            </p:cNvPr>
            <p:cNvCxnSpPr/>
            <p:nvPr/>
          </p:nvCxnSpPr>
          <p:spPr>
            <a:xfrm rot="5400000">
              <a:off x="3122713" y="5132696"/>
              <a:ext cx="425290" cy="1574158"/>
            </a:xfrm>
            <a:prstGeom prst="bentConnector3">
              <a:avLst>
                <a:gd name="adj1" fmla="val 35644"/>
              </a:avLst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4">
              <a:extLst>
                <a:ext uri="{FF2B5EF4-FFF2-40B4-BE49-F238E27FC236}">
                  <a16:creationId xmlns:a16="http://schemas.microsoft.com/office/drawing/2014/main" xmlns="" id="{25672379-6833-43EB-9C91-41BEBA7F3CAE}"/>
                </a:ext>
              </a:extLst>
            </p:cNvPr>
            <p:cNvCxnSpPr/>
            <p:nvPr/>
          </p:nvCxnSpPr>
          <p:spPr>
            <a:xfrm rot="5400000" flipH="1" flipV="1">
              <a:off x="1919003" y="1944827"/>
              <a:ext cx="5243351" cy="3984801"/>
            </a:xfrm>
            <a:prstGeom prst="bentConnector5">
              <a:avLst>
                <a:gd name="adj1" fmla="val -4360"/>
                <a:gd name="adj2" fmla="val 68948"/>
                <a:gd name="adj3" fmla="val 104360"/>
              </a:avLst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5">
              <a:extLst>
                <a:ext uri="{FF2B5EF4-FFF2-40B4-BE49-F238E27FC236}">
                  <a16:creationId xmlns:a16="http://schemas.microsoft.com/office/drawing/2014/main" xmlns="" id="{2F33C76A-E0AD-414F-A2BD-7C09C7AA689D}"/>
                </a:ext>
              </a:extLst>
            </p:cNvPr>
            <p:cNvCxnSpPr/>
            <p:nvPr/>
          </p:nvCxnSpPr>
          <p:spPr>
            <a:xfrm>
              <a:off x="7327663" y="1714222"/>
              <a:ext cx="1167141" cy="204282"/>
            </a:xfrm>
            <a:prstGeom prst="bentConnector2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6">
              <a:extLst>
                <a:ext uri="{FF2B5EF4-FFF2-40B4-BE49-F238E27FC236}">
                  <a16:creationId xmlns:a16="http://schemas.microsoft.com/office/drawing/2014/main" xmlns="" id="{99EEB8C3-EC93-43CB-9963-4CA044F8B92D}"/>
                </a:ext>
              </a:extLst>
            </p:cNvPr>
            <p:cNvCxnSpPr/>
            <p:nvPr/>
          </p:nvCxnSpPr>
          <p:spPr>
            <a:xfrm rot="5400000">
              <a:off x="7304665" y="1586730"/>
              <a:ext cx="443869" cy="1960380"/>
            </a:xfrm>
            <a:prstGeom prst="bentConnector3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7">
              <a:extLst>
                <a:ext uri="{FF2B5EF4-FFF2-40B4-BE49-F238E27FC236}">
                  <a16:creationId xmlns:a16="http://schemas.microsoft.com/office/drawing/2014/main" xmlns="" id="{D0701236-77AF-4EDF-871D-D39C6E3F4DA1}"/>
                </a:ext>
              </a:extLst>
            </p:cNvPr>
            <p:cNvCxnSpPr/>
            <p:nvPr/>
          </p:nvCxnSpPr>
          <p:spPr>
            <a:xfrm>
              <a:off x="6533080" y="2112892"/>
              <a:ext cx="13329" cy="675963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8">
              <a:extLst>
                <a:ext uri="{FF2B5EF4-FFF2-40B4-BE49-F238E27FC236}">
                  <a16:creationId xmlns:a16="http://schemas.microsoft.com/office/drawing/2014/main" xmlns="" id="{F8476F56-251B-47DF-97C0-57BD7BA5B1EE}"/>
                </a:ext>
              </a:extLst>
            </p:cNvPr>
            <p:cNvCxnSpPr/>
            <p:nvPr/>
          </p:nvCxnSpPr>
          <p:spPr>
            <a:xfrm>
              <a:off x="6546409" y="3215338"/>
              <a:ext cx="13776" cy="213662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9">
              <a:extLst>
                <a:ext uri="{FF2B5EF4-FFF2-40B4-BE49-F238E27FC236}">
                  <a16:creationId xmlns:a16="http://schemas.microsoft.com/office/drawing/2014/main" xmlns="" id="{1A67708A-1D1C-48BB-81C4-61200F1DAD79}"/>
                </a:ext>
              </a:extLst>
            </p:cNvPr>
            <p:cNvCxnSpPr/>
            <p:nvPr/>
          </p:nvCxnSpPr>
          <p:spPr>
            <a:xfrm>
              <a:off x="6560185" y="3855483"/>
              <a:ext cx="0" cy="187784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0">
              <a:extLst>
                <a:ext uri="{FF2B5EF4-FFF2-40B4-BE49-F238E27FC236}">
                  <a16:creationId xmlns:a16="http://schemas.microsoft.com/office/drawing/2014/main" xmlns="" id="{B175A58B-DED0-47CA-90D9-3BDA6C58F4A2}"/>
                </a:ext>
              </a:extLst>
            </p:cNvPr>
            <p:cNvCxnSpPr/>
            <p:nvPr/>
          </p:nvCxnSpPr>
          <p:spPr>
            <a:xfrm>
              <a:off x="6560185" y="4469750"/>
              <a:ext cx="0" cy="178897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lternate Process 51">
              <a:extLst>
                <a:ext uri="{FF2B5EF4-FFF2-40B4-BE49-F238E27FC236}">
                  <a16:creationId xmlns:a16="http://schemas.microsoft.com/office/drawing/2014/main" xmlns="" id="{2668F18A-A0BE-49F0-B821-C77769C53F71}"/>
                </a:ext>
              </a:extLst>
            </p:cNvPr>
            <p:cNvSpPr/>
            <p:nvPr/>
          </p:nvSpPr>
          <p:spPr>
            <a:xfrm>
              <a:off x="5783957" y="5338928"/>
              <a:ext cx="1566779" cy="380546"/>
            </a:xfrm>
            <a:prstGeom prst="flowChartAlternateProcess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FFFFFF"/>
                  </a:solidFill>
                  <a:ea typeface="ＭＳ 明朝"/>
                  <a:cs typeface="Times New Roman"/>
                </a:rPr>
                <a:t>FIM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54" name="Straight Arrow Connector 52">
              <a:extLst>
                <a:ext uri="{FF2B5EF4-FFF2-40B4-BE49-F238E27FC236}">
                  <a16:creationId xmlns:a16="http://schemas.microsoft.com/office/drawing/2014/main" xmlns="" id="{EA7A25B1-DFA3-4895-8E5C-7716C4870ACE}"/>
                </a:ext>
              </a:extLst>
            </p:cNvPr>
            <p:cNvCxnSpPr/>
            <p:nvPr/>
          </p:nvCxnSpPr>
          <p:spPr>
            <a:xfrm>
              <a:off x="6560185" y="5075130"/>
              <a:ext cx="7162" cy="264541"/>
            </a:xfrm>
            <a:prstGeom prst="straightConnector1">
              <a:avLst/>
            </a:prstGeom>
            <a:grpFill/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48">
              <a:extLst>
                <a:ext uri="{FF2B5EF4-FFF2-40B4-BE49-F238E27FC236}">
                  <a16:creationId xmlns:a16="http://schemas.microsoft.com/office/drawing/2014/main" xmlns="" id="{F3B43EB8-2A89-4380-A734-63FE71361C7D}"/>
                </a:ext>
              </a:extLst>
            </p:cNvPr>
            <p:cNvSpPr txBox="1"/>
            <p:nvPr/>
          </p:nvSpPr>
          <p:spPr>
            <a:xfrm>
              <a:off x="1371782" y="2231229"/>
              <a:ext cx="504875" cy="29694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000000"/>
                  </a:solidFill>
                  <a:latin typeface="Arial"/>
                  <a:ea typeface="ＭＳ Ｐゴシック"/>
                  <a:cs typeface="Arial"/>
                </a:rPr>
                <a:t>Não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6" name="Text Box 149">
              <a:extLst>
                <a:ext uri="{FF2B5EF4-FFF2-40B4-BE49-F238E27FC236}">
                  <a16:creationId xmlns:a16="http://schemas.microsoft.com/office/drawing/2014/main" xmlns="" id="{665DEA4E-B590-4AD1-A4B7-66AD18A2F44C}"/>
                </a:ext>
              </a:extLst>
            </p:cNvPr>
            <p:cNvSpPr txBox="1"/>
            <p:nvPr/>
          </p:nvSpPr>
          <p:spPr>
            <a:xfrm>
              <a:off x="6033770" y="2110632"/>
              <a:ext cx="504875" cy="29694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 dirty="0">
                  <a:solidFill>
                    <a:srgbClr val="000000"/>
                  </a:solidFill>
                  <a:latin typeface="Arial"/>
                  <a:ea typeface="ＭＳ Ｐゴシック"/>
                  <a:cs typeface="Arial"/>
                </a:rPr>
                <a:t>Não</a:t>
              </a:r>
              <a:endParaRPr lang="pt-BR" sz="10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7" name="Text Box 150">
              <a:extLst>
                <a:ext uri="{FF2B5EF4-FFF2-40B4-BE49-F238E27FC236}">
                  <a16:creationId xmlns:a16="http://schemas.microsoft.com/office/drawing/2014/main" xmlns="" id="{19533A53-25C9-4627-BE0E-60D4D21EB1EA}"/>
                </a:ext>
              </a:extLst>
            </p:cNvPr>
            <p:cNvSpPr txBox="1"/>
            <p:nvPr/>
          </p:nvSpPr>
          <p:spPr>
            <a:xfrm>
              <a:off x="3498560" y="2241184"/>
              <a:ext cx="489411" cy="29694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000000"/>
                  </a:solidFill>
                  <a:latin typeface="Arial"/>
                  <a:ea typeface="ＭＳ Ｐゴシック"/>
                  <a:cs typeface="Arial"/>
                </a:rPr>
                <a:t>Sim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8" name="Text Box 151">
              <a:extLst>
                <a:ext uri="{FF2B5EF4-FFF2-40B4-BE49-F238E27FC236}">
                  <a16:creationId xmlns:a16="http://schemas.microsoft.com/office/drawing/2014/main" xmlns="" id="{F2FCE952-70B5-478C-BEE8-409F5013137E}"/>
                </a:ext>
              </a:extLst>
            </p:cNvPr>
            <p:cNvSpPr txBox="1"/>
            <p:nvPr/>
          </p:nvSpPr>
          <p:spPr>
            <a:xfrm>
              <a:off x="7532272" y="1396628"/>
              <a:ext cx="489411" cy="29694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pt-BR" sz="1000">
                  <a:solidFill>
                    <a:srgbClr val="000000"/>
                  </a:solidFill>
                  <a:latin typeface="Arial"/>
                  <a:ea typeface="ＭＳ Ｐゴシック"/>
                  <a:cs typeface="Arial"/>
                </a:rPr>
                <a:t>Sim</a:t>
              </a:r>
              <a:endParaRPr lang="pt-BR" sz="1000">
                <a:latin typeface="Times"/>
                <a:ea typeface="ＭＳ 明朝"/>
                <a:cs typeface="Times New Roman"/>
              </a:endParaRPr>
            </a:p>
          </p:txBody>
        </p:sp>
      </p:grpSp>
      <p:sp>
        <p:nvSpPr>
          <p:cNvPr id="59" name="Rectangle 4">
            <a:extLst>
              <a:ext uri="{FF2B5EF4-FFF2-40B4-BE49-F238E27FC236}">
                <a16:creationId xmlns:a16="http://schemas.microsoft.com/office/drawing/2014/main" xmlns="" id="{1ED81356-85ED-47AB-AD13-FCBF214A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144" y="1698713"/>
            <a:ext cx="3554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200" dirty="0"/>
              <a:t>Linguagem gráfica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xmlns="" id="{6FE139DA-9ADC-42FE-9673-4B5901D76DD9}"/>
              </a:ext>
            </a:extLst>
          </p:cNvPr>
          <p:cNvSpPr txBox="1">
            <a:spLocks/>
          </p:cNvSpPr>
          <p:nvPr/>
        </p:nvSpPr>
        <p:spPr>
          <a:xfrm>
            <a:off x="1671522" y="244278"/>
            <a:ext cx="9585325" cy="1049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5000" dirty="0"/>
              <a:t>Representação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25999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AA03F9-37CB-4915-8C54-FE881B96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603" y="1396420"/>
            <a:ext cx="4648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200" dirty="0"/>
              <a:t>Linguagem Algorítmicas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0929F8E-DBB9-4ECC-A80D-C8A25D4708F1}"/>
              </a:ext>
            </a:extLst>
          </p:cNvPr>
          <p:cNvSpPr txBox="1">
            <a:spLocks/>
          </p:cNvSpPr>
          <p:nvPr/>
        </p:nvSpPr>
        <p:spPr>
          <a:xfrm>
            <a:off x="1671522" y="244278"/>
            <a:ext cx="9585325" cy="1049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5000" dirty="0"/>
              <a:t>Representação de Algoritmos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3E26371-FE4B-46C6-896D-EFB6C2E9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63" y="2038923"/>
            <a:ext cx="7471181" cy="45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102785" y="503238"/>
            <a:ext cx="739351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3000" b="1">
                <a:solidFill>
                  <a:srgbClr val="0070C0"/>
                </a:solidFill>
                <a:latin typeface="Arial Narrow" pitchFamily="32" charset="0"/>
              </a:rPr>
              <a:t>ESTRUTURA DE UM ALGORITMO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0058400" y="6664326"/>
            <a:ext cx="132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BE035191-4DE2-48E4-9A27-562831712419}" type="slidenum">
              <a:rPr lang="pt-BR" altLang="pt-BR" sz="1100">
                <a:solidFill>
                  <a:srgbClr val="FFFFFF"/>
                </a:solidFill>
              </a:rPr>
              <a:pPr algn="r">
                <a:buSzPct val="100000"/>
              </a:pPr>
              <a:t>18</a:t>
            </a:fld>
            <a:endParaRPr lang="pt-BR" altLang="pt-BR" sz="1100">
              <a:solidFill>
                <a:srgbClr val="FFFFFF"/>
              </a:solidFill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390651" y="1716089"/>
            <a:ext cx="78740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b="1" dirty="0">
                <a:solidFill>
                  <a:schemeClr val="tx1"/>
                </a:solidFill>
                <a:latin typeface="Arial Narrow" pitchFamily="32" charset="0"/>
              </a:rPr>
              <a:t>Algoritmo</a:t>
            </a:r>
            <a:r>
              <a:rPr lang="pt-BR" altLang="pt-BR" sz="1900" dirty="0">
                <a:solidFill>
                  <a:schemeClr val="tx1"/>
                </a:solidFill>
                <a:latin typeface="Arial Narrow" pitchFamily="32" charset="0"/>
              </a:rPr>
              <a:t>  </a:t>
            </a:r>
            <a:r>
              <a:rPr lang="pt-BR" altLang="pt-BR" sz="1900" dirty="0">
                <a:solidFill>
                  <a:srgbClr val="00B050"/>
                </a:solidFill>
                <a:latin typeface="Arial Narrow" pitchFamily="32" charset="0"/>
              </a:rPr>
              <a:t>&lt; </a:t>
            </a:r>
            <a:r>
              <a:rPr lang="pt-BR" altLang="pt-BR" sz="1900" dirty="0" err="1">
                <a:solidFill>
                  <a:srgbClr val="00B050"/>
                </a:solidFill>
                <a:latin typeface="Arial Narrow" pitchFamily="32" charset="0"/>
              </a:rPr>
              <a:t>nome_algoritmo</a:t>
            </a:r>
            <a:r>
              <a:rPr lang="pt-BR" altLang="pt-BR" sz="1900" dirty="0">
                <a:solidFill>
                  <a:srgbClr val="00B050"/>
                </a:solidFill>
                <a:latin typeface="Arial Narrow" pitchFamily="32" charset="0"/>
              </a:rPr>
              <a:t> &gt;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b="1" dirty="0">
                <a:solidFill>
                  <a:schemeClr val="tx1"/>
                </a:solidFill>
                <a:latin typeface="Arial Narrow" pitchFamily="32" charset="0"/>
              </a:rPr>
              <a:t>Var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dirty="0">
                <a:solidFill>
                  <a:schemeClr val="tx1"/>
                </a:solidFill>
                <a:latin typeface="Arial Narrow" pitchFamily="32" charset="0"/>
              </a:rPr>
              <a:t>     </a:t>
            </a:r>
            <a:r>
              <a:rPr lang="pt-BR" altLang="pt-BR" sz="1900" dirty="0">
                <a:solidFill>
                  <a:srgbClr val="00B050"/>
                </a:solidFill>
                <a:latin typeface="Arial Narrow" pitchFamily="32" charset="0"/>
              </a:rPr>
              <a:t>&lt; </a:t>
            </a:r>
            <a:r>
              <a:rPr lang="pt-BR" altLang="pt-BR" sz="1900" dirty="0" err="1">
                <a:solidFill>
                  <a:srgbClr val="00B050"/>
                </a:solidFill>
                <a:latin typeface="Arial Narrow" pitchFamily="32" charset="0"/>
              </a:rPr>
              <a:t>declaração_variáveis</a:t>
            </a:r>
            <a:r>
              <a:rPr lang="pt-BR" altLang="pt-BR" sz="1900" dirty="0">
                <a:solidFill>
                  <a:srgbClr val="00B050"/>
                </a:solidFill>
                <a:latin typeface="Arial Narrow" pitchFamily="32" charset="0"/>
              </a:rPr>
              <a:t> &gt;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b="1" dirty="0">
                <a:solidFill>
                  <a:schemeClr val="tx1"/>
                </a:solidFill>
                <a:latin typeface="Arial Narrow" pitchFamily="32" charset="0"/>
              </a:rPr>
              <a:t>Inicio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dirty="0">
                <a:solidFill>
                  <a:schemeClr val="tx1"/>
                </a:solidFill>
                <a:latin typeface="Arial Narrow" pitchFamily="32" charset="0"/>
              </a:rPr>
              <a:t>     escrever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dirty="0">
                <a:solidFill>
                  <a:schemeClr val="tx1"/>
                </a:solidFill>
                <a:latin typeface="Arial Narrow" pitchFamily="32" charset="0"/>
              </a:rPr>
              <a:t>     ler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dirty="0">
                <a:solidFill>
                  <a:schemeClr val="tx1"/>
                </a:solidFill>
                <a:latin typeface="Arial Narrow" pitchFamily="32" charset="0"/>
              </a:rPr>
              <a:t>     calcular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dirty="0">
                <a:solidFill>
                  <a:schemeClr val="tx1"/>
                </a:solidFill>
                <a:latin typeface="Arial Narrow" pitchFamily="32" charset="0"/>
              </a:rPr>
              <a:t>     escrever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SzPct val="70000"/>
            </a:pPr>
            <a:r>
              <a:rPr lang="pt-BR" altLang="pt-BR" sz="1900" b="1" dirty="0">
                <a:solidFill>
                  <a:schemeClr val="tx1"/>
                </a:solidFill>
                <a:latin typeface="Arial Narrow" pitchFamily="32" charset="0"/>
              </a:rPr>
              <a:t>Fim</a:t>
            </a:r>
          </a:p>
        </p:txBody>
      </p:sp>
      <p:sp>
        <p:nvSpPr>
          <p:cNvPr id="34821" name="AutoShape 4"/>
          <p:cNvSpPr>
            <a:spLocks/>
          </p:cNvSpPr>
          <p:nvPr/>
        </p:nvSpPr>
        <p:spPr bwMode="auto">
          <a:xfrm>
            <a:off x="3024717" y="3335338"/>
            <a:ext cx="4064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752852" y="4152901"/>
            <a:ext cx="1822449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2000"/>
              </a:spcBef>
              <a:buSzPct val="100000"/>
            </a:pPr>
            <a:r>
              <a:rPr lang="pt-BR" altLang="pt-BR" sz="2000" b="1">
                <a:solidFill>
                  <a:srgbClr val="FF0000"/>
                </a:solidFill>
              </a:rPr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3585746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D4F7BFC3-9A3C-4FEE-9539-385AAAE9A999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19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89000" y="1773239"/>
            <a:ext cx="1026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Variável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10363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813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 marL="738188" indent="-2809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SzPct val="100000"/>
            </a:pPr>
            <a:endParaRPr lang="pt-BR" altLang="pt-BR" sz="28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>
              <a:spcBef>
                <a:spcPts val="600"/>
              </a:spcBef>
              <a:buClr>
                <a:srgbClr val="006699"/>
              </a:buClr>
              <a:buSzPct val="100000"/>
              <a:buFont typeface="Tahoma" pitchFamily="32" charset="0"/>
              <a:buChar char="–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Representa uma posição na memória, onde pode ser armazenado um dado</a:t>
            </a:r>
          </a:p>
          <a:p>
            <a:pPr lvl="1">
              <a:spcBef>
                <a:spcPts val="600"/>
              </a:spcBef>
              <a:buClr>
                <a:srgbClr val="006699"/>
              </a:buClr>
              <a:buSzPct val="100000"/>
              <a:buFont typeface="Tahoma" pitchFamily="32" charset="0"/>
              <a:buChar char="–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Possui um nome (letras/números)</a:t>
            </a:r>
          </a:p>
          <a:p>
            <a:pPr lvl="1">
              <a:spcBef>
                <a:spcPts val="600"/>
              </a:spcBef>
              <a:buClr>
                <a:srgbClr val="006699"/>
              </a:buClr>
              <a:buSzPct val="100000"/>
              <a:buFont typeface="Tahoma" pitchFamily="32" charset="0"/>
              <a:buChar char="–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Possui um tipo (depende valor armazenado)</a:t>
            </a:r>
          </a:p>
          <a:p>
            <a:pPr lvl="1">
              <a:spcBef>
                <a:spcPts val="600"/>
              </a:spcBef>
              <a:buClr>
                <a:srgbClr val="006699"/>
              </a:buClr>
              <a:buSzPct val="100000"/>
              <a:buFont typeface="Tahoma" pitchFamily="32" charset="0"/>
              <a:buChar char="–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Durante a execução do algoritmo, pode ter seu valor alterado (seu valor pode mudar)</a:t>
            </a:r>
          </a:p>
        </p:txBody>
      </p:sp>
      <p:sp>
        <p:nvSpPr>
          <p:cNvPr id="35845" name="Text Box 1"/>
          <p:cNvSpPr txBox="1">
            <a:spLocks noChangeArrowheads="1"/>
          </p:cNvSpPr>
          <p:nvPr/>
        </p:nvSpPr>
        <p:spPr bwMode="auto">
          <a:xfrm>
            <a:off x="814918" y="430213"/>
            <a:ext cx="739351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t-BR" altLang="pt-BR" sz="3000" b="1">
                <a:solidFill>
                  <a:schemeClr val="tx1"/>
                </a:solidFill>
                <a:latin typeface="Arial Narrow" pitchFamily="32" charset="0"/>
              </a:rPr>
              <a:t>ESTRUTURA DE UM ALGORITMO</a:t>
            </a:r>
          </a:p>
        </p:txBody>
      </p:sp>
    </p:spTree>
    <p:extLst>
      <p:ext uri="{BB962C8B-B14F-4D97-AF65-F5344CB8AC3E}">
        <p14:creationId xmlns:p14="http://schemas.microsoft.com/office/powerpoint/2010/main" val="701871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06B53AA1-F627-442D-BD9A-EC58350622BA}"/>
              </a:ext>
            </a:extLst>
          </p:cNvPr>
          <p:cNvSpPr txBox="1">
            <a:spLocks/>
          </p:cNvSpPr>
          <p:nvPr/>
        </p:nvSpPr>
        <p:spPr bwMode="auto">
          <a:xfrm>
            <a:off x="2221530" y="803842"/>
            <a:ext cx="9144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8000" b="1" i="1" kern="0" dirty="0">
                <a:solidFill>
                  <a:srgbClr val="FFC000"/>
                </a:solidFill>
              </a:rPr>
              <a:t>Meu DNA</a:t>
            </a:r>
            <a:endParaRPr lang="pt-BR" sz="8000" b="1" i="1" kern="0" dirty="0">
              <a:solidFill>
                <a:schemeClr val="bg1"/>
              </a:solidFill>
            </a:endParaRPr>
          </a:p>
        </p:txBody>
      </p:sp>
      <p:sp>
        <p:nvSpPr>
          <p:cNvPr id="13" name="CaixaDeTexto 2">
            <a:extLst>
              <a:ext uri="{FF2B5EF4-FFF2-40B4-BE49-F238E27FC236}">
                <a16:creationId xmlns:a16="http://schemas.microsoft.com/office/drawing/2014/main" xmlns="" id="{098CCF11-3AF1-4F2F-A2A1-733D061A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239" y="2387745"/>
            <a:ext cx="7704137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/>
              <a:t>Luciano Bitencourt Fernandes</a:t>
            </a:r>
            <a:endParaRPr lang="pt-BR" altLang="pt-BR" sz="2800" dirty="0"/>
          </a:p>
          <a:p>
            <a:pPr algn="ctr"/>
            <a:endParaRPr lang="pt-BR" altLang="pt-BR" dirty="0"/>
          </a:p>
          <a:p>
            <a:pPr algn="ctr"/>
            <a:endParaRPr lang="pt-BR" altLang="pt-BR" dirty="0"/>
          </a:p>
          <a:p>
            <a:pPr algn="ctr"/>
            <a:r>
              <a:rPr lang="pt-BR" altLang="pt-BR" dirty="0"/>
              <a:t>2003 - </a:t>
            </a:r>
            <a:r>
              <a:rPr lang="es-ES_tradnl" altLang="pt-BR" dirty="0" err="1"/>
              <a:t>Universidade</a:t>
            </a:r>
            <a:r>
              <a:rPr lang="es-ES_tradnl" altLang="pt-BR" dirty="0"/>
              <a:t> do Sul de Santa Catarina – UNISUL, </a:t>
            </a:r>
            <a:r>
              <a:rPr lang="es-ES_tradnl" altLang="pt-BR" dirty="0" err="1"/>
              <a:t>Tubarão</a:t>
            </a:r>
            <a:r>
              <a:rPr lang="es-ES_tradnl" altLang="pt-BR" dirty="0"/>
              <a:t>-SC.</a:t>
            </a:r>
            <a:endParaRPr lang="pt-BR" altLang="pt-BR" dirty="0"/>
          </a:p>
          <a:p>
            <a:pPr algn="ctr"/>
            <a:r>
              <a:rPr lang="es-ES_tradnl" altLang="pt-BR" dirty="0"/>
              <a:t>Curso: </a:t>
            </a:r>
            <a:r>
              <a:rPr lang="es-ES_tradnl" altLang="pt-BR" dirty="0" err="1"/>
              <a:t>Ciência</a:t>
            </a:r>
            <a:r>
              <a:rPr lang="es-ES_tradnl" altLang="pt-BR" dirty="0"/>
              <a:t> da </a:t>
            </a:r>
            <a:r>
              <a:rPr lang="es-ES_tradnl" altLang="pt-BR" dirty="0" err="1"/>
              <a:t>Computação</a:t>
            </a:r>
            <a:endParaRPr lang="es-ES_tradnl" altLang="pt-BR" dirty="0"/>
          </a:p>
          <a:p>
            <a:pPr algn="ctr"/>
            <a:endParaRPr lang="es-ES_tradnl" altLang="pt-BR" dirty="0"/>
          </a:p>
          <a:p>
            <a:pPr algn="ctr"/>
            <a:endParaRPr lang="es-ES_tradnl" altLang="pt-BR" dirty="0"/>
          </a:p>
          <a:p>
            <a:pPr algn="ctr"/>
            <a:r>
              <a:rPr lang="es-ES_tradnl" altLang="pt-BR" dirty="0"/>
              <a:t>2009 – </a:t>
            </a:r>
            <a:r>
              <a:rPr lang="pt-BR" altLang="pt-BR" dirty="0"/>
              <a:t>Associação</a:t>
            </a:r>
            <a:r>
              <a:rPr lang="es-ES_tradnl" altLang="pt-BR" dirty="0"/>
              <a:t> </a:t>
            </a:r>
            <a:r>
              <a:rPr lang="es-ES_tradnl" altLang="pt-BR" dirty="0" err="1"/>
              <a:t>Beneficente</a:t>
            </a:r>
            <a:r>
              <a:rPr lang="es-ES_tradnl" altLang="pt-BR" dirty="0"/>
              <a:t> da </a:t>
            </a:r>
            <a:r>
              <a:rPr lang="es-ES_tradnl" altLang="pt-BR" dirty="0" err="1"/>
              <a:t>Indústria</a:t>
            </a:r>
            <a:r>
              <a:rPr lang="es-ES_tradnl" altLang="pt-BR" dirty="0"/>
              <a:t> Carbonífera de Santa Catarina </a:t>
            </a:r>
            <a:r>
              <a:rPr lang="pt-BR" altLang="pt-BR" dirty="0"/>
              <a:t>–SATC, Criciúma – SC.</a:t>
            </a:r>
          </a:p>
          <a:p>
            <a:pPr algn="ctr"/>
            <a:r>
              <a:rPr lang="pt-BR" altLang="pt-BR" dirty="0"/>
              <a:t>Curso: Pós-Graduação em Gerencia de Projetos </a:t>
            </a:r>
          </a:p>
          <a:p>
            <a:pPr algn="ctr"/>
            <a:endParaRPr lang="pt-BR" altLang="pt-BR" dirty="0"/>
          </a:p>
          <a:p>
            <a:pPr algn="ctr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5414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BE6FCA1-2348-46D7-A103-031E908E77C7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20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89000" y="5492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Variável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678517" y="1231901"/>
            <a:ext cx="816186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813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SzPct val="100000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Exemplos: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r>
              <a:rPr lang="pt-BR" altLang="pt-BR" b="1">
                <a:solidFill>
                  <a:schemeClr val="tx1"/>
                </a:solidFill>
                <a:latin typeface="Arial" charset="0"/>
                <a:cs typeface="Arial" charset="0"/>
              </a:rPr>
              <a:t>VAR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aluno : caracter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idade : inteiro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altura: real</a:t>
            </a: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5135033" y="2205038"/>
            <a:ext cx="2880784" cy="647700"/>
          </a:xfrm>
          <a:prstGeom prst="wedgeRoundRectCallout">
            <a:avLst>
              <a:gd name="adj1" fmla="val -54128"/>
              <a:gd name="adj2" fmla="val 6696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ALUNO do </a:t>
            </a:r>
          </a:p>
          <a:p>
            <a:pPr algn="ctr">
              <a:defRPr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CARACTER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656667" y="3284539"/>
            <a:ext cx="2878667" cy="649287"/>
          </a:xfrm>
          <a:prstGeom prst="wedgeRoundRectCallout">
            <a:avLst>
              <a:gd name="adj1" fmla="val -54128"/>
              <a:gd name="adj2" fmla="val 6696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IDADE do </a:t>
            </a:r>
          </a:p>
          <a:p>
            <a:pPr algn="ctr">
              <a:defRPr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INTEIRO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71433" y="4362450"/>
            <a:ext cx="2880784" cy="649288"/>
          </a:xfrm>
          <a:prstGeom prst="wedgeRoundRectCallout">
            <a:avLst>
              <a:gd name="adj1" fmla="val -54128"/>
              <a:gd name="adj2" fmla="val 6696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ALTURA do tipo REAL</a:t>
            </a:r>
          </a:p>
        </p:txBody>
      </p:sp>
    </p:spTree>
    <p:extLst>
      <p:ext uri="{BB962C8B-B14F-4D97-AF65-F5344CB8AC3E}">
        <p14:creationId xmlns:p14="http://schemas.microsoft.com/office/powerpoint/2010/main" val="921569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DEF1BEB0-EFC6-40FF-8B3D-CD45EC44329A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21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89000" y="5492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Variável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00152" y="1519239"/>
            <a:ext cx="10367433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813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SzPct val="100000"/>
            </a:pPr>
            <a:r>
              <a:rPr lang="pt-BR" altLang="pt-BR" b="1">
                <a:solidFill>
                  <a:schemeClr val="tx1"/>
                </a:solidFill>
                <a:latin typeface="Arial" charset="0"/>
                <a:cs typeface="Arial" charset="0"/>
              </a:rPr>
              <a:t>TIPOS de Variável: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CARACTER = Armazena valores com letras e números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 sz="22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INTEIRO = Armazena valores numérico inteiro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 sz="22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REAL = Armazena valores numérico com casa decimal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 sz="22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SzPct val="100000"/>
            </a:pPr>
            <a:endParaRPr lang="pt-BR" altLang="pt-BR" sz="22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60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12284" y="836614"/>
            <a:ext cx="1026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Operadores Aritméticos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1820863"/>
            <a:ext cx="6466417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85" y="4313238"/>
            <a:ext cx="7869767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397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35E6090E-82DA-45BC-9887-EAF06597D0C8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23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14400" y="544514"/>
            <a:ext cx="1026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TESTE DE MESA (Simulação)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14400" y="1700214"/>
            <a:ext cx="10363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>
                <a:srgbClr val="006699"/>
              </a:buClr>
              <a:buSzPct val="100000"/>
              <a:buFont typeface="Tahoma" pitchFamily="32" charset="0"/>
              <a:buChar char="•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Todo algoritmo deve ser testado</a:t>
            </a:r>
          </a:p>
          <a:p>
            <a:pPr>
              <a:spcBef>
                <a:spcPts val="700"/>
              </a:spcBef>
              <a:buSzPct val="100000"/>
            </a:pPr>
            <a:endParaRPr lang="pt-BR" altLang="pt-BR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spcBef>
                <a:spcPts val="700"/>
              </a:spcBef>
              <a:buClr>
                <a:srgbClr val="006699"/>
              </a:buClr>
              <a:buSzPct val="100000"/>
              <a:buFont typeface="Tahoma" pitchFamily="32" charset="0"/>
              <a:buChar char="•"/>
            </a:pPr>
            <a:r>
              <a:rPr lang="pt-BR" altLang="pt-BR">
                <a:solidFill>
                  <a:schemeClr val="tx1"/>
                </a:solidFill>
                <a:latin typeface="Arial" charset="0"/>
                <a:cs typeface="Arial" charset="0"/>
              </a:rPr>
              <a:t>Usar dados e resultados previamente calculados, seguir precisamente as instruções do algoritmo e verificar se o procedimento está correto ou não.</a:t>
            </a:r>
          </a:p>
        </p:txBody>
      </p:sp>
    </p:spTree>
    <p:extLst>
      <p:ext uri="{BB962C8B-B14F-4D97-AF65-F5344CB8AC3E}">
        <p14:creationId xmlns:p14="http://schemas.microsoft.com/office/powerpoint/2010/main" val="4183327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2"/>
          <p:cNvSpPr txBox="1">
            <a:spLocks noChangeArrowheads="1"/>
          </p:cNvSpPr>
          <p:nvPr/>
        </p:nvSpPr>
        <p:spPr bwMode="auto">
          <a:xfrm>
            <a:off x="1390651" y="1916113"/>
            <a:ext cx="1017693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>
                <a:solidFill>
                  <a:schemeClr val="tx1"/>
                </a:solidFill>
              </a:rPr>
              <a:t>ALGORITMO  EXEMPLO</a:t>
            </a:r>
          </a:p>
          <a:p>
            <a:r>
              <a:rPr lang="pt-BR" altLang="pt-BR">
                <a:solidFill>
                  <a:schemeClr val="tx1"/>
                </a:solidFill>
              </a:rPr>
              <a:t>VAR</a:t>
            </a:r>
          </a:p>
          <a:p>
            <a:r>
              <a:rPr lang="pt-BR" altLang="pt-BR">
                <a:solidFill>
                  <a:schemeClr val="tx1"/>
                </a:solidFill>
              </a:rPr>
              <a:t>		NOME : CARACTER</a:t>
            </a:r>
          </a:p>
          <a:p>
            <a:r>
              <a:rPr lang="pt-BR" altLang="pt-BR">
                <a:solidFill>
                  <a:schemeClr val="tx1"/>
                </a:solidFill>
              </a:rPr>
              <a:t>		CURSO : CARACTER</a:t>
            </a:r>
          </a:p>
          <a:p>
            <a:r>
              <a:rPr lang="pt-BR" altLang="pt-BR">
                <a:solidFill>
                  <a:schemeClr val="tx1"/>
                </a:solidFill>
              </a:rPr>
              <a:t>INICIO</a:t>
            </a:r>
          </a:p>
          <a:p>
            <a:r>
              <a:rPr lang="pt-BR" altLang="pt-BR">
                <a:solidFill>
                  <a:schemeClr val="tx1"/>
                </a:solidFill>
              </a:rPr>
              <a:t>	ESCREVA (“Digite seu nome:”)</a:t>
            </a:r>
          </a:p>
          <a:p>
            <a:r>
              <a:rPr lang="pt-BR" altLang="pt-BR">
                <a:solidFill>
                  <a:schemeClr val="tx1"/>
                </a:solidFill>
              </a:rPr>
              <a:t>      LEIA (NOME)	</a:t>
            </a:r>
          </a:p>
          <a:p>
            <a:r>
              <a:rPr lang="pt-BR" altLang="pt-BR">
                <a:solidFill>
                  <a:schemeClr val="tx1"/>
                </a:solidFill>
              </a:rPr>
              <a:t>	ESCREVA (“Digite seu curso:”)</a:t>
            </a:r>
          </a:p>
          <a:p>
            <a:r>
              <a:rPr lang="pt-BR" altLang="pt-BR">
                <a:solidFill>
                  <a:schemeClr val="tx1"/>
                </a:solidFill>
              </a:rPr>
              <a:t>	LEIA (CURSO) </a:t>
            </a:r>
          </a:p>
          <a:p>
            <a:r>
              <a:rPr lang="pt-BR" alt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14400" y="544514"/>
            <a:ext cx="1026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Exemplo em Algoritmo</a:t>
            </a: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7192434" y="2549526"/>
            <a:ext cx="438151" cy="904875"/>
          </a:xfrm>
          <a:prstGeom prst="rightBrace">
            <a:avLst>
              <a:gd name="adj1" fmla="val 56245"/>
              <a:gd name="adj2" fmla="val 50000"/>
            </a:avLst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7920567" y="2441575"/>
            <a:ext cx="1966384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2000"/>
              </a:spcBef>
              <a:buSzPct val="100000"/>
            </a:pPr>
            <a:r>
              <a:rPr lang="pt-BR" altLang="pt-BR" sz="2000" b="1">
                <a:solidFill>
                  <a:srgbClr val="FF0000"/>
                </a:solidFill>
              </a:rPr>
              <a:t>Variáveis</a:t>
            </a:r>
          </a:p>
        </p:txBody>
      </p:sp>
      <p:sp>
        <p:nvSpPr>
          <p:cNvPr id="40966" name="AutoShape 4"/>
          <p:cNvSpPr>
            <a:spLocks/>
          </p:cNvSpPr>
          <p:nvPr/>
        </p:nvSpPr>
        <p:spPr bwMode="auto">
          <a:xfrm>
            <a:off x="7793567" y="3819526"/>
            <a:ext cx="510117" cy="1554163"/>
          </a:xfrm>
          <a:prstGeom prst="rightBrace">
            <a:avLst>
              <a:gd name="adj1" fmla="val 56345"/>
              <a:gd name="adj2" fmla="val 50000"/>
            </a:avLst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8591551" y="4014789"/>
            <a:ext cx="196638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2000"/>
              </a:spcBef>
              <a:buSzPct val="100000"/>
            </a:pPr>
            <a:r>
              <a:rPr lang="pt-BR" altLang="pt-BR" sz="2000" b="1">
                <a:solidFill>
                  <a:srgbClr val="FF0000"/>
                </a:solidFill>
              </a:rPr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31167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914400" y="544514"/>
            <a:ext cx="1026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000" b="1">
                <a:solidFill>
                  <a:srgbClr val="0070C0"/>
                </a:solidFill>
                <a:latin typeface="Tahoma" pitchFamily="32" charset="0"/>
              </a:rPr>
              <a:t>Exemplo em Linguagem Programação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149351" y="1484314"/>
            <a:ext cx="978958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PROGRAM exercicio01;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VAR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         nome: string;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         idade: integer;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BEGIN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		WRITE (“Digite seu nome: “) 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		READ (nome);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		WRITE (“Digite sua idade: “) 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		READ (idade);</a:t>
            </a:r>
          </a:p>
          <a:p>
            <a:pPr>
              <a:spcBef>
                <a:spcPts val="700"/>
              </a:spcBef>
              <a:buSzPct val="100000"/>
            </a:pPr>
            <a:r>
              <a:rPr lang="pt-BR" altLang="pt-BR" sz="2200">
                <a:solidFill>
                  <a:schemeClr val="tx1"/>
                </a:solidFill>
                <a:latin typeface="Arial" charset="0"/>
                <a:cs typeface="Arial" charset="0"/>
              </a:rPr>
              <a:t>END.</a:t>
            </a:r>
          </a:p>
        </p:txBody>
      </p:sp>
      <p:sp>
        <p:nvSpPr>
          <p:cNvPr id="41988" name="AutoShape 4"/>
          <p:cNvSpPr>
            <a:spLocks/>
          </p:cNvSpPr>
          <p:nvPr/>
        </p:nvSpPr>
        <p:spPr bwMode="auto">
          <a:xfrm>
            <a:off x="7920567" y="3675063"/>
            <a:ext cx="4064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8648700" y="4492626"/>
            <a:ext cx="1822451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2000"/>
              </a:spcBef>
              <a:buSzPct val="100000"/>
            </a:pPr>
            <a:r>
              <a:rPr lang="pt-BR" altLang="pt-BR" sz="2000" b="1">
                <a:solidFill>
                  <a:srgbClr val="FF0000"/>
                </a:solidFill>
              </a:rPr>
              <a:t>Comandos</a:t>
            </a:r>
          </a:p>
        </p:txBody>
      </p:sp>
      <p:sp>
        <p:nvSpPr>
          <p:cNvPr id="41990" name="AutoShape 4"/>
          <p:cNvSpPr>
            <a:spLocks/>
          </p:cNvSpPr>
          <p:nvPr/>
        </p:nvSpPr>
        <p:spPr bwMode="auto">
          <a:xfrm>
            <a:off x="5327651" y="2379664"/>
            <a:ext cx="438149" cy="904875"/>
          </a:xfrm>
          <a:prstGeom prst="rightBrace">
            <a:avLst>
              <a:gd name="adj1" fmla="val 56245"/>
              <a:gd name="adj2" fmla="val 50000"/>
            </a:avLst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6055785" y="2271714"/>
            <a:ext cx="196638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>
              <a:spcBef>
                <a:spcPts val="2000"/>
              </a:spcBef>
              <a:buSzPct val="100000"/>
            </a:pPr>
            <a:r>
              <a:rPr lang="pt-BR" altLang="pt-BR" sz="2000" b="1">
                <a:solidFill>
                  <a:srgbClr val="FF0000"/>
                </a:solidFill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559832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831851" y="42864"/>
            <a:ext cx="1026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itchFamily="32" charset="0"/>
              </a:rPr>
              <a:t>Exemplo em VISUALG</a:t>
            </a:r>
          </a:p>
        </p:txBody>
      </p:sp>
      <p:sp>
        <p:nvSpPr>
          <p:cNvPr id="43011" name="Retângulo 1"/>
          <p:cNvSpPr>
            <a:spLocks noChangeArrowheads="1"/>
          </p:cNvSpPr>
          <p:nvPr/>
        </p:nvSpPr>
        <p:spPr bwMode="auto">
          <a:xfrm>
            <a:off x="2466753" y="836613"/>
            <a:ext cx="7153499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700" dirty="0">
                <a:solidFill>
                  <a:schemeClr val="tx1"/>
                </a:solidFill>
              </a:rPr>
              <a:t>Algoritmo "</a:t>
            </a:r>
            <a:r>
              <a:rPr lang="pt-BR" sz="1700" dirty="0" err="1">
                <a:solidFill>
                  <a:schemeClr val="tx1"/>
                </a:solidFill>
              </a:rPr>
              <a:t>Calculo_Media</a:t>
            </a:r>
            <a:r>
              <a:rPr lang="pt-BR" sz="1700" dirty="0">
                <a:solidFill>
                  <a:schemeClr val="tx1"/>
                </a:solidFill>
              </a:rPr>
              <a:t>"</a:t>
            </a:r>
          </a:p>
          <a:p>
            <a:r>
              <a:rPr lang="pt-BR" sz="1700" dirty="0">
                <a:solidFill>
                  <a:schemeClr val="tx1"/>
                </a:solidFill>
              </a:rPr>
              <a:t>var</a:t>
            </a:r>
          </a:p>
          <a:p>
            <a:r>
              <a:rPr lang="pt-BR" sz="1700" dirty="0">
                <a:solidFill>
                  <a:schemeClr val="tx1"/>
                </a:solidFill>
              </a:rPr>
              <a:t>    Nota1, Nota2, Nota3, Media: Real</a:t>
            </a:r>
          </a:p>
          <a:p>
            <a:r>
              <a:rPr lang="pt-BR" sz="1700" dirty="0">
                <a:solidFill>
                  <a:schemeClr val="tx1"/>
                </a:solidFill>
              </a:rPr>
              <a:t>    Aluno : </a:t>
            </a:r>
            <a:r>
              <a:rPr lang="pt-BR" sz="1700" dirty="0" err="1">
                <a:solidFill>
                  <a:schemeClr val="tx1"/>
                </a:solidFill>
              </a:rPr>
              <a:t>Caracter</a:t>
            </a:r>
            <a:endParaRPr lang="pt-BR" sz="1700" dirty="0">
              <a:solidFill>
                <a:schemeClr val="tx1"/>
              </a:solidFill>
            </a:endParaRPr>
          </a:p>
          <a:p>
            <a:r>
              <a:rPr lang="pt-BR" sz="1700" dirty="0">
                <a:solidFill>
                  <a:schemeClr val="tx1"/>
                </a:solidFill>
              </a:rPr>
              <a:t>Inicio</a:t>
            </a:r>
          </a:p>
          <a:p>
            <a:r>
              <a:rPr lang="pt-BR" sz="1700" dirty="0">
                <a:solidFill>
                  <a:schemeClr val="tx1"/>
                </a:solidFill>
              </a:rPr>
              <a:t>Escreva ("Digite o nome do aluno: ")</a:t>
            </a:r>
          </a:p>
          <a:p>
            <a:r>
              <a:rPr lang="pt-BR" sz="1700" dirty="0">
                <a:solidFill>
                  <a:schemeClr val="tx1"/>
                </a:solidFill>
              </a:rPr>
              <a:t>Leia (Aluno)</a:t>
            </a:r>
          </a:p>
          <a:p>
            <a:r>
              <a:rPr lang="pt-BR" sz="1700" dirty="0">
                <a:solidFill>
                  <a:schemeClr val="tx1"/>
                </a:solidFill>
              </a:rPr>
              <a:t>Escreva ("Digite a Primeira nota: ")</a:t>
            </a:r>
          </a:p>
          <a:p>
            <a:r>
              <a:rPr lang="pt-BR" sz="1700" dirty="0">
                <a:solidFill>
                  <a:schemeClr val="tx1"/>
                </a:solidFill>
              </a:rPr>
              <a:t>Leia (Nota1)</a:t>
            </a:r>
          </a:p>
          <a:p>
            <a:r>
              <a:rPr lang="pt-BR" sz="1700" dirty="0">
                <a:solidFill>
                  <a:schemeClr val="tx1"/>
                </a:solidFill>
              </a:rPr>
              <a:t>Escreva ("Digite a Segunda nota: ")</a:t>
            </a:r>
          </a:p>
          <a:p>
            <a:r>
              <a:rPr lang="pt-BR" sz="1700" dirty="0">
                <a:solidFill>
                  <a:schemeClr val="tx1"/>
                </a:solidFill>
              </a:rPr>
              <a:t>Leia (Nota2)</a:t>
            </a:r>
          </a:p>
          <a:p>
            <a:r>
              <a:rPr lang="pt-BR" sz="1700" dirty="0">
                <a:solidFill>
                  <a:schemeClr val="tx1"/>
                </a:solidFill>
              </a:rPr>
              <a:t>Escreva ("Digite a Terceira nota: ")</a:t>
            </a:r>
          </a:p>
          <a:p>
            <a:r>
              <a:rPr lang="pt-BR" sz="1700" dirty="0">
                <a:solidFill>
                  <a:schemeClr val="tx1"/>
                </a:solidFill>
              </a:rPr>
              <a:t>Leia (Nota3)</a:t>
            </a:r>
          </a:p>
          <a:p>
            <a:r>
              <a:rPr lang="pt-BR" sz="1700" dirty="0">
                <a:solidFill>
                  <a:schemeClr val="tx1"/>
                </a:solidFill>
              </a:rPr>
              <a:t>Media &lt;- (Nota1+ Nota2+ Nota3) </a:t>
            </a:r>
            <a:r>
              <a:rPr lang="pt-BR" sz="1700">
                <a:solidFill>
                  <a:schemeClr val="tx1"/>
                </a:solidFill>
              </a:rPr>
              <a:t>/ 3</a:t>
            </a:r>
            <a:endParaRPr lang="pt-BR" sz="1700" dirty="0">
              <a:solidFill>
                <a:schemeClr val="tx1"/>
              </a:solidFill>
            </a:endParaRPr>
          </a:p>
          <a:p>
            <a:r>
              <a:rPr lang="pt-BR" sz="1700" dirty="0">
                <a:solidFill>
                  <a:schemeClr val="tx1"/>
                </a:solidFill>
              </a:rPr>
              <a:t>Escreva ("A Média eh: ", Media)</a:t>
            </a:r>
          </a:p>
          <a:p>
            <a:r>
              <a:rPr lang="pt-BR" sz="1700" dirty="0">
                <a:solidFill>
                  <a:schemeClr val="tx1"/>
                </a:solidFill>
              </a:rPr>
              <a:t>Se (Media &gt;=  7)  </a:t>
            </a:r>
            <a:r>
              <a:rPr lang="pt-BR" sz="1700" dirty="0" err="1">
                <a:solidFill>
                  <a:schemeClr val="tx1"/>
                </a:solidFill>
              </a:rPr>
              <a:t>entao</a:t>
            </a:r>
            <a:endParaRPr lang="pt-BR" sz="1700" dirty="0">
              <a:solidFill>
                <a:schemeClr val="tx1"/>
              </a:solidFill>
            </a:endParaRPr>
          </a:p>
          <a:p>
            <a:r>
              <a:rPr lang="pt-BR" sz="1700" dirty="0">
                <a:solidFill>
                  <a:schemeClr val="tx1"/>
                </a:solidFill>
              </a:rPr>
              <a:t>     Escreva(" O Aluno  Passou !!!")</a:t>
            </a:r>
          </a:p>
          <a:p>
            <a:r>
              <a:rPr lang="pt-BR" sz="1700" dirty="0" err="1">
                <a:solidFill>
                  <a:schemeClr val="tx1"/>
                </a:solidFill>
              </a:rPr>
              <a:t>Senao</a:t>
            </a:r>
            <a:endParaRPr lang="pt-BR" sz="1700" dirty="0">
              <a:solidFill>
                <a:schemeClr val="tx1"/>
              </a:solidFill>
            </a:endParaRPr>
          </a:p>
          <a:p>
            <a:r>
              <a:rPr lang="pt-BR" sz="1700" dirty="0">
                <a:solidFill>
                  <a:schemeClr val="tx1"/>
                </a:solidFill>
              </a:rPr>
              <a:t>     Escreva(" O Aluno Reprovou !!!")</a:t>
            </a:r>
          </a:p>
          <a:p>
            <a:r>
              <a:rPr lang="pt-BR" sz="1700" dirty="0" err="1">
                <a:solidFill>
                  <a:schemeClr val="tx1"/>
                </a:solidFill>
              </a:rPr>
              <a:t>fimse</a:t>
            </a:r>
            <a:endParaRPr lang="pt-BR" sz="1700" dirty="0">
              <a:solidFill>
                <a:schemeClr val="tx1"/>
              </a:solidFill>
            </a:endParaRPr>
          </a:p>
          <a:p>
            <a:r>
              <a:rPr lang="pt-BR" sz="1700" dirty="0" err="1">
                <a:solidFill>
                  <a:schemeClr val="tx1"/>
                </a:solidFill>
              </a:rPr>
              <a:t>Fimalgoritmo</a:t>
            </a:r>
            <a:endParaRPr lang="pt-BR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92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05E26E59-DBCD-4BAC-B6AD-8834ECBEE29D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27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93233" y="115889"/>
            <a:ext cx="1026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Ferramenta VISUALG (Algoritmos)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911226"/>
            <a:ext cx="112649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793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4A42A597-1DD6-46E7-8A22-0E26E8289769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28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914400" y="7651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14400" y="1484314"/>
            <a:ext cx="10261600" cy="22320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 nome, endereço, bairro, cidade, estado e fone de uma pessoa.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68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288D5CBB-E4D5-4AF1-88DB-5ADC35FB6822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29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914400" y="7651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14400" y="1484314"/>
            <a:ext cx="10363200" cy="22320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uma determinada temperatura em graus Celsius e mostre a temperatura em graus Fahrenheit</a:t>
            </a:r>
          </a:p>
          <a:p>
            <a:pPr lvl="2">
              <a:spcBef>
                <a:spcPts val="45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OBS: Fahrenheit = (9/5)*(Celsius) + 32</a:t>
            </a:r>
          </a:p>
          <a:p>
            <a:pPr lvl="2">
              <a:spcBef>
                <a:spcPts val="450"/>
              </a:spcBef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>
              <a:spcBef>
                <a:spcPts val="500"/>
              </a:spcBef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>
              <a:spcBef>
                <a:spcPts val="500"/>
              </a:spcBef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2284" y="3716339"/>
            <a:ext cx="9886949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sz="2000" dirty="0">
                <a:solidFill>
                  <a:srgbClr val="0070C0"/>
                </a:solidFill>
                <a:latin typeface="Tahoma" panose="020B0604030504040204" pitchFamily="34" charset="0"/>
              </a:rPr>
              <a:t>3)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</a:t>
            </a: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um aluno: nome, curso, disciplina, nota1, nota2, nota3.</a:t>
            </a: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Calcule a média do aluno e mostre o resultado:</a:t>
            </a: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>
              <a:spcBef>
                <a:spcPts val="500"/>
              </a:spcBef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  <a:p>
            <a:pPr eaLnBrk="1">
              <a:spcBef>
                <a:spcPts val="500"/>
              </a:spcBef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9898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EC62919-B782-4861-8312-0EEB686A8493}"/>
              </a:ext>
            </a:extLst>
          </p:cNvPr>
          <p:cNvSpPr txBox="1">
            <a:spLocks/>
          </p:cNvSpPr>
          <p:nvPr/>
        </p:nvSpPr>
        <p:spPr bwMode="auto">
          <a:xfrm>
            <a:off x="2013358" y="933319"/>
            <a:ext cx="9144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8000" b="1" i="1" kern="0" dirty="0">
                <a:solidFill>
                  <a:srgbClr val="FFC000"/>
                </a:solidFill>
              </a:rPr>
              <a:t>Meu DNA</a:t>
            </a:r>
            <a:endParaRPr lang="pt-BR" sz="8000" b="1" i="1" kern="0" dirty="0">
              <a:solidFill>
                <a:schemeClr val="bg1"/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xmlns="" id="{EB19C651-F2B6-4BBF-B9FC-BA70067B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571" y="2589081"/>
            <a:ext cx="770413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/>
              <a:t>Luciano Bitencourt Fernandes</a:t>
            </a:r>
            <a:endParaRPr lang="pt-BR" altLang="pt-BR" sz="2800"/>
          </a:p>
          <a:p>
            <a:pPr algn="ctr"/>
            <a:endParaRPr lang="pt-BR" altLang="pt-BR"/>
          </a:p>
          <a:p>
            <a:pPr algn="ctr"/>
            <a:endParaRPr lang="pt-BR" altLang="pt-BR"/>
          </a:p>
          <a:p>
            <a:pPr algn="ctr"/>
            <a:r>
              <a:rPr lang="pt-BR" altLang="pt-BR"/>
              <a:t>Desde Novembro de 2015 – BPM Pré-Moldados</a:t>
            </a:r>
          </a:p>
          <a:p>
            <a:pPr algn="ctr"/>
            <a:r>
              <a:rPr lang="pt-BR" altLang="pt-BR"/>
              <a:t>Cargo: Coordenador de TI e Analista de Sistemas.</a:t>
            </a:r>
          </a:p>
          <a:p>
            <a:pPr algn="ctr"/>
            <a:endParaRPr lang="es-ES_tradnl" altLang="pt-BR"/>
          </a:p>
          <a:p>
            <a:pPr algn="ctr"/>
            <a:endParaRPr lang="es-ES_tradnl" altLang="pt-BR"/>
          </a:p>
          <a:p>
            <a:pPr algn="ctr"/>
            <a:r>
              <a:rPr lang="pt-BR" altLang="pt-BR"/>
              <a:t>2002 até - Escola Técnica da SATC / Faculdade SATC</a:t>
            </a:r>
          </a:p>
          <a:p>
            <a:pPr algn="ctr"/>
            <a:r>
              <a:rPr lang="pt-BR" altLang="pt-BR"/>
              <a:t>Cargo: Professor do Curso Técnico de Informática Industrial e Bacharel em Engenharia Mecânica, nas disciplinas de Banco de Dados, Delphi, C++, Análise de Sistemas, Programação para Web, Java e Sistemas Operacionais.</a:t>
            </a:r>
          </a:p>
          <a:p>
            <a:pPr algn="ctr"/>
            <a:endParaRPr lang="pt-BR" altLang="pt-BR"/>
          </a:p>
          <a:p>
            <a:pPr algn="ctr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364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365906AC-DF8E-461E-96DC-0031DF340C04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30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914400" y="7651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719667" y="1484314"/>
            <a:ext cx="988906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4)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Faca um algoritmo que receba como entrada os dados de um cliente: nome, produto, quantidade e preço. Calcule o valor da compra e mostre o resultado: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sz="18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5)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Faca um algoritmo que receba como entrada os dados de um funcionário: nome, cargo e salário. Calcule um aumento de 5% sobre o salário. Ao final mostrar o novo salário calculado: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sz="18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6)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Faca um algoritmo que receba como entrada os dados base e a altura de um triângulo. Utilizando a fórmula: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     Area = ( Base  x  Altura ) / 2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     Calcule e  mostre a área calculada: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sz="18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44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DB5B3265-DF0C-4FE6-ADED-8DDA922D3131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31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914400" y="7651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719667" y="1484314"/>
            <a:ext cx="988906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7)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Faça um algoritmo que receba como entrada os dados de uma pessoa: Nome, idade, peso e altura. Após, calcule o seu IMC – Índice de Massa Corporal utilizando a formula: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      massa = peso / (altura * altura)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      Ao final, mostrar  nome e o IMC calculado.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8)</a:t>
            </a:r>
            <a:r>
              <a:rPr lang="pt-BR" altLang="pt-BR" sz="1800"/>
              <a:t>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Um cinema possui 80 lugares e o valor do ingresso é R$ 20,00. Considerando que são 03 (três) sessões em um dia de lotação. Faça um algoritmo para calcular e mostrar o total de faturamento do cinema no dia, na semana (07 dias) e no mês (30 dias):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4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EE8680C3-F9BC-42DB-B52F-CF4FAAEBA38A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32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14400" y="765175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19667" y="1484314"/>
            <a:ext cx="988906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9)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Faca um algoritmo que receba como entrada os dados de  um funcionário: nome, numero de horas trabalhadas,  valor da hora trabalhada. Após calcule seu salário bruto. Calcule um desconto de 2% de INSS. E ao final mostrar seu nome e salário final calculado.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>
                <a:solidFill>
                  <a:srgbClr val="0070C0"/>
                </a:solidFill>
                <a:latin typeface="Arial" charset="0"/>
                <a:cs typeface="Arial" charset="0"/>
              </a:rPr>
              <a:t>10) </a:t>
            </a:r>
            <a:r>
              <a:rPr lang="pt-BR" altLang="pt-BR" sz="1800">
                <a:solidFill>
                  <a:schemeClr val="tx1"/>
                </a:solidFill>
                <a:latin typeface="Arial" charset="0"/>
                <a:cs typeface="Arial" charset="0"/>
              </a:rPr>
              <a:t>O valor ao consumidor de um carro novo é a soma do valor de fábrica mais acréscimo do distribuidor e dos impostos. Supondo que a porcentagem do distribuidor seja de 20% e os impostos de 35%, Faça um algoritmo que receba como entrada o valor de fábrica de um carro e escreva o valor final ao consumidor.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04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A2D90A0F-5515-4517-9BDF-69013C060E1E}"/>
              </a:ext>
            </a:extLst>
          </p:cNvPr>
          <p:cNvSpPr txBox="1">
            <a:spLocks/>
          </p:cNvSpPr>
          <p:nvPr/>
        </p:nvSpPr>
        <p:spPr bwMode="auto">
          <a:xfrm>
            <a:off x="2098106" y="790706"/>
            <a:ext cx="9144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8000" b="1" i="1" kern="0" dirty="0">
                <a:solidFill>
                  <a:srgbClr val="FFC000"/>
                </a:solidFill>
              </a:rPr>
              <a:t>Meu DNA</a:t>
            </a:r>
            <a:endParaRPr lang="pt-BR" sz="8000" b="1" i="1" kern="0" dirty="0">
              <a:solidFill>
                <a:schemeClr val="bg1"/>
              </a:solidFill>
            </a:endParaRPr>
          </a:p>
        </p:txBody>
      </p:sp>
      <p:sp>
        <p:nvSpPr>
          <p:cNvPr id="16" name="CaixaDeTexto 2">
            <a:extLst>
              <a:ext uri="{FF2B5EF4-FFF2-40B4-BE49-F238E27FC236}">
                <a16:creationId xmlns:a16="http://schemas.microsoft.com/office/drawing/2014/main" xmlns="" id="{AF453DCC-05DD-443E-A3D8-7D97BCE5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348" y="2891085"/>
            <a:ext cx="7704137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/>
              <a:t>Luciano Bitencourt Fernandes</a:t>
            </a:r>
            <a:endParaRPr lang="pt-BR" altLang="pt-BR" sz="2800"/>
          </a:p>
          <a:p>
            <a:pPr algn="ctr"/>
            <a:endParaRPr lang="pt-BR" altLang="pt-BR"/>
          </a:p>
          <a:p>
            <a:pPr algn="ctr"/>
            <a:endParaRPr lang="pt-BR" altLang="pt-BR"/>
          </a:p>
          <a:p>
            <a:pPr algn="ctr"/>
            <a:r>
              <a:rPr lang="pt-BR" altLang="pt-BR"/>
              <a:t>Colecionador (Vinil de </a:t>
            </a:r>
            <a:r>
              <a:rPr lang="pt-BR" altLang="pt-BR" b="1"/>
              <a:t>Rock</a:t>
            </a:r>
            <a:r>
              <a:rPr lang="pt-BR" altLang="pt-BR"/>
              <a:t> e Artigos do </a:t>
            </a:r>
            <a:r>
              <a:rPr lang="pt-BR" altLang="pt-BR" b="1"/>
              <a:t>Criciúma E.C.</a:t>
            </a:r>
            <a:r>
              <a:rPr lang="pt-BR" altLang="pt-BR"/>
              <a:t>)</a:t>
            </a:r>
            <a:endParaRPr lang="es-ES_tradnl" altLang="pt-BR"/>
          </a:p>
          <a:p>
            <a:pPr algn="ctr"/>
            <a:endParaRPr lang="es-ES_tradnl" altLang="pt-BR"/>
          </a:p>
          <a:p>
            <a:pPr algn="ctr"/>
            <a:r>
              <a:rPr lang="pt-BR" altLang="pt-BR"/>
              <a:t>Muito fã de </a:t>
            </a:r>
            <a:r>
              <a:rPr lang="pt-BR" altLang="pt-BR" b="1"/>
              <a:t>Star Wars </a:t>
            </a:r>
          </a:p>
          <a:p>
            <a:pPr algn="ctr"/>
            <a:endParaRPr lang="pt-BR" altLang="pt-BR"/>
          </a:p>
          <a:p>
            <a:pPr algn="ctr"/>
            <a:r>
              <a:rPr lang="pt-BR" altLang="pt-BR"/>
              <a:t>E </a:t>
            </a:r>
            <a:r>
              <a:rPr lang="pt-BR" altLang="pt-BR" b="1"/>
              <a:t>DC</a:t>
            </a:r>
            <a:r>
              <a:rPr lang="pt-BR" altLang="pt-BR"/>
              <a:t> é melhor que </a:t>
            </a:r>
            <a:r>
              <a:rPr lang="pt-BR" altLang="pt-BR" b="1"/>
              <a:t>Marvel</a:t>
            </a:r>
          </a:p>
          <a:p>
            <a:pPr algn="ctr"/>
            <a:endParaRPr lang="pt-BR" altLang="pt-BR"/>
          </a:p>
          <a:p>
            <a:pPr algn="ctr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23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795AA031-F451-4E52-8F64-D70C3D1CF4D8}"/>
              </a:ext>
            </a:extLst>
          </p:cNvPr>
          <p:cNvSpPr txBox="1">
            <a:spLocks/>
          </p:cNvSpPr>
          <p:nvPr/>
        </p:nvSpPr>
        <p:spPr bwMode="auto">
          <a:xfrm>
            <a:off x="2098106" y="790706"/>
            <a:ext cx="9144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8000" b="1" i="1" kern="0" dirty="0">
                <a:solidFill>
                  <a:srgbClr val="FFC000"/>
                </a:solidFill>
              </a:rPr>
              <a:t>Avaliação</a:t>
            </a:r>
            <a:endParaRPr lang="pt-BR" sz="8000" b="1" i="1" kern="0" dirty="0">
              <a:solidFill>
                <a:schemeClr val="bg1"/>
              </a:solidFill>
            </a:endParaRPr>
          </a:p>
        </p:txBody>
      </p:sp>
      <p:sp>
        <p:nvSpPr>
          <p:cNvPr id="16" name="CaixaDeTexto 2">
            <a:extLst>
              <a:ext uri="{FF2B5EF4-FFF2-40B4-BE49-F238E27FC236}">
                <a16:creationId xmlns:a16="http://schemas.microsoft.com/office/drawing/2014/main" xmlns="" id="{B201B78C-55BD-4745-A768-2AFA71B4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18" y="2498987"/>
            <a:ext cx="77041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pt-BR" altLang="pt-BR" sz="2800" dirty="0">
                <a:solidFill>
                  <a:schemeClr val="tx1"/>
                </a:solidFill>
                <a:latin typeface="Arial Narrow" panose="020B0606020202030204" pitchFamily="34" charset="0"/>
              </a:rPr>
              <a:t>Participação Aulas 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chemeClr val="tx1"/>
                </a:solidFill>
                <a:latin typeface="Arial Narrow" panose="020B0606020202030204" pitchFamily="34" charset="0"/>
              </a:rPr>
              <a:t>Entrega das atividades propostas</a:t>
            </a:r>
          </a:p>
          <a:p>
            <a:pPr eaLnBrk="1" hangingPunct="1">
              <a:buSzPct val="100000"/>
            </a:pPr>
            <a:r>
              <a:rPr lang="pt-BR" altLang="pt-BR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Avaliações</a:t>
            </a:r>
            <a:endParaRPr lang="pt-BR" alt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0758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273E24BD-DC0A-422F-89F2-19C6D1CA3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695" y="1231506"/>
            <a:ext cx="10318418" cy="4394988"/>
          </a:xfrm>
        </p:spPr>
        <p:txBody>
          <a:bodyPr/>
          <a:lstStyle/>
          <a:p>
            <a:r>
              <a:rPr lang="pt-BR" dirty="0"/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633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09D7E855-0058-4191-B4AD-9C494BCBC9D1}"/>
              </a:ext>
            </a:extLst>
          </p:cNvPr>
          <p:cNvSpPr txBox="1"/>
          <p:nvPr/>
        </p:nvSpPr>
        <p:spPr>
          <a:xfrm>
            <a:off x="3827590" y="472005"/>
            <a:ext cx="421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Material de Aula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12A09C04-1243-4386-BE50-D5FD70BA0888}"/>
              </a:ext>
            </a:extLst>
          </p:cNvPr>
          <p:cNvSpPr txBox="1"/>
          <p:nvPr/>
        </p:nvSpPr>
        <p:spPr>
          <a:xfrm>
            <a:off x="3797100" y="1775007"/>
            <a:ext cx="16450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Caderno;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3E73A00-60E7-4C28-8D15-DB70BE862456}"/>
              </a:ext>
            </a:extLst>
          </p:cNvPr>
          <p:cNvSpPr txBox="1"/>
          <p:nvPr/>
        </p:nvSpPr>
        <p:spPr>
          <a:xfrm>
            <a:off x="3797100" y="2437769"/>
            <a:ext cx="1050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Lápis;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9AC5CE8-7E25-4812-B642-570CA48830B5}"/>
              </a:ext>
            </a:extLst>
          </p:cNvPr>
          <p:cNvSpPr txBox="1"/>
          <p:nvPr/>
        </p:nvSpPr>
        <p:spPr>
          <a:xfrm>
            <a:off x="3827590" y="3152001"/>
            <a:ext cx="1689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Borracha;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C777F79A-2A2A-4377-9356-DC7801AEE7EF}"/>
              </a:ext>
            </a:extLst>
          </p:cNvPr>
          <p:cNvSpPr txBox="1"/>
          <p:nvPr/>
        </p:nvSpPr>
        <p:spPr>
          <a:xfrm>
            <a:off x="3827590" y="3901005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Calculadora;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73FDDDEB-F8DC-42DD-83E1-7D80A00A3A88}"/>
              </a:ext>
            </a:extLst>
          </p:cNvPr>
          <p:cNvSpPr txBox="1"/>
          <p:nvPr/>
        </p:nvSpPr>
        <p:spPr>
          <a:xfrm>
            <a:off x="3827590" y="4682627"/>
            <a:ext cx="7130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PC ou Notebook.</a:t>
            </a:r>
          </a:p>
          <a:p>
            <a:endParaRPr lang="pt-BR" sz="3000" dirty="0"/>
          </a:p>
          <a:p>
            <a:r>
              <a:rPr lang="pt-BR" sz="3000" dirty="0"/>
              <a:t>Software: VISUALG3 , </a:t>
            </a:r>
            <a:r>
              <a:rPr lang="pt-BR" sz="3000" dirty="0" err="1" smtClean="0"/>
              <a:t>Phyton</a:t>
            </a:r>
            <a:r>
              <a:rPr lang="pt-BR" sz="3000" dirty="0" smtClean="0"/>
              <a:t>, </a:t>
            </a:r>
            <a:r>
              <a:rPr lang="pt-BR" sz="3000" dirty="0" err="1" smtClean="0"/>
              <a:t>PyCharm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6143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9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09D7E855-0058-4191-B4AD-9C494BCBC9D1}"/>
              </a:ext>
            </a:extLst>
          </p:cNvPr>
          <p:cNvSpPr txBox="1"/>
          <p:nvPr/>
        </p:nvSpPr>
        <p:spPr>
          <a:xfrm>
            <a:off x="4490321" y="178391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ALGORITMO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A18DC60-44B3-4BF1-830B-91DA48C8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78" y="1423419"/>
            <a:ext cx="7000875" cy="12763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6FBD096-4AD8-46E8-8334-5C326653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64" y="3242563"/>
            <a:ext cx="2524125" cy="5238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6FFE9B2-D7CD-48FD-8B3C-626FC54F0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215" y="3858194"/>
            <a:ext cx="3200400" cy="600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39DC895-2D7F-40C5-8889-E428916B1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549" y="3170623"/>
            <a:ext cx="1743075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F78E456-E284-4D54-ACEA-8BB7CF086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377" y="4924863"/>
            <a:ext cx="904875" cy="1085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3A463BDB-983B-4F3F-BBDD-B878ECB55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662" y="5201088"/>
            <a:ext cx="3686175" cy="533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673F0BCC-CF65-45BD-9C26-BD736ED84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662" y="5756203"/>
            <a:ext cx="1885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09D7E855-0058-4191-B4AD-9C494BCBC9D1}"/>
              </a:ext>
            </a:extLst>
          </p:cNvPr>
          <p:cNvSpPr txBox="1"/>
          <p:nvPr/>
        </p:nvSpPr>
        <p:spPr>
          <a:xfrm>
            <a:off x="4490321" y="178391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ALGORITMO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562AB52-DCCB-42D8-A26D-F788740A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38" y="1082179"/>
            <a:ext cx="3285443" cy="40644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085E9A1A-023C-4818-AF79-B9005E35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37" y="1360174"/>
            <a:ext cx="3143250" cy="304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D71DD54C-A03C-4158-8F8C-2277CEAA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43" y="3825380"/>
            <a:ext cx="2565009" cy="23412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7FB5C962-99CD-4283-A84D-7703168FB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543" y="4758961"/>
            <a:ext cx="2724150" cy="14954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70547643-5589-4A3F-9C38-0915F18E7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022" y="5219436"/>
            <a:ext cx="1447800" cy="14954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E2860167-2C71-4329-BB77-0A84E0606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5166" y="1360174"/>
            <a:ext cx="2456081" cy="18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9B06E8D258D44AB20F7299C31BAA6" ma:contentTypeVersion="2" ma:contentTypeDescription="Create a new document." ma:contentTypeScope="" ma:versionID="ab8bc255703c3fcecab246f7ad2d216a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f0360bed8c09567b9e2f47b8b626ac6a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8FE46-4E35-426F-888D-AE4F2755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6CA96-26C7-454B-83D9-6E686FB402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0FDFAC-AEDF-4F07-9F2F-90DCF1711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495</TotalTime>
  <Words>1282</Words>
  <Application>Microsoft Office PowerPoint</Application>
  <PresentationFormat>Personalizar</PresentationFormat>
  <Paragraphs>309</Paragraphs>
  <Slides>32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Selo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Sistemas</cp:lastModifiedBy>
  <cp:revision>44</cp:revision>
  <dcterms:created xsi:type="dcterms:W3CDTF">2019-07-31T23:39:13Z</dcterms:created>
  <dcterms:modified xsi:type="dcterms:W3CDTF">2023-02-27T18:36:04Z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