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3" r:id="rId2"/>
    <p:sldId id="304" r:id="rId3"/>
    <p:sldId id="305" r:id="rId4"/>
    <p:sldId id="306" r:id="rId5"/>
    <p:sldId id="307" r:id="rId6"/>
    <p:sldId id="308" r:id="rId7"/>
    <p:sldId id="312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81" d="100"/>
          <a:sy n="81" d="100"/>
        </p:scale>
        <p:origin x="-300" y="21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418795E7-C07B-42E3-BEA7-38AF291887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="" xmlns:a16="http://schemas.microsoft.com/office/drawing/2014/main" id="{5168974E-3D9D-0AA0-C3F6-2434C88725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pt-BR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="" xmlns:a16="http://schemas.microsoft.com/office/drawing/2014/main" id="{9C9FB2BC-A6D6-92D5-D0F6-C122C0648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BDF50-6F7B-4076-A877-C11815D1D4ED}" type="datetimeFigureOut">
              <a:rPr lang="pt-BR" smtClean="0"/>
              <a:t>13/03/2023</a:t>
            </a:fld>
            <a:endParaRPr lang="pt-BR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="" xmlns:a16="http://schemas.microsoft.com/office/drawing/2014/main" id="{6AD15072-BEA3-B922-6E4F-C24DBF11F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="" xmlns:a16="http://schemas.microsoft.com/office/drawing/2014/main" id="{F9E09149-DD2E-A946-C002-4E5E3CBF8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DEE1A-5524-4A46-B2C4-5D3828E747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1031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A004ACEF-9E5F-9C40-C005-9E19B0955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pt-BR"/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="" xmlns:a16="http://schemas.microsoft.com/office/drawing/2014/main" id="{834D6AFB-951C-B97A-BCD0-002C154CFC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="" xmlns:a16="http://schemas.microsoft.com/office/drawing/2014/main" id="{6C875D4F-9AFE-86FB-3603-C7388F318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BDF50-6F7B-4076-A877-C11815D1D4ED}" type="datetimeFigureOut">
              <a:rPr lang="pt-BR" smtClean="0"/>
              <a:t>13/03/2023</a:t>
            </a:fld>
            <a:endParaRPr lang="pt-BR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="" xmlns:a16="http://schemas.microsoft.com/office/drawing/2014/main" id="{FE9798E9-927A-4F5D-7E19-9C5B9F463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="" xmlns:a16="http://schemas.microsoft.com/office/drawing/2014/main" id="{F5326944-832A-F469-C330-83A8ED509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DEE1A-5524-4A46-B2C4-5D3828E747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8486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="" xmlns:a16="http://schemas.microsoft.com/office/drawing/2014/main" id="{8C57DB23-723A-8CFF-71A0-3AAC88FB69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pt-BR"/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="" xmlns:a16="http://schemas.microsoft.com/office/drawing/2014/main" id="{CF52C987-5D95-2B84-0E04-138B2923A6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="" xmlns:a16="http://schemas.microsoft.com/office/drawing/2014/main" id="{CE5F1F22-F39E-A8F3-D278-B5AFB67EE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BDF50-6F7B-4076-A877-C11815D1D4ED}" type="datetimeFigureOut">
              <a:rPr lang="pt-BR" smtClean="0"/>
              <a:t>13/03/2023</a:t>
            </a:fld>
            <a:endParaRPr lang="pt-BR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="" xmlns:a16="http://schemas.microsoft.com/office/drawing/2014/main" id="{D9C50DBF-0AC1-E41A-5429-58DD058A2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="" xmlns:a16="http://schemas.microsoft.com/office/drawing/2014/main" id="{E32B0A65-262F-E6EB-D879-9FED0C581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DEE1A-5524-4A46-B2C4-5D3828E747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6088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D32A9A94-720A-43DF-DE7E-02A4354C3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pt-BR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="" xmlns:a16="http://schemas.microsoft.com/office/drawing/2014/main" id="{F1DEFFB0-18AF-C461-6099-1FD87B21A9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="" xmlns:a16="http://schemas.microsoft.com/office/drawing/2014/main" id="{28DE0130-F8C9-B26E-CED1-16BF04F85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BDF50-6F7B-4076-A877-C11815D1D4ED}" type="datetimeFigureOut">
              <a:rPr lang="pt-BR" smtClean="0"/>
              <a:t>13/03/2023</a:t>
            </a:fld>
            <a:endParaRPr lang="pt-BR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="" xmlns:a16="http://schemas.microsoft.com/office/drawing/2014/main" id="{F6F89317-4A4A-10C6-9CCF-2571796EB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="" xmlns:a16="http://schemas.microsoft.com/office/drawing/2014/main" id="{1CA50D88-8D61-31DB-A1A9-589DFFD25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DEE1A-5524-4A46-B2C4-5D3828E747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9412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261A33EB-044F-8048-7B93-33E61B6E8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pt-BR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="" xmlns:a16="http://schemas.microsoft.com/office/drawing/2014/main" id="{F68E961A-CBEF-4F19-C604-6BE78CCE41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="" xmlns:a16="http://schemas.microsoft.com/office/drawing/2014/main" id="{63F6D62F-3DD2-063E-7E87-5E38BB12A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BDF50-6F7B-4076-A877-C11815D1D4ED}" type="datetimeFigureOut">
              <a:rPr lang="pt-BR" smtClean="0"/>
              <a:t>13/03/2023</a:t>
            </a:fld>
            <a:endParaRPr lang="pt-BR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="" xmlns:a16="http://schemas.microsoft.com/office/drawing/2014/main" id="{C53A4FFC-8240-C852-43B9-5F9EA075E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="" xmlns:a16="http://schemas.microsoft.com/office/drawing/2014/main" id="{4379CE86-EE73-5E5B-FE9F-2D47C8DEC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DEE1A-5524-4A46-B2C4-5D3828E747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6190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4D678713-F942-FAB5-A269-2007A2E21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pt-BR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="" xmlns:a16="http://schemas.microsoft.com/office/drawing/2014/main" id="{1349DDF5-6BE8-C77D-7FE0-5552002C37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="" xmlns:a16="http://schemas.microsoft.com/office/drawing/2014/main" id="{6A3F6F22-86A5-68BD-6969-5E88C6FA7D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5" name="Marcador de Posição da Data 4">
            <a:extLst>
              <a:ext uri="{FF2B5EF4-FFF2-40B4-BE49-F238E27FC236}">
                <a16:creationId xmlns="" xmlns:a16="http://schemas.microsoft.com/office/drawing/2014/main" id="{7FFBEE3F-0175-AE80-ABA7-B5D18DD38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BDF50-6F7B-4076-A877-C11815D1D4ED}" type="datetimeFigureOut">
              <a:rPr lang="pt-BR" smtClean="0"/>
              <a:t>13/03/2023</a:t>
            </a:fld>
            <a:endParaRPr lang="pt-BR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="" xmlns:a16="http://schemas.microsoft.com/office/drawing/2014/main" id="{46331A08-262D-1E9D-8ACE-93AAA2F77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="" xmlns:a16="http://schemas.microsoft.com/office/drawing/2014/main" id="{13193E25-C81A-72C8-9636-F3CF082DA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DEE1A-5524-4A46-B2C4-5D3828E747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5794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BC26D33E-337D-4622-E699-CC13E6AC1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pt-BR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="" xmlns:a16="http://schemas.microsoft.com/office/drawing/2014/main" id="{1F34FA13-E2D2-0CFC-1593-86850803BC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="" xmlns:a16="http://schemas.microsoft.com/office/drawing/2014/main" id="{D4452474-0E09-CDD3-939F-5C4791343E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5" name="Marcador de Posição do Texto 4">
            <a:extLst>
              <a:ext uri="{FF2B5EF4-FFF2-40B4-BE49-F238E27FC236}">
                <a16:creationId xmlns="" xmlns:a16="http://schemas.microsoft.com/office/drawing/2014/main" id="{7B6559B4-5032-1679-CC84-EC400A72D2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="" xmlns:a16="http://schemas.microsoft.com/office/drawing/2014/main" id="{678EF470-91F2-0DE2-45F0-E4B6B8E9FB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7" name="Marcador de Posição da Data 6">
            <a:extLst>
              <a:ext uri="{FF2B5EF4-FFF2-40B4-BE49-F238E27FC236}">
                <a16:creationId xmlns="" xmlns:a16="http://schemas.microsoft.com/office/drawing/2014/main" id="{9CB896E6-A981-089D-1402-3C6614F57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BDF50-6F7B-4076-A877-C11815D1D4ED}" type="datetimeFigureOut">
              <a:rPr lang="pt-BR" smtClean="0"/>
              <a:t>13/03/2023</a:t>
            </a:fld>
            <a:endParaRPr lang="pt-BR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="" xmlns:a16="http://schemas.microsoft.com/office/drawing/2014/main" id="{BB95D0F3-3692-A6C3-479A-1FD86C1E9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="" xmlns:a16="http://schemas.microsoft.com/office/drawing/2014/main" id="{DBB72DA7-B43C-79C9-777C-2C34BE9ED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DEE1A-5524-4A46-B2C4-5D3828E747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9061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7A7F1651-AFDA-80ED-56B9-0E54AD67E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pt-BR"/>
          </a:p>
        </p:txBody>
      </p:sp>
      <p:sp>
        <p:nvSpPr>
          <p:cNvPr id="3" name="Marcador de Posição da Data 2">
            <a:extLst>
              <a:ext uri="{FF2B5EF4-FFF2-40B4-BE49-F238E27FC236}">
                <a16:creationId xmlns="" xmlns:a16="http://schemas.microsoft.com/office/drawing/2014/main" id="{E81C443D-BA27-F3EC-5F64-5DF1D1F5C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BDF50-6F7B-4076-A877-C11815D1D4ED}" type="datetimeFigureOut">
              <a:rPr lang="pt-BR" smtClean="0"/>
              <a:t>13/03/2023</a:t>
            </a:fld>
            <a:endParaRPr lang="pt-BR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="" xmlns:a16="http://schemas.microsoft.com/office/drawing/2014/main" id="{43356CCE-8D74-8DFD-C794-A7DBB2669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="" xmlns:a16="http://schemas.microsoft.com/office/drawing/2014/main" id="{E9FF97EB-5E69-A075-557A-2CAD1BFC5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DEE1A-5524-4A46-B2C4-5D3828E747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3841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="" xmlns:a16="http://schemas.microsoft.com/office/drawing/2014/main" id="{8C45655A-32F5-C053-4D9D-0E2062D77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BDF50-6F7B-4076-A877-C11815D1D4ED}" type="datetimeFigureOut">
              <a:rPr lang="pt-BR" smtClean="0"/>
              <a:t>13/03/2023</a:t>
            </a:fld>
            <a:endParaRPr lang="pt-BR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="" xmlns:a16="http://schemas.microsoft.com/office/drawing/2014/main" id="{5CD7FF1C-1028-B026-49D4-B009B37A6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="" xmlns:a16="http://schemas.microsoft.com/office/drawing/2014/main" id="{256441C7-F383-803B-BC9A-CC9356A9D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DEE1A-5524-4A46-B2C4-5D3828E747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7215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73BB5D6B-E491-5A71-D69A-92F0B912D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pt-BR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="" xmlns:a16="http://schemas.microsoft.com/office/drawing/2014/main" id="{90838FA4-92AF-49A0-B298-B909EEAB7D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="" xmlns:a16="http://schemas.microsoft.com/office/drawing/2014/main" id="{75A14882-8A8B-2E79-EE59-11AE0325D3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="" xmlns:a16="http://schemas.microsoft.com/office/drawing/2014/main" id="{2815B8EB-CA6A-9F08-2A25-0BD102761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BDF50-6F7B-4076-A877-C11815D1D4ED}" type="datetimeFigureOut">
              <a:rPr lang="pt-BR" smtClean="0"/>
              <a:t>13/03/2023</a:t>
            </a:fld>
            <a:endParaRPr lang="pt-BR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="" xmlns:a16="http://schemas.microsoft.com/office/drawing/2014/main" id="{4CCC2EA9-DEA4-7541-1EA7-1806EDADA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="" xmlns:a16="http://schemas.microsoft.com/office/drawing/2014/main" id="{D242A4A1-FFDA-6822-5521-38C4EF471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DEE1A-5524-4A46-B2C4-5D3828E747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3714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8EA3D6DD-155F-B930-370D-76AC593EE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pt-BR"/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="" xmlns:a16="http://schemas.microsoft.com/office/drawing/2014/main" id="{60E278D4-5CC6-CA79-1162-6F164299D9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="" xmlns:a16="http://schemas.microsoft.com/office/drawing/2014/main" id="{53523FEE-869A-4109-6C4A-2B77E03871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="" xmlns:a16="http://schemas.microsoft.com/office/drawing/2014/main" id="{EA6C71A1-38AA-B257-9A7F-41475C70E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BDF50-6F7B-4076-A877-C11815D1D4ED}" type="datetimeFigureOut">
              <a:rPr lang="pt-BR" smtClean="0"/>
              <a:t>13/03/2023</a:t>
            </a:fld>
            <a:endParaRPr lang="pt-BR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="" xmlns:a16="http://schemas.microsoft.com/office/drawing/2014/main" id="{7DD46C61-D7AE-36D2-AB80-56EC89421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="" xmlns:a16="http://schemas.microsoft.com/office/drawing/2014/main" id="{203CD4B2-A1E0-64EF-D752-10EA73199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DEE1A-5524-4A46-B2C4-5D3828E747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4605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="" xmlns:a16="http://schemas.microsoft.com/office/drawing/2014/main" id="{650E68FD-D786-6DD8-D435-A9D2FB766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pt-BR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="" xmlns:a16="http://schemas.microsoft.com/office/drawing/2014/main" id="{ACFF70CF-EFD3-B70B-8CBE-60ED3B80D7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="" xmlns:a16="http://schemas.microsoft.com/office/drawing/2014/main" id="{AC060CFE-1B49-E500-CC85-C94397B554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4BDF50-6F7B-4076-A877-C11815D1D4ED}" type="datetimeFigureOut">
              <a:rPr lang="pt-BR" smtClean="0"/>
              <a:t>13/03/2023</a:t>
            </a:fld>
            <a:endParaRPr lang="pt-BR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="" xmlns:a16="http://schemas.microsoft.com/office/drawing/2014/main" id="{E405BA89-10A2-307A-917F-FB3EDD096B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="" xmlns:a16="http://schemas.microsoft.com/office/drawing/2014/main" id="{F2A8B43B-FE2A-A6F0-CE7B-D765A38126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7DEE1A-5524-4A46-B2C4-5D3828E747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8294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2BA9A624-9347-1A03-0E7A-B777C8A2C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Exercícios Algoritmos – lista2</a:t>
            </a:r>
          </a:p>
        </p:txBody>
      </p:sp>
      <p:sp>
        <p:nvSpPr>
          <p:cNvPr id="27651" name="Espaço Reservado para Conteúdo 2">
            <a:extLst>
              <a:ext uri="{FF2B5EF4-FFF2-40B4-BE49-F238E27FC236}">
                <a16:creationId xmlns="" xmlns:a16="http://schemas.microsoft.com/office/drawing/2014/main" id="{77B5B9F7-AB35-C93C-32FC-98BCF687554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altLang="pt-BR" sz="2400" dirty="0"/>
              <a:t>1) Construir um algoritmo para fazer a leitura de um valor inteiro correspondente ao mês e verificar se o numero está entre 1 e 12, e  imprimir o mês correspondente por extenso. Senão, informar “mês inválido” .</a:t>
            </a:r>
          </a:p>
          <a:p>
            <a:pPr marL="0" indent="0">
              <a:buNone/>
            </a:pPr>
            <a:endParaRPr lang="pt-BR" altLang="pt-BR" sz="2400" dirty="0"/>
          </a:p>
        </p:txBody>
      </p:sp>
    </p:spTree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F46F95A8-ACEE-BC84-7265-EC190815A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Exercícios – lista2</a:t>
            </a:r>
          </a:p>
        </p:txBody>
      </p:sp>
      <p:graphicFrame>
        <p:nvGraphicFramePr>
          <p:cNvPr id="4" name="Tabela 3">
            <a:extLst>
              <a:ext uri="{FF2B5EF4-FFF2-40B4-BE49-F238E27FC236}">
                <a16:creationId xmlns="" xmlns:a16="http://schemas.microsoft.com/office/drawing/2014/main" id="{1C65A499-85DC-E06D-62B4-C52FAB228916}"/>
              </a:ext>
            </a:extLst>
          </p:cNvPr>
          <p:cNvGraphicFramePr>
            <a:graphicFrameLocks noGrp="1"/>
          </p:cNvGraphicFramePr>
          <p:nvPr/>
        </p:nvGraphicFramePr>
        <p:xfrm>
          <a:off x="2268539" y="2149476"/>
          <a:ext cx="8021637" cy="256063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02163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73161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2400" dirty="0">
                          <a:solidFill>
                            <a:schemeClr val="tx1"/>
                          </a:solidFill>
                          <a:effectLst/>
                        </a:rPr>
                        <a:t>2) Construir um algoritmo para ler: Nome e peso de um lutador de boxe e verificar sua categoria: </a:t>
                      </a:r>
                      <a:endParaRPr lang="pt-BR" sz="3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75" marR="68575" marT="0" marB="0" anchor="b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580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2400" dirty="0">
                          <a:solidFill>
                            <a:schemeClr val="tx1"/>
                          </a:solidFill>
                          <a:effectLst/>
                        </a:rPr>
                        <a:t>Peso estiver entre 51 e 60 quilos,  categoria “Super Pena” </a:t>
                      </a:r>
                      <a:endParaRPr lang="pt-BR" sz="3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6580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2400" dirty="0">
                          <a:solidFill>
                            <a:schemeClr val="tx1"/>
                          </a:solidFill>
                          <a:effectLst/>
                        </a:rPr>
                        <a:t>Peso estiver entre 61 e 80 quilos,  categoria “Pena” </a:t>
                      </a:r>
                      <a:endParaRPr lang="pt-BR" sz="3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6580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2400" dirty="0">
                          <a:solidFill>
                            <a:schemeClr val="tx1"/>
                          </a:solidFill>
                          <a:effectLst/>
                        </a:rPr>
                        <a:t>Peso estiver entre 81 e 100 quilos,  categoria “Peso Médio” </a:t>
                      </a:r>
                      <a:endParaRPr lang="pt-BR" sz="3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6580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2400" dirty="0">
                          <a:solidFill>
                            <a:schemeClr val="tx1"/>
                          </a:solidFill>
                          <a:effectLst/>
                        </a:rPr>
                        <a:t>Peso estiver entre 101 e 120 quilos,  categoria “Peso Pesado” </a:t>
                      </a:r>
                      <a:endParaRPr lang="pt-BR" sz="3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6580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2400" dirty="0">
                          <a:solidFill>
                            <a:schemeClr val="tx1"/>
                          </a:solidFill>
                          <a:effectLst/>
                        </a:rPr>
                        <a:t>Imprimir no final seu nome e sua categoria. </a:t>
                      </a:r>
                      <a:endParaRPr lang="pt-BR" sz="3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A9037C54-5176-2792-E262-C56D29E07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Exercícios – lista2</a:t>
            </a:r>
          </a:p>
        </p:txBody>
      </p:sp>
      <p:sp>
        <p:nvSpPr>
          <p:cNvPr id="29699" name="Espaço Reservado para Conteúdo 2">
            <a:extLst>
              <a:ext uri="{FF2B5EF4-FFF2-40B4-BE49-F238E27FC236}">
                <a16:creationId xmlns="" xmlns:a16="http://schemas.microsoft.com/office/drawing/2014/main" id="{1D0923E7-C234-4C3A-2884-2F0A6A2B53E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altLang="pt-BR"/>
              <a:t>3) </a:t>
            </a:r>
            <a:r>
              <a:rPr lang="pt-BR" altLang="pt-BR" sz="2400"/>
              <a:t>Uma empresa decidiu dar um aumento escalonado a seus funcionários de acordo com a seguinte regra: 5% para os salários inferiores a R$ 300,00; 3% para os salários situados entre  R$ 300,00 e R$ 400,00 (inclusive) e  2% para os demais salários. Construa um algoritmo para ler o nome do funcionário e seu salário inicial, após calcule e mostre o  aumento calculado:</a:t>
            </a:r>
          </a:p>
          <a:p>
            <a:pPr marL="0" indent="0">
              <a:buNone/>
            </a:pPr>
            <a:endParaRPr lang="pt-BR" altLang="pt-BR"/>
          </a:p>
          <a:p>
            <a:pPr marL="0" indent="0">
              <a:buNone/>
            </a:pPr>
            <a:endParaRPr lang="pt-BR" altLang="pt-BR"/>
          </a:p>
        </p:txBody>
      </p:sp>
    </p:spTree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6B3164B6-1DB8-84F9-C039-0625194D0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Exercícios – lista2</a:t>
            </a:r>
          </a:p>
        </p:txBody>
      </p:sp>
      <p:graphicFrame>
        <p:nvGraphicFramePr>
          <p:cNvPr id="4" name="Tabela 3">
            <a:extLst>
              <a:ext uri="{FF2B5EF4-FFF2-40B4-BE49-F238E27FC236}">
                <a16:creationId xmlns="" xmlns:a16="http://schemas.microsoft.com/office/drawing/2014/main" id="{E5D519A9-1FFD-20EB-D3EA-28499ADD5EE0}"/>
              </a:ext>
            </a:extLst>
          </p:cNvPr>
          <p:cNvGraphicFramePr>
            <a:graphicFrameLocks noGrp="1"/>
          </p:cNvGraphicFramePr>
          <p:nvPr/>
        </p:nvGraphicFramePr>
        <p:xfrm>
          <a:off x="2462213" y="2057401"/>
          <a:ext cx="7848600" cy="347503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486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28027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2400" dirty="0">
                          <a:effectLst/>
                        </a:rPr>
                        <a:t>4) Construir um algoritmo para ler: Nome, salário inicial e departamento de um funcionário e verificar se: 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pt-BR" sz="36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78" marR="68578" marT="0" marB="0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579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2400" dirty="0">
                          <a:effectLst/>
                        </a:rPr>
                        <a:t>Se </a:t>
                      </a:r>
                      <a:r>
                        <a:rPr lang="pt-BR" sz="2400" dirty="0" err="1">
                          <a:effectLst/>
                        </a:rPr>
                        <a:t>depto</a:t>
                      </a:r>
                      <a:r>
                        <a:rPr lang="pt-BR" sz="2400" dirty="0">
                          <a:effectLst/>
                        </a:rPr>
                        <a:t> for Vendas, conceder um aumento de 2% </a:t>
                      </a:r>
                      <a:endParaRPr lang="pt-BR" sz="36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78" marR="68578" marT="0" marB="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6579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2400" dirty="0">
                          <a:effectLst/>
                        </a:rPr>
                        <a:t>Se </a:t>
                      </a:r>
                      <a:r>
                        <a:rPr lang="pt-BR" sz="2400" dirty="0" err="1">
                          <a:effectLst/>
                        </a:rPr>
                        <a:t>depto</a:t>
                      </a:r>
                      <a:r>
                        <a:rPr lang="pt-BR" sz="2400" dirty="0">
                          <a:effectLst/>
                        </a:rPr>
                        <a:t> for Produção, conceder um aumento de 5% </a:t>
                      </a:r>
                      <a:endParaRPr lang="pt-BR" sz="36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78" marR="68578" marT="0" marB="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6579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2400" dirty="0">
                          <a:effectLst/>
                        </a:rPr>
                        <a:t>Se </a:t>
                      </a:r>
                      <a:r>
                        <a:rPr lang="pt-BR" sz="2400" dirty="0" err="1">
                          <a:effectLst/>
                        </a:rPr>
                        <a:t>depto</a:t>
                      </a:r>
                      <a:r>
                        <a:rPr lang="pt-BR" sz="2400" dirty="0">
                          <a:effectLst/>
                        </a:rPr>
                        <a:t> for Compras, conceder um aumento de 3% </a:t>
                      </a:r>
                      <a:endParaRPr lang="pt-BR" sz="36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78" marR="68578" marT="0" marB="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6579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2400" dirty="0">
                          <a:effectLst/>
                        </a:rPr>
                        <a:t>Se </a:t>
                      </a:r>
                      <a:r>
                        <a:rPr lang="pt-BR" sz="2400" dirty="0" err="1">
                          <a:effectLst/>
                        </a:rPr>
                        <a:t>depto</a:t>
                      </a:r>
                      <a:r>
                        <a:rPr lang="pt-BR" sz="2400" dirty="0">
                          <a:effectLst/>
                        </a:rPr>
                        <a:t> for Almoxarifado, conceder um aumento de 4% </a:t>
                      </a:r>
                      <a:endParaRPr lang="pt-BR" sz="36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78" marR="68578" marT="0" marB="0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73158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2400" dirty="0">
                          <a:effectLst/>
                        </a:rPr>
                        <a:t>Imprimir no final o nome, salário inicial  e o novo salário calculado. </a:t>
                      </a:r>
                      <a:endParaRPr lang="pt-BR" sz="36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78" marR="68578" marT="0" marB="0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39139BF9-2791-E5C8-02BE-C6EEED9BD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Exercícios – lista2</a:t>
            </a:r>
          </a:p>
        </p:txBody>
      </p:sp>
      <p:graphicFrame>
        <p:nvGraphicFramePr>
          <p:cNvPr id="4" name="Tabela 3">
            <a:extLst>
              <a:ext uri="{FF2B5EF4-FFF2-40B4-BE49-F238E27FC236}">
                <a16:creationId xmlns="" xmlns:a16="http://schemas.microsoft.com/office/drawing/2014/main" id="{F4340345-55F0-4A88-4B86-808882EA4A8E}"/>
              </a:ext>
            </a:extLst>
          </p:cNvPr>
          <p:cNvGraphicFramePr>
            <a:graphicFrameLocks noGrp="1"/>
          </p:cNvGraphicFramePr>
          <p:nvPr/>
        </p:nvGraphicFramePr>
        <p:xfrm>
          <a:off x="2517776" y="1598613"/>
          <a:ext cx="7466013" cy="4876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46601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647840">
                <a:tc>
                  <a:txBody>
                    <a:bodyPr/>
                    <a:lstStyle/>
                    <a:p>
                      <a:r>
                        <a:rPr lang="pt-BR" sz="2800" dirty="0">
                          <a:effectLst/>
                        </a:rPr>
                        <a:t>5) </a:t>
                      </a:r>
                      <a:r>
                        <a:rPr lang="pt-BR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Faça um algoritmo que leia nome, a altura e o sexo de uma pessoa, após calcule e mostre o seu peso ideal, utilizando as seguintes fórmulas:   </a:t>
                      </a:r>
                    </a:p>
                    <a:p>
                      <a:r>
                        <a:rPr lang="pt-BR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  para homens: ((72.7 * altura) – 58) 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pt-BR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  para mulheres: ((62.1 * altura) - 44.7)</a:t>
                      </a:r>
                    </a:p>
                  </a:txBody>
                  <a:tcPr marL="68581" marR="68581" marT="0" marB="0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2373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pt-BR" sz="36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1" marR="68581" marT="0" marB="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2373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pt-BR" sz="36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1" marR="68581" marT="0" marB="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2373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pt-BR" sz="36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1" marR="68581" marT="0" marB="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2373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pt-BR" sz="36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1" marR="68581" marT="0" marB="0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2373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pt-BR" sz="36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1" marR="68581" marT="0" marB="0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F858A15F-C020-9255-2C68-67387EAC0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Exercícios – lista2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="" xmlns:a16="http://schemas.microsoft.com/office/drawing/2014/main" id="{7027300B-9790-B222-0EA4-7772AA3B0E63}"/>
              </a:ext>
            </a:extLst>
          </p:cNvPr>
          <p:cNvSpPr/>
          <p:nvPr/>
        </p:nvSpPr>
        <p:spPr>
          <a:xfrm>
            <a:off x="2424113" y="1862139"/>
            <a:ext cx="7880350" cy="3324225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>
              <a:buFontTx/>
              <a:buAutoNum type="arabicParenR" startAt="6"/>
              <a:defRPr/>
            </a:pPr>
            <a:r>
              <a:rPr lang="pt-BR" sz="2400" dirty="0">
                <a:ea typeface="Times New Roman" panose="02020603050405020304" pitchFamily="18" charset="0"/>
              </a:rPr>
              <a:t>Construir um algoritmo para ler nome, código do departamento de um funcionário na empresa e verificar:</a:t>
            </a:r>
          </a:p>
          <a:p>
            <a:pPr marL="457200" indent="-457200">
              <a:buFontTx/>
              <a:buAutoNum type="arabicParenR" startAt="6"/>
              <a:defRPr/>
            </a:pPr>
            <a:endParaRPr lang="pt-BR" sz="2400" dirty="0">
              <a:ea typeface="Times New Roman" panose="02020603050405020304" pitchFamily="18" charset="0"/>
            </a:endParaRPr>
          </a:p>
          <a:p>
            <a:pPr>
              <a:defRPr/>
            </a:pPr>
            <a:r>
              <a:rPr lang="pt-BR" sz="2300" dirty="0">
                <a:ea typeface="Times New Roman" panose="02020603050405020304" pitchFamily="18" charset="0"/>
              </a:rPr>
              <a:t>Departamento 1, mensagem "Departamento de Financeiro";</a:t>
            </a:r>
          </a:p>
          <a:p>
            <a:pPr>
              <a:defRPr/>
            </a:pPr>
            <a:r>
              <a:rPr lang="pt-BR" sz="2300" dirty="0">
                <a:ea typeface="Times New Roman" panose="02020603050405020304" pitchFamily="18" charset="0"/>
              </a:rPr>
              <a:t>Departamento 2, mensagem "Departamento de Contabilidade";</a:t>
            </a:r>
          </a:p>
          <a:p>
            <a:pPr>
              <a:defRPr/>
            </a:pPr>
            <a:r>
              <a:rPr lang="pt-BR" sz="2300" dirty="0">
                <a:ea typeface="Times New Roman" panose="02020603050405020304" pitchFamily="18" charset="0"/>
              </a:rPr>
              <a:t>Departamento 3, mensagem "Departamento de Compras";</a:t>
            </a:r>
          </a:p>
          <a:p>
            <a:pPr>
              <a:defRPr/>
            </a:pPr>
            <a:r>
              <a:rPr lang="pt-BR" sz="2300" dirty="0">
                <a:ea typeface="Times New Roman" panose="02020603050405020304" pitchFamily="18" charset="0"/>
              </a:rPr>
              <a:t>Departamento 4, mensagem "Departamento de Vendas";</a:t>
            </a:r>
          </a:p>
          <a:p>
            <a:pPr>
              <a:defRPr/>
            </a:pPr>
            <a:r>
              <a:rPr lang="pt-BR" sz="2300" dirty="0">
                <a:ea typeface="Times New Roman" panose="02020603050405020304" pitchFamily="18" charset="0"/>
              </a:rPr>
              <a:t>Se não for nenhum dos anteriores, escrever mensagem "Departamento Inválido";</a:t>
            </a:r>
          </a:p>
        </p:txBody>
      </p:sp>
    </p:spTree>
  </p:cSld>
  <p:clrMapOvr>
    <a:masterClrMapping/>
  </p:clrMapOvr>
  <p:transition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="" xmlns:a16="http://schemas.microsoft.com/office/drawing/2014/main" id="{B5E51EBB-BAE9-5F30-ED7F-1B6F8D20B04D}"/>
              </a:ext>
            </a:extLst>
          </p:cNvPr>
          <p:cNvSpPr txBox="1"/>
          <p:nvPr/>
        </p:nvSpPr>
        <p:spPr>
          <a:xfrm>
            <a:off x="808384" y="1557338"/>
            <a:ext cx="9175406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endParaRPr lang="pt-BR" dirty="0"/>
          </a:p>
          <a:p>
            <a:pPr>
              <a:defRPr/>
            </a:pPr>
            <a:endParaRPr lang="pt-BR" dirty="0"/>
          </a:p>
          <a:p>
            <a:pPr>
              <a:defRPr/>
            </a:pPr>
            <a:r>
              <a:rPr lang="pt-BR" sz="2000" dirty="0" smtClean="0"/>
              <a:t>7) Elabore </a:t>
            </a:r>
            <a:r>
              <a:rPr lang="pt-BR" sz="2000" dirty="0"/>
              <a:t>um algoritmo que a partir do nome e da idade informada de uma pessoa, verifique e  mostre a sua classe eleitoral, sabendo que:</a:t>
            </a:r>
          </a:p>
          <a:p>
            <a:pPr>
              <a:defRPr/>
            </a:pPr>
            <a:endParaRPr lang="pt-BR" sz="2000" dirty="0"/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pt-BR" sz="2000" dirty="0"/>
              <a:t>menores de 16 não votam (não votantes)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pt-BR" sz="2000" dirty="0"/>
              <a:t>o voto é obrigatório para adultos entre 18 e 65 anos (eleitor obrigatório) 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pt-BR" sz="2000" dirty="0"/>
              <a:t>o voto é opcional para eleitores com 16, 17 ou mais que 65 anos (eleitor facultativo).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494</Words>
  <Application>Microsoft Office PowerPoint</Application>
  <PresentationFormat>Personalizar</PresentationFormat>
  <Paragraphs>37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8" baseType="lpstr">
      <vt:lpstr>Tema do Office</vt:lpstr>
      <vt:lpstr>Exercícios Algoritmos – lista2</vt:lpstr>
      <vt:lpstr>Exercícios – lista2</vt:lpstr>
      <vt:lpstr>Exercícios – lista2</vt:lpstr>
      <vt:lpstr>Exercícios – lista2</vt:lpstr>
      <vt:lpstr>Exercícios – lista2</vt:lpstr>
      <vt:lpstr>Exercícios – lista2</vt:lpstr>
      <vt:lpstr>Apresentação do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Exercícios Algoritmos – lista2</dc:title>
  <dc:creator>Cristiane Pavei Fernandes</dc:creator>
  <cp:lastModifiedBy>Sistemas</cp:lastModifiedBy>
  <cp:revision>3</cp:revision>
  <dcterms:created xsi:type="dcterms:W3CDTF">2023-03-13T14:25:50Z</dcterms:created>
  <dcterms:modified xsi:type="dcterms:W3CDTF">2023-03-13T16:22:11Z</dcterms:modified>
</cp:coreProperties>
</file>