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1" r:id="rId26"/>
    <p:sldId id="282" r:id="rId27"/>
    <p:sldId id="283" r:id="rId28"/>
    <p:sldId id="284" r:id="rId29"/>
    <p:sldId id="292" r:id="rId30"/>
    <p:sldId id="286" r:id="rId31"/>
    <p:sldId id="288" r:id="rId32"/>
    <p:sldId id="285" r:id="rId33"/>
    <p:sldId id="293" r:id="rId34"/>
    <p:sldId id="294" r:id="rId35"/>
    <p:sldId id="295" r:id="rId36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60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BDEC-44AB-4104-8E0A-3240DF62A068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19584-C8FA-4ADF-9D66-34A388393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8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19584-C8FA-4ADF-9D66-34A388393D2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1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D93E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41414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D93E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D93E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2171700"/>
            <a:ext cx="11997690" cy="0"/>
          </a:xfrm>
          <a:custGeom>
            <a:avLst/>
            <a:gdLst/>
            <a:ahLst/>
            <a:cxnLst/>
            <a:rect l="l" t="t" r="r" b="b"/>
            <a:pathLst>
              <a:path w="11997690">
                <a:moveTo>
                  <a:pt x="0" y="0"/>
                </a:moveTo>
                <a:lnTo>
                  <a:pt x="1199729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0" y="635000"/>
            <a:ext cx="11997690" cy="0"/>
          </a:xfrm>
          <a:custGeom>
            <a:avLst/>
            <a:gdLst/>
            <a:ahLst/>
            <a:cxnLst/>
            <a:rect l="l" t="t" r="r" b="b"/>
            <a:pathLst>
              <a:path w="11997690">
                <a:moveTo>
                  <a:pt x="0" y="0"/>
                </a:moveTo>
                <a:lnTo>
                  <a:pt x="1199729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5500" y="812800"/>
            <a:ext cx="373380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D93E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700" y="2834639"/>
            <a:ext cx="7163434" cy="5661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41414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pt-BR" spc="-445" dirty="0"/>
              <a:t>Vetores</a:t>
            </a:r>
            <a:endParaRPr spc="-445" dirty="0"/>
          </a:p>
        </p:txBody>
      </p:sp>
      <p:sp>
        <p:nvSpPr>
          <p:cNvPr id="4" name="object 4"/>
          <p:cNvSpPr txBox="1"/>
          <p:nvPr/>
        </p:nvSpPr>
        <p:spPr>
          <a:xfrm>
            <a:off x="774064" y="3210156"/>
            <a:ext cx="11684636" cy="1214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computação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comum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manipular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spc="-10" dirty="0">
                <a:solidFill>
                  <a:srgbClr val="414141"/>
                </a:solidFill>
                <a:latin typeface="Book Antiqua"/>
                <a:cs typeface="Book Antiqua"/>
              </a:rPr>
              <a:t>um conjunto de valores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578" y="4876800"/>
            <a:ext cx="11684636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414141"/>
                </a:solidFill>
                <a:latin typeface="Book Antiqua"/>
                <a:cs typeface="Book Antiqua"/>
              </a:rPr>
              <a:t>Exemplos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:</a:t>
            </a:r>
            <a:r>
              <a:rPr sz="3600" spc="-5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notas,</a:t>
            </a:r>
            <a:r>
              <a:rPr sz="3600" spc="-5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preços,</a:t>
            </a:r>
            <a:r>
              <a:rPr sz="3600" spc="-5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produtos,</a:t>
            </a:r>
            <a:r>
              <a:rPr sz="3600" spc="-4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 err="1">
                <a:solidFill>
                  <a:srgbClr val="414141"/>
                </a:solidFill>
                <a:latin typeface="Book Antiqua"/>
                <a:cs typeface="Book Antiqua"/>
              </a:rPr>
              <a:t>nomes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.</a:t>
            </a:r>
            <a:endParaRPr lang="pt-BR" sz="3600" spc="-1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3600" spc="-10" dirty="0">
              <a:solidFill>
                <a:srgbClr val="414141"/>
              </a:solidFill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Para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manipular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conjunto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dados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 mesmo tipo (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inteiro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,</a:t>
            </a:r>
            <a:r>
              <a:rPr sz="3600" spc="-4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real,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string)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há</a:t>
            </a:r>
            <a:r>
              <a:rPr sz="3600" spc="-4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estrutura</a:t>
            </a:r>
            <a:r>
              <a:rPr sz="3600" spc="-4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de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dado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s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denominada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b="1" spc="-10" dirty="0">
                <a:solidFill>
                  <a:srgbClr val="414141"/>
                </a:solidFill>
                <a:latin typeface="Book Antiqua"/>
                <a:cs typeface="Book Antiqua"/>
              </a:rPr>
              <a:t>vetor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.</a:t>
            </a:r>
            <a:endParaRPr sz="36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812800"/>
            <a:ext cx="64839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Criação</a:t>
            </a:r>
            <a:r>
              <a:rPr spc="-229" dirty="0"/>
              <a:t> </a:t>
            </a:r>
            <a:r>
              <a:rPr spc="-515" dirty="0"/>
              <a:t>de</a:t>
            </a:r>
            <a:r>
              <a:rPr spc="-229" dirty="0"/>
              <a:t> </a:t>
            </a:r>
            <a:r>
              <a:rPr spc="-10" dirty="0"/>
              <a:t>LISTAS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47700" y="2834639"/>
            <a:ext cx="11112500" cy="37535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460"/>
              </a:spcBef>
            </a:pPr>
            <a:r>
              <a:rPr sz="3200" dirty="0"/>
              <a:t>Lista</a:t>
            </a:r>
            <a:r>
              <a:rPr sz="3200" spc="35" dirty="0"/>
              <a:t> </a:t>
            </a:r>
            <a:r>
              <a:rPr sz="3200" dirty="0"/>
              <a:t>de</a:t>
            </a:r>
            <a:r>
              <a:rPr sz="3200" spc="40" dirty="0"/>
              <a:t> </a:t>
            </a:r>
            <a:r>
              <a:rPr sz="3200" dirty="0"/>
              <a:t>inteiros</a:t>
            </a:r>
            <a:r>
              <a:rPr sz="3200" spc="35" dirty="0"/>
              <a:t> </a:t>
            </a:r>
            <a:r>
              <a:rPr sz="3200" dirty="0"/>
              <a:t>com</a:t>
            </a:r>
            <a:r>
              <a:rPr sz="3200" spc="40" dirty="0"/>
              <a:t> </a:t>
            </a:r>
            <a:r>
              <a:rPr sz="3200" dirty="0"/>
              <a:t>tamanho</a:t>
            </a:r>
            <a:r>
              <a:rPr sz="3200" spc="35" dirty="0"/>
              <a:t> </a:t>
            </a:r>
            <a:r>
              <a:rPr sz="3200" dirty="0"/>
              <a:t>5</a:t>
            </a:r>
            <a:r>
              <a:rPr sz="3200" spc="40" dirty="0"/>
              <a:t> </a:t>
            </a:r>
            <a:r>
              <a:rPr sz="3200" dirty="0"/>
              <a:t>preenchida</a:t>
            </a:r>
            <a:r>
              <a:rPr sz="3200" spc="35" dirty="0"/>
              <a:t> </a:t>
            </a:r>
            <a:r>
              <a:rPr sz="3200" dirty="0"/>
              <a:t>por</a:t>
            </a:r>
            <a:r>
              <a:rPr sz="3200" spc="40" dirty="0"/>
              <a:t> </a:t>
            </a:r>
            <a:r>
              <a:rPr sz="3200" spc="-10" dirty="0"/>
              <a:t>zeros:</a:t>
            </a:r>
          </a:p>
          <a:p>
            <a:pPr marL="381000">
              <a:lnSpc>
                <a:spcPct val="100000"/>
              </a:lnSpc>
              <a:spcBef>
                <a:spcPts val="1460"/>
              </a:spcBef>
              <a:buClr>
                <a:srgbClr val="929292"/>
              </a:buClr>
              <a:buSzPct val="58974"/>
              <a:tabLst>
                <a:tab pos="634365" algn="l"/>
                <a:tab pos="635000" algn="l"/>
              </a:tabLst>
            </a:pPr>
            <a:r>
              <a:rPr sz="3200" b="1" dirty="0">
                <a:latin typeface="Book Antiqua"/>
                <a:cs typeface="Book Antiqua"/>
              </a:rPr>
              <a:t>Lista_zerada</a:t>
            </a:r>
            <a:r>
              <a:rPr sz="3200" b="1" spc="5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=</a:t>
            </a:r>
            <a:r>
              <a:rPr sz="3200" b="1" spc="60" dirty="0">
                <a:latin typeface="Book Antiqua"/>
                <a:cs typeface="Book Antiqua"/>
              </a:rPr>
              <a:t> </a:t>
            </a:r>
            <a:r>
              <a:rPr sz="3200" b="1" spc="-10" dirty="0">
                <a:latin typeface="Book Antiqua"/>
                <a:cs typeface="Book Antiqua"/>
              </a:rPr>
              <a:t>[0]*5</a:t>
            </a:r>
            <a:endParaRPr lang="pt-BR" sz="3200" b="1" spc="-10" dirty="0">
              <a:latin typeface="Book Antiqua"/>
              <a:cs typeface="Book Antiqua"/>
            </a:endParaRPr>
          </a:p>
          <a:p>
            <a:pPr marL="381000">
              <a:lnSpc>
                <a:spcPct val="100000"/>
              </a:lnSpc>
              <a:spcBef>
                <a:spcPts val="1460"/>
              </a:spcBef>
              <a:buClr>
                <a:srgbClr val="929292"/>
              </a:buClr>
              <a:buSzPct val="58974"/>
              <a:tabLst>
                <a:tab pos="634365" algn="l"/>
                <a:tab pos="635000" algn="l"/>
              </a:tabLst>
            </a:pPr>
            <a:endParaRPr sz="3200" dirty="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sz="3200" dirty="0"/>
              <a:t>Lista</a:t>
            </a:r>
            <a:r>
              <a:rPr sz="3200" spc="40" dirty="0"/>
              <a:t> </a:t>
            </a:r>
            <a:r>
              <a:rPr sz="3200" dirty="0"/>
              <a:t>de</a:t>
            </a:r>
            <a:r>
              <a:rPr sz="3200" spc="45" dirty="0"/>
              <a:t> </a:t>
            </a:r>
            <a:r>
              <a:rPr sz="3200" dirty="0"/>
              <a:t>strings</a:t>
            </a:r>
            <a:r>
              <a:rPr sz="3200" spc="40" dirty="0"/>
              <a:t> </a:t>
            </a:r>
            <a:r>
              <a:rPr sz="3200" dirty="0"/>
              <a:t>com</a:t>
            </a:r>
            <a:r>
              <a:rPr sz="3200" spc="45" dirty="0"/>
              <a:t> </a:t>
            </a:r>
            <a:r>
              <a:rPr sz="3200" dirty="0"/>
              <a:t>tamanho</a:t>
            </a:r>
            <a:r>
              <a:rPr sz="3200" spc="40" dirty="0"/>
              <a:t> </a:t>
            </a:r>
            <a:r>
              <a:rPr sz="3200" dirty="0"/>
              <a:t>4</a:t>
            </a:r>
            <a:r>
              <a:rPr sz="3200" spc="45" dirty="0"/>
              <a:t> </a:t>
            </a:r>
            <a:r>
              <a:rPr sz="3200" dirty="0"/>
              <a:t>preenchida</a:t>
            </a:r>
            <a:r>
              <a:rPr sz="3200" spc="45" dirty="0"/>
              <a:t> </a:t>
            </a:r>
            <a:r>
              <a:rPr sz="3200" dirty="0"/>
              <a:t>com</a:t>
            </a:r>
            <a:r>
              <a:rPr sz="3200" spc="40" dirty="0"/>
              <a:t> </a:t>
            </a:r>
            <a:r>
              <a:rPr sz="3200" dirty="0"/>
              <a:t>strings</a:t>
            </a:r>
            <a:r>
              <a:rPr sz="3200" spc="45" dirty="0"/>
              <a:t> </a:t>
            </a:r>
            <a:r>
              <a:rPr sz="3200" spc="-10" dirty="0"/>
              <a:t>vazias:</a:t>
            </a:r>
          </a:p>
          <a:p>
            <a:pPr marL="381000">
              <a:lnSpc>
                <a:spcPct val="100000"/>
              </a:lnSpc>
              <a:spcBef>
                <a:spcPts val="1460"/>
              </a:spcBef>
              <a:buClr>
                <a:srgbClr val="929292"/>
              </a:buClr>
              <a:buSzPct val="58974"/>
              <a:tabLst>
                <a:tab pos="634365" algn="l"/>
                <a:tab pos="635000" algn="l"/>
              </a:tabLst>
            </a:pPr>
            <a:r>
              <a:rPr sz="3200" b="1" dirty="0">
                <a:latin typeface="Book Antiqua"/>
                <a:cs typeface="Book Antiqua"/>
              </a:rPr>
              <a:t>Lista_strings</a:t>
            </a:r>
            <a:r>
              <a:rPr sz="3200" b="1" spc="5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=</a:t>
            </a:r>
            <a:r>
              <a:rPr sz="3200" b="1" spc="60" dirty="0">
                <a:latin typeface="Book Antiqua"/>
                <a:cs typeface="Book Antiqua"/>
              </a:rPr>
              <a:t> </a:t>
            </a:r>
            <a:r>
              <a:rPr sz="3200" b="1" spc="-10" dirty="0">
                <a:latin typeface="Book Antiqua"/>
                <a:cs typeface="Book Antiqua"/>
              </a:rPr>
              <a:t>[""]*4</a:t>
            </a:r>
            <a:endParaRPr sz="32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58910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0" y="1289779"/>
            <a:ext cx="57359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5400" spc="-290" dirty="0"/>
              <a:t>Compilando….</a:t>
            </a:r>
            <a:endParaRPr sz="5400" spc="-365" dirty="0"/>
          </a:p>
        </p:txBody>
      </p:sp>
      <p:grpSp>
        <p:nvGrpSpPr>
          <p:cNvPr id="3" name="object 3"/>
          <p:cNvGrpSpPr/>
          <p:nvPr/>
        </p:nvGrpSpPr>
        <p:grpSpPr>
          <a:xfrm>
            <a:off x="514350" y="2590800"/>
            <a:ext cx="11976100" cy="6134100"/>
            <a:chOff x="469900" y="2590800"/>
            <a:chExt cx="11976100" cy="6134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900" y="2590800"/>
              <a:ext cx="8964241" cy="563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6875" y="6286500"/>
              <a:ext cx="6549124" cy="2438400"/>
            </a:xfrm>
            <a:prstGeom prst="rect">
              <a:avLst/>
            </a:prstGeom>
          </p:spPr>
        </p:pic>
      </p:grpSp>
      <p:sp>
        <p:nvSpPr>
          <p:cNvPr id="6" name="Seta: Curvada Para a Esquerda 5">
            <a:extLst>
              <a:ext uri="{FF2B5EF4-FFF2-40B4-BE49-F238E27FC236}">
                <a16:creationId xmlns:a16="http://schemas.microsoft.com/office/drawing/2014/main" id="{BE47E3D3-14BA-A5E9-7217-193B24216E24}"/>
              </a:ext>
            </a:extLst>
          </p:cNvPr>
          <p:cNvSpPr/>
          <p:nvPr/>
        </p:nvSpPr>
        <p:spPr>
          <a:xfrm>
            <a:off x="9779000" y="3276600"/>
            <a:ext cx="1066800" cy="281940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812800"/>
            <a:ext cx="59213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Tamanho</a:t>
            </a:r>
            <a:r>
              <a:rPr spc="-220" dirty="0"/>
              <a:t> </a:t>
            </a:r>
            <a:r>
              <a:rPr spc="-625" dirty="0"/>
              <a:t>da</a:t>
            </a:r>
            <a:r>
              <a:rPr spc="-220" dirty="0"/>
              <a:t> </a:t>
            </a:r>
            <a:r>
              <a:rPr spc="-330" dirty="0"/>
              <a:t>Lista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30426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872739"/>
            <a:ext cx="11266170" cy="1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acesso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aos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elementos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ocorre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por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20" dirty="0" err="1">
                <a:solidFill>
                  <a:srgbClr val="414141"/>
                </a:solidFill>
                <a:latin typeface="Book Antiqua"/>
                <a:cs typeface="Book Antiqua"/>
              </a:rPr>
              <a:t>meio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endParaRPr lang="pt-BR" sz="3600" spc="-20" dirty="0">
              <a:solidFill>
                <a:srgbClr val="414141"/>
              </a:solidFill>
              <a:latin typeface="Book Antiqua"/>
              <a:cs typeface="Book Antiqua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pt-BR" sz="3600" spc="-20" dirty="0">
                <a:solidFill>
                  <a:srgbClr val="414141"/>
                </a:solidFill>
                <a:latin typeface="Book Antiqua"/>
                <a:cs typeface="Book Antiqua"/>
              </a:rPr>
              <a:t>do indice</a:t>
            </a:r>
            <a:r>
              <a:rPr sz="3600" spc="-1440" dirty="0">
                <a:solidFill>
                  <a:srgbClr val="414141"/>
                </a:solidFill>
                <a:latin typeface="Book Antiqua"/>
                <a:cs typeface="Book Antiqua"/>
              </a:rPr>
              <a:t>.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45666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457700"/>
            <a:ext cx="109734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tamanho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é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devolvido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pela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função </a:t>
            </a:r>
            <a:r>
              <a:rPr sz="3600" b="1" spc="-10" dirty="0">
                <a:solidFill>
                  <a:srgbClr val="414141"/>
                </a:solidFill>
                <a:latin typeface="Book Antiqua"/>
                <a:cs typeface="Book Antiqua"/>
              </a:rPr>
              <a:t>len()</a:t>
            </a:r>
            <a:endParaRPr sz="3600" dirty="0">
              <a:latin typeface="Book Antiqua"/>
              <a:cs typeface="Book Antiqua"/>
            </a:endParaRPr>
          </a:p>
          <a:p>
            <a:pPr marL="977900" indent="-469900">
              <a:lnSpc>
                <a:spcPct val="100000"/>
              </a:lnSpc>
              <a:spcBef>
                <a:spcPts val="2880"/>
              </a:spcBef>
              <a:buClr>
                <a:srgbClr val="929292"/>
              </a:buClr>
              <a:buSzPct val="59722"/>
              <a:buFont typeface="MS PGothic"/>
              <a:buChar char="❖"/>
              <a:tabLst>
                <a:tab pos="977265" algn="l"/>
                <a:tab pos="977900" algn="l"/>
                <a:tab pos="3070225" algn="l"/>
              </a:tabLst>
            </a:pPr>
            <a:r>
              <a:rPr sz="3600" b="1" dirty="0">
                <a:solidFill>
                  <a:srgbClr val="414141"/>
                </a:solidFill>
                <a:latin typeface="Book Antiqua"/>
                <a:cs typeface="Book Antiqua"/>
              </a:rPr>
              <a:t>Lenght</a:t>
            </a:r>
            <a:r>
              <a:rPr sz="3600" b="1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b="1" spc="-50" dirty="0">
                <a:solidFill>
                  <a:srgbClr val="414141"/>
                </a:solidFill>
                <a:latin typeface="Book Antiqua"/>
                <a:cs typeface="Book Antiqua"/>
              </a:rPr>
              <a:t>=</a:t>
            </a:r>
            <a:r>
              <a:rPr sz="3600" b="1" dirty="0">
                <a:solidFill>
                  <a:srgbClr val="414141"/>
                </a:solidFill>
                <a:latin typeface="Book Antiqua"/>
                <a:cs typeface="Book Antiqua"/>
              </a:rPr>
              <a:t>	</a:t>
            </a:r>
            <a:r>
              <a:rPr sz="3600" b="1" spc="-10" dirty="0">
                <a:solidFill>
                  <a:srgbClr val="414141"/>
                </a:solidFill>
                <a:latin typeface="Book Antiqua"/>
                <a:cs typeface="Book Antiqua"/>
              </a:rPr>
              <a:t>Comprimento</a:t>
            </a:r>
            <a:endParaRPr sz="3600" dirty="0">
              <a:latin typeface="Book Antiqua"/>
              <a:cs typeface="Book Antiqu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2200" y="6223000"/>
            <a:ext cx="11379835" cy="3111500"/>
            <a:chOff x="1092200" y="6223000"/>
            <a:chExt cx="11379835" cy="31115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200" y="6223000"/>
              <a:ext cx="6096000" cy="22797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200" y="7861299"/>
              <a:ext cx="6680250" cy="1473200"/>
            </a:xfrm>
            <a:prstGeom prst="rect">
              <a:avLst/>
            </a:prstGeom>
          </p:spPr>
        </p:pic>
      </p:grpSp>
      <p:sp>
        <p:nvSpPr>
          <p:cNvPr id="10" name="Seta: Curvada Para a Esquerda 9">
            <a:extLst>
              <a:ext uri="{FF2B5EF4-FFF2-40B4-BE49-F238E27FC236}">
                <a16:creationId xmlns:a16="http://schemas.microsoft.com/office/drawing/2014/main" id="{52A2A2FD-AA8D-3BA8-E791-1C73EDA5A5DD}"/>
              </a:ext>
            </a:extLst>
          </p:cNvPr>
          <p:cNvSpPr/>
          <p:nvPr/>
        </p:nvSpPr>
        <p:spPr>
          <a:xfrm>
            <a:off x="7950200" y="6235732"/>
            <a:ext cx="838200" cy="163830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12800"/>
            <a:ext cx="109772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Acessando</a:t>
            </a:r>
            <a:r>
              <a:rPr spc="-229" dirty="0"/>
              <a:t> </a:t>
            </a:r>
            <a:r>
              <a:rPr spc="-440" dirty="0"/>
              <a:t>os</a:t>
            </a:r>
            <a:r>
              <a:rPr spc="-225" dirty="0"/>
              <a:t> </a:t>
            </a:r>
            <a:r>
              <a:rPr spc="-425" dirty="0"/>
              <a:t>Elementos</a:t>
            </a:r>
            <a:r>
              <a:rPr spc="-225" dirty="0"/>
              <a:t> </a:t>
            </a:r>
            <a:r>
              <a:rPr spc="-625" dirty="0"/>
              <a:t>da</a:t>
            </a:r>
            <a:r>
              <a:rPr spc="-225" dirty="0"/>
              <a:t> </a:t>
            </a:r>
            <a:r>
              <a:rPr spc="-330" dirty="0"/>
              <a:t>Lista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3600" y="2590800"/>
            <a:ext cx="11732895" cy="6083300"/>
            <a:chOff x="393700" y="2514600"/>
            <a:chExt cx="11732895" cy="608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700" y="2514600"/>
              <a:ext cx="9372600" cy="472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7300" y="4445000"/>
              <a:ext cx="4519137" cy="4152899"/>
            </a:xfrm>
            <a:prstGeom prst="rect">
              <a:avLst/>
            </a:prstGeom>
          </p:spPr>
        </p:pic>
      </p:grpSp>
      <p:sp>
        <p:nvSpPr>
          <p:cNvPr id="6" name="Seta: Curvada Para a Direita 5">
            <a:extLst>
              <a:ext uri="{FF2B5EF4-FFF2-40B4-BE49-F238E27FC236}">
                <a16:creationId xmlns:a16="http://schemas.microsoft.com/office/drawing/2014/main" id="{36D2089D-4997-C823-E8A1-2FDC4DB53D24}"/>
              </a:ext>
            </a:extLst>
          </p:cNvPr>
          <p:cNvSpPr/>
          <p:nvPr/>
        </p:nvSpPr>
        <p:spPr>
          <a:xfrm>
            <a:off x="5695044" y="6507842"/>
            <a:ext cx="914400" cy="246380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812800"/>
            <a:ext cx="72256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Acesso</a:t>
            </a:r>
            <a:r>
              <a:rPr spc="-229" dirty="0"/>
              <a:t> </a:t>
            </a:r>
            <a:r>
              <a:rPr spc="-509" dirty="0"/>
              <a:t>aos</a:t>
            </a:r>
            <a:r>
              <a:rPr spc="-229" dirty="0"/>
              <a:t> </a:t>
            </a:r>
            <a:r>
              <a:rPr spc="-495" dirty="0"/>
              <a:t>elementos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679700"/>
            <a:ext cx="7225664" cy="30244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400" y="6629400"/>
            <a:ext cx="6822827" cy="20211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1264" y="4021364"/>
            <a:ext cx="2644867" cy="336550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C322C0C-8E87-FC8A-4303-611BB038E7F9}"/>
              </a:ext>
            </a:extLst>
          </p:cNvPr>
          <p:cNvSpPr/>
          <p:nvPr/>
        </p:nvSpPr>
        <p:spPr>
          <a:xfrm>
            <a:off x="8141846" y="5969000"/>
            <a:ext cx="1295400" cy="508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812800"/>
            <a:ext cx="72256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Acesso</a:t>
            </a:r>
            <a:r>
              <a:rPr spc="-229" dirty="0"/>
              <a:t> </a:t>
            </a:r>
            <a:r>
              <a:rPr spc="-509" dirty="0"/>
              <a:t>aos</a:t>
            </a:r>
            <a:r>
              <a:rPr spc="-229" dirty="0"/>
              <a:t> </a:t>
            </a:r>
            <a:r>
              <a:rPr spc="-495" dirty="0"/>
              <a:t>elementos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900" y="3022600"/>
            <a:ext cx="6819900" cy="2463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41" y="6141356"/>
            <a:ext cx="6707459" cy="20882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9600" y="4217307"/>
            <a:ext cx="1785302" cy="287020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3B227CD-8545-3EE1-9E70-C08C101A344F}"/>
              </a:ext>
            </a:extLst>
          </p:cNvPr>
          <p:cNvSpPr/>
          <p:nvPr/>
        </p:nvSpPr>
        <p:spPr>
          <a:xfrm>
            <a:off x="8559800" y="5257800"/>
            <a:ext cx="1295400" cy="508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812800"/>
            <a:ext cx="102660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Atribuição</a:t>
            </a:r>
            <a:r>
              <a:rPr spc="-229" dirty="0"/>
              <a:t> </a:t>
            </a:r>
            <a:r>
              <a:rPr spc="-695" dirty="0"/>
              <a:t>em</a:t>
            </a:r>
            <a:r>
              <a:rPr spc="-225" dirty="0"/>
              <a:t> </a:t>
            </a:r>
            <a:r>
              <a:rPr spc="-420" dirty="0"/>
              <a:t>listas</a:t>
            </a:r>
            <a:r>
              <a:rPr spc="-229" dirty="0"/>
              <a:t> </a:t>
            </a:r>
            <a:r>
              <a:rPr spc="-695" dirty="0"/>
              <a:t>em</a:t>
            </a:r>
            <a:r>
              <a:rPr spc="-225" dirty="0"/>
              <a:t> </a:t>
            </a:r>
            <a:r>
              <a:rPr spc="-509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30553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885439"/>
            <a:ext cx="110375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</a:t>
            </a:r>
            <a:r>
              <a:rPr sz="3600" spc="-2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atribuição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permite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criar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nova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ou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spc="-15" dirty="0">
                <a:solidFill>
                  <a:srgbClr val="414141"/>
                </a:solidFill>
                <a:latin typeface="Book Antiqua"/>
                <a:cs typeface="Book Antiqua"/>
              </a:rPr>
              <a:t>modificar</a:t>
            </a:r>
            <a:r>
              <a:rPr lang="pt-BR" sz="3600" spc="-765" dirty="0">
                <a:solidFill>
                  <a:srgbClr val="414141"/>
                </a:solidFill>
                <a:latin typeface="Book Antiqua"/>
                <a:cs typeface="Book Antiqua"/>
              </a:rPr>
              <a:t>  um         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elemento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existente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lista.</a:t>
            </a:r>
            <a:endParaRPr sz="3600" dirty="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0" y="4876800"/>
            <a:ext cx="7305574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812800"/>
            <a:ext cx="102660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Atribuição</a:t>
            </a:r>
            <a:r>
              <a:rPr spc="-229" dirty="0"/>
              <a:t> </a:t>
            </a:r>
            <a:r>
              <a:rPr spc="-695" dirty="0"/>
              <a:t>em</a:t>
            </a:r>
            <a:r>
              <a:rPr spc="-225" dirty="0"/>
              <a:t> </a:t>
            </a:r>
            <a:r>
              <a:rPr spc="-420" dirty="0"/>
              <a:t>listas</a:t>
            </a:r>
            <a:r>
              <a:rPr spc="-229" dirty="0"/>
              <a:t> </a:t>
            </a:r>
            <a:r>
              <a:rPr spc="-695" dirty="0"/>
              <a:t>em</a:t>
            </a:r>
            <a:r>
              <a:rPr spc="-225" dirty="0"/>
              <a:t> </a:t>
            </a:r>
            <a:r>
              <a:rPr spc="-509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30299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921000"/>
            <a:ext cx="73806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Sintaxe:</a:t>
            </a:r>
            <a:endParaRPr sz="3600" dirty="0">
              <a:latin typeface="Book Antiqua"/>
              <a:cs typeface="Book Antiqua"/>
            </a:endParaRPr>
          </a:p>
          <a:p>
            <a:pPr marL="508000" indent="-469900">
              <a:lnSpc>
                <a:spcPct val="100000"/>
              </a:lnSpc>
              <a:spcBef>
                <a:spcPts val="2880"/>
              </a:spcBef>
              <a:buClr>
                <a:srgbClr val="929292"/>
              </a:buClr>
              <a:buSzPct val="59722"/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variável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lista[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índice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]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=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elemento.</a:t>
            </a:r>
            <a:endParaRPr sz="3600" dirty="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891315"/>
            <a:ext cx="7950200" cy="40385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200" y="812800"/>
            <a:ext cx="65106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Listas</a:t>
            </a:r>
            <a:r>
              <a:rPr spc="-225" dirty="0"/>
              <a:t> </a:t>
            </a:r>
            <a:r>
              <a:rPr spc="-215" dirty="0"/>
              <a:t>-</a:t>
            </a:r>
            <a:r>
              <a:rPr spc="-220" dirty="0"/>
              <a:t> </a:t>
            </a:r>
            <a:r>
              <a:rPr spc="-430" dirty="0"/>
              <a:t>Observação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9410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771139"/>
            <a:ext cx="11137265" cy="1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vazi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a  é 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diferente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com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endParaRPr lang="pt-BR" sz="3600" spc="-15" dirty="0">
              <a:solidFill>
                <a:srgbClr val="414141"/>
              </a:solidFill>
              <a:latin typeface="Book Antiqua"/>
              <a:cs typeface="Book Antiqua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pt-BR" sz="3600" spc="-15" dirty="0">
                <a:solidFill>
                  <a:srgbClr val="414141"/>
                </a:solidFill>
                <a:latin typeface="Book Antiqua"/>
                <a:cs typeface="Book Antiqua"/>
              </a:rPr>
              <a:t>elementos vazios</a:t>
            </a:r>
            <a:r>
              <a:rPr sz="3600" spc="-875" dirty="0">
                <a:solidFill>
                  <a:srgbClr val="414141"/>
                </a:solidFill>
                <a:latin typeface="Book Antiqua"/>
                <a:cs typeface="Book Antiqua"/>
              </a:rPr>
              <a:t>.</a:t>
            </a:r>
            <a:endParaRPr sz="3600" dirty="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0" y="4572000"/>
            <a:ext cx="108966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812800"/>
            <a:ext cx="858139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Acrescentando</a:t>
            </a:r>
            <a:r>
              <a:rPr spc="-185" dirty="0"/>
              <a:t> </a:t>
            </a:r>
            <a:r>
              <a:rPr spc="-495" dirty="0"/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051" y="2438400"/>
            <a:ext cx="10648315" cy="1829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sz="3600" spc="-3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Python,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estrutura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spc="-15" dirty="0">
                <a:solidFill>
                  <a:srgbClr val="414141"/>
                </a:solidFill>
                <a:latin typeface="Book Antiqua"/>
                <a:cs typeface="Book Antiqua"/>
              </a:rPr>
              <a:t>é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dinâmica,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25" dirty="0" err="1">
                <a:solidFill>
                  <a:srgbClr val="414141"/>
                </a:solidFill>
                <a:latin typeface="Book Antiqua"/>
                <a:cs typeface="Book Antiqua"/>
              </a:rPr>
              <a:t>ou</a:t>
            </a:r>
            <a:r>
              <a:rPr sz="3600" spc="20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spc="200" dirty="0">
                <a:solidFill>
                  <a:srgbClr val="414141"/>
                </a:solidFill>
                <a:latin typeface="Book Antiqua"/>
                <a:cs typeface="Book Antiqua"/>
              </a:rPr>
              <a:t>seja podemos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adicionar</a:t>
            </a:r>
            <a:r>
              <a:rPr sz="3600" spc="-3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remover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elementos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25" dirty="0" err="1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 err="1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lang="pt-BR" sz="3600" spc="-10" dirty="0">
                <a:solidFill>
                  <a:srgbClr val="414141"/>
                </a:solidFill>
                <a:latin typeface="Book Antiqua"/>
                <a:cs typeface="Book Antiqua"/>
              </a:rPr>
              <a:t>  </a:t>
            </a:r>
            <a:r>
              <a:rPr sz="3600" spc="-10" dirty="0" err="1">
                <a:solidFill>
                  <a:srgbClr val="414141"/>
                </a:solidFill>
                <a:latin typeface="Book Antiqua"/>
                <a:cs typeface="Book Antiqua"/>
              </a:rPr>
              <a:t>existente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.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85" y="4570699"/>
            <a:ext cx="10875645" cy="1829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Ao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adicionar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ou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remover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elemento,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 err="1">
                <a:solidFill>
                  <a:srgbClr val="414141"/>
                </a:solidFill>
                <a:latin typeface="Book Antiqua"/>
                <a:cs typeface="Book Antiqua"/>
              </a:rPr>
              <a:t>tamanho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spc="-10" dirty="0">
                <a:solidFill>
                  <a:srgbClr val="414141"/>
                </a:solidFill>
                <a:latin typeface="Book Antiqua"/>
                <a:cs typeface="Book Antiqua"/>
              </a:rPr>
              <a:t>da lista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também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spc="-5" dirty="0">
                <a:solidFill>
                  <a:srgbClr val="414141"/>
                </a:solidFill>
                <a:latin typeface="Book Antiqua"/>
                <a:cs typeface="Book Antiqua"/>
              </a:rPr>
              <a:t>é</a:t>
            </a:r>
            <a:r>
              <a:rPr sz="3600" spc="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 err="1">
                <a:solidFill>
                  <a:srgbClr val="414141"/>
                </a:solidFill>
                <a:latin typeface="Book Antiqua"/>
                <a:cs typeface="Book Antiqua"/>
              </a:rPr>
              <a:t>modificado</a:t>
            </a:r>
            <a:r>
              <a:rPr lang="pt-BR" sz="3600" spc="-10" dirty="0">
                <a:solidFill>
                  <a:srgbClr val="414141"/>
                </a:solidFill>
                <a:latin typeface="Book Antiqua"/>
                <a:cs typeface="Book Antiqua"/>
              </a:rPr>
              <a:t>, p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odemos</a:t>
            </a:r>
            <a:r>
              <a:rPr lang="pt-BR"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adicionar</a:t>
            </a:r>
            <a:r>
              <a:rPr lang="pt-BR"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lang="pt-BR"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elemento</a:t>
            </a:r>
            <a:r>
              <a:rPr lang="pt-BR"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ou</a:t>
            </a:r>
            <a:r>
              <a:rPr lang="pt-BR"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vários</a:t>
            </a:r>
            <a:r>
              <a:rPr lang="pt-BR"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spc="-10" dirty="0">
                <a:solidFill>
                  <a:srgbClr val="414141"/>
                </a:solidFill>
                <a:latin typeface="Book Antiqua"/>
                <a:cs typeface="Book Antiqua"/>
              </a:rPr>
              <a:t>elementos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B4CC51-B448-132B-ADCA-94C3900A858E}"/>
              </a:ext>
            </a:extLst>
          </p:cNvPr>
          <p:cNvSpPr txBox="1"/>
          <p:nvPr/>
        </p:nvSpPr>
        <p:spPr>
          <a:xfrm>
            <a:off x="815794" y="6856926"/>
            <a:ext cx="9220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a = 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"Bom Dia"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 </a:t>
            </a:r>
          </a:p>
          <a:p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b = 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"Boa tarde"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 </a:t>
            </a:r>
          </a:p>
          <a:p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mensagens = [a, b]</a:t>
            </a:r>
          </a:p>
          <a:p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mensagens = [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"Bom Dia"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"Boa Tarde"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]</a:t>
            </a:r>
            <a:endParaRPr lang="pt-B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30172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847339"/>
            <a:ext cx="11734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spc="-45" dirty="0">
                <a:solidFill>
                  <a:srgbClr val="414141"/>
                </a:solidFill>
                <a:latin typeface="Book Antiqua"/>
                <a:cs typeface="Book Antiqua"/>
              </a:rPr>
              <a:t>Vetores</a:t>
            </a:r>
            <a:r>
              <a:rPr sz="3600" spc="-7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são</a:t>
            </a:r>
            <a:r>
              <a:rPr sz="3600" spc="-6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“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agregados</a:t>
            </a:r>
            <a:r>
              <a:rPr sz="3600" spc="-6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homogêneos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 unidimensionais</a:t>
            </a:r>
            <a:r>
              <a:rPr sz="3600" spc="-420" dirty="0">
                <a:solidFill>
                  <a:srgbClr val="414141"/>
                </a:solidFill>
                <a:latin typeface="Book Antiqua"/>
                <a:cs typeface="Book Antiqua"/>
              </a:rPr>
              <a:t>”
ou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“variáveis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compostas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unidimensionais”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45412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4371340"/>
            <a:ext cx="10005060" cy="1214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Permitem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agrupar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sz="3600" spc="-3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conjunto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valores</a:t>
            </a:r>
            <a:r>
              <a:rPr sz="3600" spc="-3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de </a:t>
            </a:r>
            <a:r>
              <a:rPr lang="pt-BR" sz="3600" spc="-25" dirty="0">
                <a:solidFill>
                  <a:srgbClr val="414141"/>
                </a:solidFill>
                <a:latin typeface="Book Antiqua"/>
                <a:cs typeface="Book Antiqua"/>
              </a:rPr>
              <a:t>mesmo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 tipo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única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variável</a:t>
            </a:r>
            <a:endParaRPr sz="3600" dirty="0">
              <a:latin typeface="Book Antiqua"/>
              <a:cs typeface="Book Antiqu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6337300"/>
            <a:ext cx="6037718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812800"/>
            <a:ext cx="59315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Concatenação</a:t>
            </a:r>
            <a:r>
              <a:rPr spc="-235" dirty="0"/>
              <a:t> </a:t>
            </a:r>
            <a:r>
              <a:rPr spc="-459" dirty="0"/>
              <a:t>(+)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31315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022600"/>
            <a:ext cx="7442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Usando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operador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+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(concatenação)</a:t>
            </a:r>
            <a:endParaRPr sz="360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3759200"/>
            <a:ext cx="5957896" cy="2235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7800" y="6156961"/>
            <a:ext cx="4864100" cy="1320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8174" y="7188200"/>
            <a:ext cx="4484852" cy="1752600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EB26A7D-DF5A-5BEF-6D84-AD6FE77CDFAF}"/>
              </a:ext>
            </a:extLst>
          </p:cNvPr>
          <p:cNvSpPr/>
          <p:nvPr/>
        </p:nvSpPr>
        <p:spPr>
          <a:xfrm>
            <a:off x="6045200" y="6400800"/>
            <a:ext cx="1219200" cy="787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900" y="812800"/>
            <a:ext cx="26701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Append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31442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035300"/>
            <a:ext cx="528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Usando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método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append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B193D3-3EAD-14FD-928A-D864A380466E}"/>
              </a:ext>
            </a:extLst>
          </p:cNvPr>
          <p:cNvSpPr txBox="1"/>
          <p:nvPr/>
        </p:nvSpPr>
        <p:spPr>
          <a:xfrm>
            <a:off x="582386" y="4230469"/>
            <a:ext cx="98824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mensagens = [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"Bom Dia"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"Boa Tarde"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] mensagens.append(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"Boa Noite"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) </a:t>
            </a:r>
          </a:p>
          <a:p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print(mensagens)</a:t>
            </a:r>
          </a:p>
          <a:p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mensagens = [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"Bom Dia"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"Boa Tarde"</a:t>
            </a:r>
            <a:r>
              <a:rPr lang="pt-BR" sz="32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3200" b="0" i="0" dirty="0">
                <a:solidFill>
                  <a:srgbClr val="880000"/>
                </a:solidFill>
                <a:effectLst/>
                <a:latin typeface="Menlo"/>
              </a:rPr>
              <a:t>"Boa noite“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Menlo"/>
              </a:rPr>
              <a:t>]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900" y="812800"/>
            <a:ext cx="24098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Extend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7388820"/>
            <a:ext cx="165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0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7967940"/>
            <a:ext cx="165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0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7310119"/>
            <a:ext cx="11043285" cy="15447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O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append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adiciona</a:t>
            </a:r>
            <a:r>
              <a:rPr sz="2800" spc="-6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elementos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e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o</a:t>
            </a:r>
            <a:r>
              <a:rPr sz="2800" spc="-6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extend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expande</a:t>
            </a:r>
            <a:r>
              <a:rPr sz="2800" spc="-6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listas</a:t>
            </a:r>
            <a:endParaRPr sz="2800" dirty="0">
              <a:solidFill>
                <a:schemeClr val="tx1"/>
              </a:solidFill>
              <a:latin typeface="Book Antiqua" panose="02040602050305030304" pitchFamily="18" charset="0"/>
              <a:cs typeface="Book Antiqua"/>
            </a:endParaRPr>
          </a:p>
          <a:p>
            <a:pPr marL="12700" marR="5080">
              <a:lnSpc>
                <a:spcPct val="106400"/>
              </a:lnSpc>
              <a:spcBef>
                <a:spcPts val="1600"/>
              </a:spcBef>
            </a:pP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O</a:t>
            </a:r>
            <a:r>
              <a:rPr sz="2800" spc="-7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append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permite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adicionar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listas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dentro</a:t>
            </a:r>
            <a:r>
              <a:rPr sz="2800" spc="-7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de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28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listas,</a:t>
            </a:r>
            <a:r>
              <a:rPr sz="2800" spc="-7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Book Antiqua" panose="02040602050305030304" pitchFamily="18" charset="0"/>
              </a:rPr>
              <a:t>enquanto o extend é apenas para concatenar listas </a:t>
            </a:r>
            <a:endParaRPr sz="2800" dirty="0">
              <a:solidFill>
                <a:schemeClr val="tx1"/>
              </a:solidFill>
              <a:latin typeface="Book Antiqua" panose="02040602050305030304" pitchFamily="18" charset="0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966" y="2580594"/>
            <a:ext cx="6483034" cy="22263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4466" y="4806950"/>
            <a:ext cx="6063934" cy="1898650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5DC3CB4-C4A2-6DA9-4FA6-D3D82891C39F}"/>
              </a:ext>
            </a:extLst>
          </p:cNvPr>
          <p:cNvSpPr/>
          <p:nvPr/>
        </p:nvSpPr>
        <p:spPr>
          <a:xfrm>
            <a:off x="4902200" y="5017769"/>
            <a:ext cx="1219200" cy="787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812800"/>
            <a:ext cx="57435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Entrada</a:t>
            </a:r>
            <a:r>
              <a:rPr spc="-229" dirty="0"/>
              <a:t> </a:t>
            </a:r>
            <a:r>
              <a:rPr spc="-515" dirty="0"/>
              <a:t>de</a:t>
            </a:r>
            <a:r>
              <a:rPr spc="-229" dirty="0"/>
              <a:t> </a:t>
            </a:r>
            <a:r>
              <a:rPr spc="-55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4711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362200"/>
            <a:ext cx="11036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Entrada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dados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b="1" dirty="0">
                <a:solidFill>
                  <a:schemeClr val="tx1"/>
                </a:solidFill>
                <a:latin typeface="Book Antiqua"/>
                <a:cs typeface="Book Antiqua"/>
              </a:rPr>
              <a:t>tamanho</a:t>
            </a:r>
            <a:r>
              <a:rPr sz="3600" b="1" spc="-10" dirty="0">
                <a:solidFill>
                  <a:schemeClr val="tx1"/>
                </a:solidFill>
                <a:latin typeface="Book Antiqua"/>
                <a:cs typeface="Book Antiqua"/>
              </a:rPr>
              <a:t> fixo.</a:t>
            </a:r>
            <a:endParaRPr sz="3600" b="1" dirty="0">
              <a:solidFill>
                <a:schemeClr val="tx1"/>
              </a:solidFill>
              <a:latin typeface="Book Antiqua"/>
              <a:cs typeface="Book Antiqu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2500" y="3393440"/>
            <a:ext cx="11351895" cy="6131560"/>
            <a:chOff x="952500" y="3975100"/>
            <a:chExt cx="11351895" cy="4978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75100"/>
              <a:ext cx="7433186" cy="2159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6300" y="5981700"/>
              <a:ext cx="6348006" cy="2971800"/>
            </a:xfrm>
            <a:prstGeom prst="rect">
              <a:avLst/>
            </a:prstGeom>
          </p:spPr>
        </p:pic>
      </p:grpSp>
      <p:sp>
        <p:nvSpPr>
          <p:cNvPr id="8" name="Seta: Curvada Para a Direita 7">
            <a:extLst>
              <a:ext uri="{FF2B5EF4-FFF2-40B4-BE49-F238E27FC236}">
                <a16:creationId xmlns:a16="http://schemas.microsoft.com/office/drawing/2014/main" id="{ECA49D47-1426-C9A7-892B-348D585C8640}"/>
              </a:ext>
            </a:extLst>
          </p:cNvPr>
          <p:cNvSpPr/>
          <p:nvPr/>
        </p:nvSpPr>
        <p:spPr>
          <a:xfrm>
            <a:off x="4445000" y="6204935"/>
            <a:ext cx="762000" cy="2177065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812800"/>
            <a:ext cx="57435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Entrada</a:t>
            </a:r>
            <a:r>
              <a:rPr spc="-229" dirty="0"/>
              <a:t> </a:t>
            </a:r>
            <a:r>
              <a:rPr spc="-515" dirty="0"/>
              <a:t>de</a:t>
            </a:r>
            <a:r>
              <a:rPr spc="-229" dirty="0"/>
              <a:t> </a:t>
            </a:r>
            <a:r>
              <a:rPr spc="-55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6235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514600"/>
            <a:ext cx="1144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Entrada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dados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b="1" dirty="0">
                <a:solidFill>
                  <a:srgbClr val="414141"/>
                </a:solidFill>
                <a:latin typeface="Book Antiqua"/>
                <a:cs typeface="Book Antiqua"/>
              </a:rPr>
              <a:t>tamanho</a:t>
            </a:r>
            <a:r>
              <a:rPr sz="3600" b="1" spc="-10" dirty="0">
                <a:solidFill>
                  <a:srgbClr val="414141"/>
                </a:solidFill>
                <a:latin typeface="Book Antiqua"/>
                <a:cs typeface="Book Antiqua"/>
              </a:rPr>
              <a:t> variável.</a:t>
            </a:r>
            <a:endParaRPr sz="3600" b="1" dirty="0">
              <a:latin typeface="Book Antiqua"/>
              <a:cs typeface="Book Antiqu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100" y="3581854"/>
            <a:ext cx="11658600" cy="5866946"/>
            <a:chOff x="838200" y="4254500"/>
            <a:chExt cx="11658600" cy="5337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4254500"/>
              <a:ext cx="9219043" cy="2565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4900" y="6654800"/>
              <a:ext cx="6311900" cy="2936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812800"/>
            <a:ext cx="65500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Percorrendo</a:t>
            </a:r>
            <a:r>
              <a:rPr spc="-225" dirty="0"/>
              <a:t> </a:t>
            </a:r>
            <a:r>
              <a:rPr spc="-650" dirty="0"/>
              <a:t>a</a:t>
            </a:r>
            <a:r>
              <a:rPr spc="-220" dirty="0"/>
              <a:t> </a:t>
            </a:r>
            <a:r>
              <a:rPr spc="-330" dirty="0"/>
              <a:t>Lista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3505200"/>
            <a:ext cx="11277600" cy="3898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7200" y="7543800"/>
            <a:ext cx="5797499" cy="177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DDC6DE-7228-DADD-C59D-486462186D9E}"/>
              </a:ext>
            </a:extLst>
          </p:cNvPr>
          <p:cNvSpPr txBox="1"/>
          <p:nvPr/>
        </p:nvSpPr>
        <p:spPr>
          <a:xfrm>
            <a:off x="711199" y="2362200"/>
            <a:ext cx="11893499" cy="10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Python,</a:t>
            </a:r>
            <a:r>
              <a:rPr lang="pt-BR" sz="28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operador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b="1" dirty="0">
                <a:solidFill>
                  <a:srgbClr val="414141"/>
                </a:solidFill>
                <a:latin typeface="Book Antiqua"/>
                <a:cs typeface="Book Antiqua"/>
              </a:rPr>
              <a:t>in</a:t>
            </a:r>
            <a:r>
              <a:rPr lang="pt-BR" sz="2800" b="1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verifica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se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lang="pt-BR" sz="28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elemento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esta contido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 na</a:t>
            </a:r>
            <a:r>
              <a:rPr lang="pt-BR" sz="28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e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operador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b="1" dirty="0">
                <a:solidFill>
                  <a:srgbClr val="414141"/>
                </a:solidFill>
                <a:latin typeface="Book Antiqua"/>
                <a:cs typeface="Book Antiqua"/>
              </a:rPr>
              <a:t>not</a:t>
            </a:r>
            <a:r>
              <a:rPr lang="pt-BR" sz="2800" b="1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b="1" dirty="0">
                <a:solidFill>
                  <a:srgbClr val="414141"/>
                </a:solidFill>
                <a:latin typeface="Book Antiqua"/>
                <a:cs typeface="Book Antiqua"/>
              </a:rPr>
              <a:t>in</a:t>
            </a:r>
            <a:r>
              <a:rPr lang="pt-BR" sz="2800" b="1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verifica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se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lang="pt-BR" sz="28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elemento  não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esta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contido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na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lista.</a:t>
            </a:r>
            <a:endParaRPr lang="pt-BR" sz="28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812800"/>
            <a:ext cx="65500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Percorrendo</a:t>
            </a:r>
            <a:r>
              <a:rPr spc="-225" dirty="0"/>
              <a:t> </a:t>
            </a:r>
            <a:r>
              <a:rPr spc="-650" dirty="0"/>
              <a:t>a</a:t>
            </a:r>
            <a:r>
              <a:rPr spc="-220" dirty="0"/>
              <a:t> </a:t>
            </a:r>
            <a:r>
              <a:rPr spc="-330" dirty="0"/>
              <a:t>Lista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400" y="4038600"/>
            <a:ext cx="10134600" cy="2743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9400" y="7810500"/>
            <a:ext cx="7188200" cy="1130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A2A861-68EF-7AD8-0AED-766BAAA58129}"/>
              </a:ext>
            </a:extLst>
          </p:cNvPr>
          <p:cNvSpPr txBox="1"/>
          <p:nvPr/>
        </p:nvSpPr>
        <p:spPr>
          <a:xfrm>
            <a:off x="558800" y="2476375"/>
            <a:ext cx="11645900" cy="10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Python,</a:t>
            </a:r>
            <a:r>
              <a:rPr lang="pt-BR" sz="28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operador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b="1" dirty="0">
                <a:solidFill>
                  <a:srgbClr val="414141"/>
                </a:solidFill>
                <a:latin typeface="Book Antiqua"/>
                <a:cs typeface="Book Antiqua"/>
              </a:rPr>
              <a:t>in</a:t>
            </a:r>
            <a:r>
              <a:rPr lang="pt-BR" sz="2800" b="1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verifica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se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lang="pt-BR" sz="28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elemento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esta contido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 na</a:t>
            </a:r>
            <a:r>
              <a:rPr lang="pt-BR" sz="28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e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operador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b="1" dirty="0">
                <a:solidFill>
                  <a:srgbClr val="414141"/>
                </a:solidFill>
                <a:latin typeface="Book Antiqua"/>
                <a:cs typeface="Book Antiqua"/>
              </a:rPr>
              <a:t>not</a:t>
            </a:r>
            <a:r>
              <a:rPr lang="pt-BR" sz="2800" b="1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b="1" dirty="0">
                <a:solidFill>
                  <a:srgbClr val="414141"/>
                </a:solidFill>
                <a:latin typeface="Book Antiqua"/>
                <a:cs typeface="Book Antiqua"/>
              </a:rPr>
              <a:t>in</a:t>
            </a:r>
            <a:r>
              <a:rPr lang="pt-BR" sz="2800" b="1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verifica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se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lang="pt-BR" sz="28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elemento  não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esta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contido</a:t>
            </a:r>
            <a:r>
              <a:rPr lang="pt-BR" sz="28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2800" dirty="0">
                <a:solidFill>
                  <a:srgbClr val="414141"/>
                </a:solidFill>
                <a:latin typeface="Book Antiqua"/>
                <a:cs typeface="Book Antiqua"/>
              </a:rPr>
              <a:t>na</a:t>
            </a:r>
            <a:r>
              <a:rPr lang="pt-BR" sz="2800" spc="-10" dirty="0">
                <a:solidFill>
                  <a:srgbClr val="414141"/>
                </a:solidFill>
                <a:latin typeface="Book Antiqua"/>
                <a:cs typeface="Book Antiqua"/>
              </a:rPr>
              <a:t> lista.</a:t>
            </a:r>
            <a:endParaRPr lang="pt-BR" sz="28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812800"/>
            <a:ext cx="75723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Removendo</a:t>
            </a:r>
            <a:r>
              <a:rPr spc="-210" dirty="0"/>
              <a:t> </a:t>
            </a:r>
            <a:r>
              <a:rPr spc="-495"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9029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8173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5181600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 dirty="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00" y="6705600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 dirty="0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2794000"/>
            <a:ext cx="11241405" cy="5498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Em</a:t>
            </a:r>
            <a:r>
              <a:rPr sz="3400" spc="-2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uma</a:t>
            </a:r>
            <a:r>
              <a:rPr sz="3400" spc="-2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lista</a:t>
            </a:r>
            <a:r>
              <a:rPr sz="3400" spc="-2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podemos</a:t>
            </a:r>
            <a:r>
              <a:rPr sz="3400" spc="-3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remover</a:t>
            </a:r>
            <a:r>
              <a:rPr sz="3400" spc="-2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spc="-1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elementos.</a:t>
            </a:r>
            <a:endParaRPr sz="3400" dirty="0">
              <a:solidFill>
                <a:schemeClr val="tx1"/>
              </a:solidFill>
              <a:latin typeface="Book Antiqua" panose="02040602050305030304" pitchFamily="18" charset="0"/>
              <a:cs typeface="Book Antiqua"/>
            </a:endParaRPr>
          </a:p>
          <a:p>
            <a:pPr marL="12700" marR="1098550" algn="just">
              <a:lnSpc>
                <a:spcPct val="111100"/>
              </a:lnSpc>
              <a:spcBef>
                <a:spcPts val="2400"/>
              </a:spcBef>
            </a:pP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O</a:t>
            </a:r>
            <a:r>
              <a:rPr sz="3400" spc="-2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Python</a:t>
            </a:r>
            <a:r>
              <a:rPr sz="3400" spc="-1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possui</a:t>
            </a:r>
            <a:r>
              <a:rPr sz="3400" spc="-1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o</a:t>
            </a:r>
            <a:r>
              <a:rPr sz="3400" spc="-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operador</a:t>
            </a:r>
            <a:r>
              <a:rPr sz="3400" spc="-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b="1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del</a:t>
            </a:r>
            <a:r>
              <a:rPr sz="3400" b="1" spc="-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lang="pt-BR" sz="3400" b="1" spc="-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e pop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para</a:t>
            </a:r>
            <a:r>
              <a:rPr sz="3400" spc="-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spc="-1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remover </a:t>
            </a:r>
            <a:r>
              <a:rPr lang="pt-BR" sz="3400" spc="-1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um elemento em </a:t>
            </a:r>
            <a:r>
              <a:rPr sz="3400" dirty="0" err="1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uma</a:t>
            </a:r>
            <a:r>
              <a:rPr sz="3400" spc="-1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posição</a:t>
            </a:r>
            <a:r>
              <a:rPr sz="3400" spc="-2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específica</a:t>
            </a:r>
            <a:r>
              <a:rPr sz="3400" spc="-2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da</a:t>
            </a:r>
            <a:r>
              <a:rPr sz="3400" spc="-15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 </a:t>
            </a:r>
            <a:r>
              <a:rPr sz="3400" spc="-10" dirty="0">
                <a:solidFill>
                  <a:schemeClr val="tx1"/>
                </a:solidFill>
                <a:latin typeface="Book Antiqua" panose="02040602050305030304" pitchFamily="18" charset="0"/>
                <a:cs typeface="Book Antiqua"/>
              </a:rPr>
              <a:t>lista.</a:t>
            </a:r>
            <a:endParaRPr sz="3400" dirty="0">
              <a:solidFill>
                <a:schemeClr val="tx1"/>
              </a:solidFill>
              <a:latin typeface="Book Antiqua" panose="02040602050305030304" pitchFamily="18" charset="0"/>
              <a:cs typeface="Book Antiqua"/>
            </a:endParaRPr>
          </a:p>
          <a:p>
            <a:pPr marL="12700" marR="1106170" algn="just">
              <a:lnSpc>
                <a:spcPct val="111100"/>
              </a:lnSpc>
              <a:spcBef>
                <a:spcPts val="2400"/>
              </a:spcBef>
            </a:pPr>
            <a:r>
              <a:rPr lang="pt-BR" sz="3400" dirty="0">
                <a:latin typeface="Book Antiqua" panose="02040602050305030304" pitchFamily="18" charset="0"/>
              </a:rPr>
              <a:t>O índice da posição deve existir, senão o operador devolve erro ao remover o elemento.</a:t>
            </a:r>
          </a:p>
          <a:p>
            <a:pPr marL="12700" marR="1106170" algn="just">
              <a:lnSpc>
                <a:spcPct val="111100"/>
              </a:lnSpc>
              <a:spcBef>
                <a:spcPts val="2400"/>
              </a:spcBef>
            </a:pPr>
            <a:r>
              <a:rPr lang="pt-BR" sz="3400" dirty="0">
                <a:latin typeface="Book Antiqua" panose="02040602050305030304" pitchFamily="18" charset="0"/>
              </a:rPr>
              <a:t>Após a remoção de um elemento da lista, o tamanho da lista é diminuído e o índice dos elementos subsequentes são diminuídos em uma unidade. </a:t>
            </a:r>
            <a:endParaRPr sz="3400" dirty="0">
              <a:latin typeface="Book Antiqua" panose="02040602050305030304" pitchFamily="18" charset="0"/>
              <a:cs typeface="Book Antiq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812800"/>
            <a:ext cx="103308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Removendo</a:t>
            </a:r>
            <a:r>
              <a:rPr spc="-220" dirty="0"/>
              <a:t> </a:t>
            </a:r>
            <a:r>
              <a:rPr spc="-484" dirty="0"/>
              <a:t>elementos</a:t>
            </a:r>
            <a:r>
              <a:rPr spc="-215" dirty="0"/>
              <a:t> </a:t>
            </a:r>
            <a:r>
              <a:rPr spc="-625" dirty="0"/>
              <a:t>da</a:t>
            </a:r>
            <a:r>
              <a:rPr spc="-215" dirty="0"/>
              <a:t> </a:t>
            </a:r>
            <a:r>
              <a:rPr spc="-330" dirty="0"/>
              <a:t>Lista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2673350"/>
            <a:ext cx="7654027" cy="28892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6000" y="6794500"/>
            <a:ext cx="7654027" cy="2146300"/>
          </a:xfrm>
          <a:prstGeom prst="rect">
            <a:avLst/>
          </a:prstGeom>
        </p:spPr>
      </p:pic>
      <p:sp>
        <p:nvSpPr>
          <p:cNvPr id="5" name="Seta: Curvada Para a Direita 4">
            <a:extLst>
              <a:ext uri="{FF2B5EF4-FFF2-40B4-BE49-F238E27FC236}">
                <a16:creationId xmlns:a16="http://schemas.microsoft.com/office/drawing/2014/main" id="{82C554AF-5A02-68DC-4E09-CB14C2EA8241}"/>
              </a:ext>
            </a:extLst>
          </p:cNvPr>
          <p:cNvSpPr/>
          <p:nvPr/>
        </p:nvSpPr>
        <p:spPr>
          <a:xfrm>
            <a:off x="3149600" y="5721350"/>
            <a:ext cx="939800" cy="214630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812800"/>
            <a:ext cx="103308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Removendo</a:t>
            </a:r>
            <a:r>
              <a:rPr spc="-220" dirty="0"/>
              <a:t> </a:t>
            </a:r>
            <a:r>
              <a:rPr spc="-484" dirty="0"/>
              <a:t>elementos</a:t>
            </a:r>
            <a:r>
              <a:rPr spc="-215" dirty="0"/>
              <a:t> </a:t>
            </a:r>
            <a:r>
              <a:rPr spc="-625" dirty="0"/>
              <a:t>da</a:t>
            </a:r>
            <a:r>
              <a:rPr spc="-215" dirty="0"/>
              <a:t> </a:t>
            </a:r>
            <a:r>
              <a:rPr spc="-330" dirty="0"/>
              <a:t>Lista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1B778B-276C-A0EF-EDFD-F59C9A54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2781375"/>
            <a:ext cx="10169451" cy="419085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Para remover um elemento do vetor usamos 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método </a:t>
            </a:r>
            <a:r>
              <a:rPr kumimoji="0" lang="pt-BR" altLang="pt-BR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pop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passando o </a:t>
            </a:r>
            <a:r>
              <a:rPr kumimoji="0" lang="pt-BR" altLang="pt-BR" sz="3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índice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como parâmetro: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mensagens = [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"Bom Dia"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"Boa Tarde"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"Boa noite”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mensagens.pop(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3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print(mensagens)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mensagens = [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"Bom Dia"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"Boa Tarde“</a:t>
            </a:r>
            <a:r>
              <a:rPr lang="pt-BR" altLang="pt-BR" sz="3200" dirty="0">
                <a:solidFill>
                  <a:srgbClr val="444444"/>
                </a:solidFill>
                <a:latin typeface="Menlo"/>
              </a:rPr>
              <a:t>]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36649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45793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54937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00" y="64081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00" y="73225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3556000"/>
            <a:ext cx="10668000" cy="4334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Conjunto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dados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homogêneos.</a:t>
            </a:r>
            <a:endParaRPr sz="3600" dirty="0">
              <a:latin typeface="Book Antiqua"/>
              <a:cs typeface="Book Antiqua"/>
            </a:endParaRPr>
          </a:p>
          <a:p>
            <a:pPr marL="12700" marR="1151890">
              <a:lnSpc>
                <a:spcPts val="7200"/>
              </a:lnSpc>
              <a:spcBef>
                <a:spcPts val="72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Referenciados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por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mesmo</a:t>
            </a:r>
            <a:r>
              <a:rPr lang="pt-BR" sz="3600" spc="-10" dirty="0">
                <a:solidFill>
                  <a:srgbClr val="414141"/>
                </a:solidFill>
                <a:latin typeface="Book Antiqua"/>
                <a:cs typeface="Book Antiqua"/>
              </a:rPr>
              <a:t> nome</a:t>
            </a:r>
          </a:p>
          <a:p>
            <a:pPr marL="12700" marR="1151890">
              <a:lnSpc>
                <a:spcPts val="7200"/>
              </a:lnSpc>
              <a:spcBef>
                <a:spcPts val="720"/>
              </a:spcBef>
            </a:pPr>
            <a:r>
              <a:rPr lang="pt-BR" sz="3600" spc="-10" dirty="0">
                <a:solidFill>
                  <a:srgbClr val="414141"/>
                </a:solidFill>
                <a:latin typeface="Book Antiqua"/>
                <a:cs typeface="Book Antiqua"/>
              </a:rPr>
              <a:t>Controlados p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or</a:t>
            </a:r>
            <a:r>
              <a:rPr sz="3600" spc="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 único</a:t>
            </a:r>
            <a:r>
              <a:rPr sz="3600" spc="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índice.</a:t>
            </a:r>
            <a:endParaRPr sz="3600" dirty="0">
              <a:latin typeface="Book Antiqua"/>
              <a:cs typeface="Book Antiqua"/>
            </a:endParaRPr>
          </a:p>
          <a:p>
            <a:pPr marL="12700" marR="5080">
              <a:lnSpc>
                <a:spcPts val="7200"/>
              </a:lnSpc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sz="3600" spc="-4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índice</a:t>
            </a:r>
            <a:r>
              <a:rPr sz="3600" spc="-3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permite</a:t>
            </a:r>
            <a:r>
              <a:rPr sz="3600" spc="-4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 err="1">
                <a:solidFill>
                  <a:srgbClr val="414141"/>
                </a:solidFill>
                <a:latin typeface="Book Antiqua"/>
                <a:cs typeface="Book Antiqua"/>
              </a:rPr>
              <a:t>referenciar</a:t>
            </a:r>
            <a:r>
              <a:rPr sz="3600" spc="-4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os</a:t>
            </a:r>
            <a:r>
              <a:rPr lang="pt-BR" sz="3600" dirty="0">
                <a:solidFill>
                  <a:srgbClr val="414141"/>
                </a:solidFill>
                <a:latin typeface="Book Antiqua"/>
                <a:cs typeface="Book Antiqua"/>
              </a:rPr>
              <a:t> elementos</a:t>
            </a:r>
            <a:r>
              <a:rPr sz="3600" spc="-605" dirty="0">
                <a:solidFill>
                  <a:srgbClr val="414141"/>
                </a:solidFill>
                <a:latin typeface="Book Antiqua"/>
                <a:cs typeface="Book Antiqua"/>
              </a:rPr>
              <a:t>.
O</a:t>
            </a:r>
            <a:r>
              <a:rPr lang="pt-BR" sz="3600" spc="-605" dirty="0">
                <a:solidFill>
                  <a:srgbClr val="414141"/>
                </a:solidFill>
                <a:latin typeface="Book Antiqua"/>
                <a:cs typeface="Book Antiqua"/>
              </a:rPr>
              <a:t>s  </a:t>
            </a:r>
            <a:r>
              <a:rPr sz="3600" spc="-60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elementos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estão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dispostos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linearmente.</a:t>
            </a:r>
            <a:endParaRPr sz="36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100" y="812800"/>
            <a:ext cx="91287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Manipulando</a:t>
            </a:r>
            <a:r>
              <a:rPr spc="-225" dirty="0"/>
              <a:t> </a:t>
            </a:r>
            <a:r>
              <a:rPr spc="-525" dirty="0"/>
              <a:t>vários</a:t>
            </a:r>
            <a:r>
              <a:rPr spc="-225" dirty="0"/>
              <a:t> </a:t>
            </a:r>
            <a:r>
              <a:rPr spc="-525" dirty="0"/>
              <a:t>vetores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200" y="6781800"/>
            <a:ext cx="5943600" cy="257442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30215E-B7C7-2C53-C767-17A605883551}"/>
              </a:ext>
            </a:extLst>
          </p:cNvPr>
          <p:cNvSpPr txBox="1"/>
          <p:nvPr/>
        </p:nvSpPr>
        <p:spPr>
          <a:xfrm>
            <a:off x="787400" y="2730500"/>
            <a:ext cx="11506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Problema: Seja nomes uma lista de alunos e notas uma lista de notas, faça uma função para retornar o nome dos alunos com a nota acima da média da turma. </a:t>
            </a:r>
          </a:p>
          <a:p>
            <a:endParaRPr lang="pt-BR" sz="3200" dirty="0"/>
          </a:p>
          <a:p>
            <a:r>
              <a:rPr lang="pt-BR" sz="3200" dirty="0"/>
              <a:t>nomes = ["Anabele", "Beto", "Carla", "Daniel"]</a:t>
            </a:r>
          </a:p>
          <a:p>
            <a:endParaRPr lang="pt-BR" sz="3200" dirty="0"/>
          </a:p>
          <a:p>
            <a:r>
              <a:rPr lang="pt-BR" sz="3200" dirty="0"/>
              <a:t>notas = [9.0, 8.0, 6.0, 6.0]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100" y="812800"/>
            <a:ext cx="91287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Manipulando</a:t>
            </a:r>
            <a:r>
              <a:rPr spc="-225" dirty="0"/>
              <a:t> </a:t>
            </a:r>
            <a:r>
              <a:rPr spc="-525" dirty="0"/>
              <a:t>vários</a:t>
            </a:r>
            <a:r>
              <a:rPr spc="-225" dirty="0"/>
              <a:t> </a:t>
            </a:r>
            <a:r>
              <a:rPr spc="-525" dirty="0"/>
              <a:t>vetores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" y="2603500"/>
            <a:ext cx="10058400" cy="5092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000" y="8001000"/>
            <a:ext cx="7122826" cy="1346200"/>
          </a:xfrm>
          <a:prstGeom prst="rect">
            <a:avLst/>
          </a:prstGeom>
        </p:spPr>
      </p:pic>
      <p:sp>
        <p:nvSpPr>
          <p:cNvPr id="5" name="Seta: Curvada Para a Direita 4">
            <a:extLst>
              <a:ext uri="{FF2B5EF4-FFF2-40B4-BE49-F238E27FC236}">
                <a16:creationId xmlns:a16="http://schemas.microsoft.com/office/drawing/2014/main" id="{E781BC30-406B-CBBE-3079-5E5272A545CB}"/>
              </a:ext>
            </a:extLst>
          </p:cNvPr>
          <p:cNvSpPr/>
          <p:nvPr/>
        </p:nvSpPr>
        <p:spPr>
          <a:xfrm>
            <a:off x="3911600" y="7721600"/>
            <a:ext cx="609600" cy="134620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0" y="812800"/>
            <a:ext cx="35045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5" dirty="0"/>
              <a:t>Exercícios</a:t>
            </a:r>
            <a:endParaRPr spc="-455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A9EA83-178D-7EAD-7C12-80CC161DE284}"/>
              </a:ext>
            </a:extLst>
          </p:cNvPr>
          <p:cNvSpPr txBox="1"/>
          <p:nvPr/>
        </p:nvSpPr>
        <p:spPr>
          <a:xfrm>
            <a:off x="787400" y="2730500"/>
            <a:ext cx="11506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pt-BR" sz="3200" dirty="0"/>
              <a:t>Construir um programa que leia um vetor que armazene e mostre os dias da semana (Domingo, Segunda,Terça, etc.)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15EC54-1D84-8AEE-AF72-5348552A9C41}"/>
              </a:ext>
            </a:extLst>
          </p:cNvPr>
          <p:cNvSpPr txBox="1"/>
          <p:nvPr/>
        </p:nvSpPr>
        <p:spPr>
          <a:xfrm>
            <a:off x="787400" y="4637782"/>
            <a:ext cx="11506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2) Construir um programa que leia um vetor que armazene e mostre os meses do ano (Janeiro, Fevereiro, etc.)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E90ABD-8F47-3289-0A71-80CF691878C0}"/>
              </a:ext>
            </a:extLst>
          </p:cNvPr>
          <p:cNvSpPr txBox="1"/>
          <p:nvPr/>
        </p:nvSpPr>
        <p:spPr>
          <a:xfrm>
            <a:off x="787400" y="6545064"/>
            <a:ext cx="11506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3) Construir um programa que leia um vetor que armazene e mostre 10 numeros inteiros;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0" y="812800"/>
            <a:ext cx="35045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5" dirty="0"/>
              <a:t>Exercícios</a:t>
            </a:r>
            <a:endParaRPr spc="-455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44B29C-9580-5A15-D5FD-F8287FB16D2E}"/>
              </a:ext>
            </a:extLst>
          </p:cNvPr>
          <p:cNvSpPr txBox="1"/>
          <p:nvPr/>
        </p:nvSpPr>
        <p:spPr>
          <a:xfrm>
            <a:off x="635000" y="2476143"/>
            <a:ext cx="11811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4. Crie um programa que leia um vetor com 6 valores inteiros e, em seguida, mostre na tela os valores lidos. </a:t>
            </a:r>
          </a:p>
          <a:p>
            <a:endParaRPr lang="pt-BR" sz="2800" dirty="0"/>
          </a:p>
          <a:p>
            <a:r>
              <a:rPr lang="pt-BR" sz="2800" dirty="0"/>
              <a:t>5. Crie um programa que leia um vetor de 10 posicoes. Contar e escrever quantos valores pares ele possui. </a:t>
            </a:r>
          </a:p>
          <a:p>
            <a:endParaRPr lang="pt-BR" sz="2800" dirty="0"/>
          </a:p>
          <a:p>
            <a:r>
              <a:rPr lang="pt-BR" sz="2800" dirty="0"/>
              <a:t>6. Faca um programa que receba do usuario um vetor com 10 posicoes. Em seguida deve ser impresso o maior e o menor elemento do vetor. </a:t>
            </a:r>
          </a:p>
          <a:p>
            <a:endParaRPr lang="pt-BR" sz="2800" dirty="0"/>
          </a:p>
          <a:p>
            <a:r>
              <a:rPr lang="pt-BR" sz="2800" dirty="0"/>
              <a:t>7. Escreva um programa que leia 10 numeros inteiros e os armazene em um vetor. Imprima o vetor, o maior elemento e a posicao que ele se encontra.</a:t>
            </a:r>
          </a:p>
        </p:txBody>
      </p:sp>
    </p:spTree>
    <p:extLst>
      <p:ext uri="{BB962C8B-B14F-4D97-AF65-F5344CB8AC3E}">
        <p14:creationId xmlns:p14="http://schemas.microsoft.com/office/powerpoint/2010/main" val="3259790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0" y="812800"/>
            <a:ext cx="35045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5" dirty="0"/>
              <a:t>Exercícios</a:t>
            </a:r>
            <a:endParaRPr spc="-455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44B29C-9580-5A15-D5FD-F8287FB16D2E}"/>
              </a:ext>
            </a:extLst>
          </p:cNvPr>
          <p:cNvSpPr txBox="1"/>
          <p:nvPr/>
        </p:nvSpPr>
        <p:spPr>
          <a:xfrm>
            <a:off x="635000" y="2476143"/>
            <a:ext cx="11811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8. Crie um programa que leia um vetor com 6 valores inteiros e, em seguida, mostre na tela os valores lidos. </a:t>
            </a:r>
          </a:p>
          <a:p>
            <a:endParaRPr lang="pt-BR" sz="2800" dirty="0"/>
          </a:p>
          <a:p>
            <a:pPr algn="just"/>
            <a:r>
              <a:rPr lang="pt-BR" sz="2800" dirty="0"/>
              <a:t>9. Crie um programa que le 6 valores inteiros pares e, em seguida, mostre na tela os valores lidos na ordem inversa. </a:t>
            </a:r>
          </a:p>
          <a:p>
            <a:endParaRPr lang="pt-BR" sz="2800" dirty="0"/>
          </a:p>
          <a:p>
            <a:r>
              <a:rPr lang="pt-BR" sz="2800" dirty="0"/>
              <a:t>10. Faca um programa para ler a nota da prova de 15 alunos e armazene num vetor, calcule e imprima a média geral. </a:t>
            </a:r>
          </a:p>
          <a:p>
            <a:endParaRPr lang="pt-BR" sz="2800" dirty="0"/>
          </a:p>
          <a:p>
            <a:r>
              <a:rPr lang="pt-BR" sz="2800" dirty="0"/>
              <a:t>11. Faca um programa que preencha um vetor com 10 numeros reais, calcule e mostre a quantidade de numeros negativos e a soma dos numeros positivos desse vetor. </a:t>
            </a:r>
          </a:p>
          <a:p>
            <a:endParaRPr lang="pt-BR" sz="2800" dirty="0"/>
          </a:p>
          <a:p>
            <a:r>
              <a:rPr lang="pt-BR" sz="2800" dirty="0"/>
              <a:t>12. Fazer um programa para ler 5 valores e, em seguida, mostrar todos os valores lidos juntamente com o maior, o menor e a média dos valores. </a:t>
            </a:r>
          </a:p>
        </p:txBody>
      </p:sp>
    </p:spTree>
    <p:extLst>
      <p:ext uri="{BB962C8B-B14F-4D97-AF65-F5344CB8AC3E}">
        <p14:creationId xmlns:p14="http://schemas.microsoft.com/office/powerpoint/2010/main" val="992772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0" y="812800"/>
            <a:ext cx="35045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5" dirty="0"/>
              <a:t>Exercícios</a:t>
            </a:r>
            <a:endParaRPr spc="-455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44B29C-9580-5A15-D5FD-F8287FB16D2E}"/>
              </a:ext>
            </a:extLst>
          </p:cNvPr>
          <p:cNvSpPr txBox="1"/>
          <p:nvPr/>
        </p:nvSpPr>
        <p:spPr>
          <a:xfrm>
            <a:off x="635000" y="2286000"/>
            <a:ext cx="11811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13. Faca um programa que leia um vetor de 10 posicoes e verifique se existem valores iguais  e os escreva na tela. </a:t>
            </a:r>
          </a:p>
          <a:p>
            <a:endParaRPr lang="pt-BR" sz="2600" dirty="0"/>
          </a:p>
          <a:p>
            <a:pPr algn="just"/>
            <a:r>
              <a:rPr lang="pt-BR" sz="2600" dirty="0"/>
              <a:t>14. Leia um vetor com 20 numeros inteiros. Escreva os elementos do vetor eliminando elementos repetidos.</a:t>
            </a:r>
          </a:p>
          <a:p>
            <a:endParaRPr lang="pt-BR" sz="2600" dirty="0"/>
          </a:p>
          <a:p>
            <a:r>
              <a:rPr lang="pt-BR" sz="2600" dirty="0"/>
              <a:t>15. Faca um programa que receba do usuario dois vetores, A e B, com 10 numeros inteiros  cada. Crie um novo vetor denominado C calculando C = A - B. Mostre na tela os dados do vetor C. </a:t>
            </a:r>
          </a:p>
          <a:p>
            <a:endParaRPr lang="pt-BR" sz="2600" dirty="0"/>
          </a:p>
          <a:p>
            <a:pPr algn="just"/>
            <a:r>
              <a:rPr lang="pt-BR" sz="2600" dirty="0"/>
              <a:t>16. Faca um programa que leia dois vetores de 10 elementos. Crie um vetor que seja a intersecçao entre os 2 vetores anteriores, ou seja, que contém apenas os numeros que  estao em ambos os vetores. Nao deve conter numeros repetidos. </a:t>
            </a:r>
          </a:p>
          <a:p>
            <a:endParaRPr lang="pt-BR" sz="2600" dirty="0"/>
          </a:p>
          <a:p>
            <a:pPr algn="just"/>
            <a:r>
              <a:rPr lang="pt-BR" sz="2600" dirty="0"/>
              <a:t>17.Faca um programa que leia dois vetores de 10 elementos. Crie um vetor que seja a uniao˜ entre os 2 vetores anteriores, ou seja, que contém os numeros dos dois vetores. Nao deve conter numeros repetidos.</a:t>
            </a:r>
          </a:p>
        </p:txBody>
      </p:sp>
    </p:spTree>
    <p:extLst>
      <p:ext uri="{BB962C8B-B14F-4D97-AF65-F5344CB8AC3E}">
        <p14:creationId xmlns:p14="http://schemas.microsoft.com/office/powerpoint/2010/main" val="41010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928391"/>
            <a:ext cx="2406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459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2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999" y="2758439"/>
            <a:ext cx="108390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Exemplo:</a:t>
            </a:r>
            <a:r>
              <a:rPr sz="360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vetor</a:t>
            </a:r>
            <a:r>
              <a:rPr sz="360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para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dirty="0">
                <a:solidFill>
                  <a:srgbClr val="414141"/>
                </a:solidFill>
                <a:latin typeface="Book Antiqua"/>
                <a:cs typeface="Book Antiqua"/>
              </a:rPr>
              <a:t>armazenar</a:t>
            </a:r>
            <a:r>
              <a:rPr sz="360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25" dirty="0">
                <a:solidFill>
                  <a:srgbClr val="414141"/>
                </a:solidFill>
                <a:latin typeface="Book Antiqua"/>
                <a:cs typeface="Book Antiqua"/>
              </a:rPr>
              <a:t>10</a:t>
            </a:r>
            <a:r>
              <a:rPr sz="3600" spc="20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600" spc="200" dirty="0">
                <a:solidFill>
                  <a:srgbClr val="414141"/>
                </a:solidFill>
                <a:latin typeface="Book Antiqua"/>
                <a:cs typeface="Book Antiqua"/>
              </a:rPr>
              <a:t>valores numéricos</a:t>
            </a:r>
            <a:r>
              <a:rPr sz="3600" spc="5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600" spc="-10" dirty="0">
                <a:solidFill>
                  <a:srgbClr val="414141"/>
                </a:solidFill>
                <a:latin typeface="Book Antiqua"/>
                <a:cs typeface="Book Antiqua"/>
              </a:rPr>
              <a:t>inteiros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421" y="5761628"/>
            <a:ext cx="1729105" cy="118808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195"/>
              </a:spcBef>
            </a:pPr>
            <a:r>
              <a:rPr sz="3150" spc="-25" dirty="0">
                <a:solidFill>
                  <a:srgbClr val="080808"/>
                </a:solidFill>
                <a:latin typeface="Times New Roman"/>
                <a:cs typeface="Times New Roman"/>
              </a:rPr>
              <a:t>Índice</a:t>
            </a:r>
            <a:r>
              <a:rPr sz="3150" spc="-14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3150" spc="-50" dirty="0">
                <a:solidFill>
                  <a:srgbClr val="060606"/>
                </a:solidFill>
                <a:latin typeface="Wingdings"/>
                <a:cs typeface="Wingdings"/>
              </a:rPr>
              <a:t></a:t>
            </a:r>
            <a:endParaRPr sz="31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750" spc="-10" dirty="0">
                <a:solidFill>
                  <a:srgbClr val="080808"/>
                </a:solidFill>
                <a:latin typeface="Times New Roman"/>
                <a:cs typeface="Times New Roman"/>
              </a:rPr>
              <a:t>Conteúdo</a:t>
            </a:r>
            <a:r>
              <a:rPr sz="2750" spc="-10" dirty="0">
                <a:solidFill>
                  <a:srgbClr val="060606"/>
                </a:solidFill>
                <a:latin typeface="Wingdings"/>
                <a:cs typeface="Wingdings"/>
              </a:rPr>
              <a:t></a:t>
            </a:r>
            <a:endParaRPr sz="2750">
              <a:latin typeface="Wingdings"/>
              <a:cs typeface="Wingding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17117"/>
              </p:ext>
            </p:extLst>
          </p:nvPr>
        </p:nvGraphicFramePr>
        <p:xfrm>
          <a:off x="3865481" y="5240773"/>
          <a:ext cx="7989564" cy="180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9440">
                <a:tc gridSpan="3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3150" spc="-10" dirty="0">
                          <a:solidFill>
                            <a:srgbClr val="080808"/>
                          </a:solidFill>
                          <a:latin typeface="Times New Roman"/>
                          <a:cs typeface="Times New Roman"/>
                        </a:rPr>
                        <a:t>vetor</a:t>
                      </a:r>
                      <a:endParaRPr sz="31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15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3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5270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19050">
                      <a:solidFill>
                        <a:srgbClr val="060606"/>
                      </a:solidFill>
                      <a:prstDash val="solid"/>
                    </a:lnT>
                    <a:lnB w="38100">
                      <a:solidFill>
                        <a:srgbClr val="06060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3                                                          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2                                              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5                                               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1                                 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 2                           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4                    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 1             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 3    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 5       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3200" dirty="0">
                          <a:latin typeface="Times New Roman"/>
                          <a:cs typeface="Times New Roman"/>
                        </a:rPr>
                        <a:t>   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60606"/>
                      </a:solidFill>
                      <a:prstDash val="solid"/>
                    </a:lnL>
                    <a:lnR w="19050">
                      <a:solidFill>
                        <a:srgbClr val="060606"/>
                      </a:solidFill>
                      <a:prstDash val="solid"/>
                    </a:lnR>
                    <a:lnT w="38100">
                      <a:solidFill>
                        <a:srgbClr val="060606"/>
                      </a:solidFill>
                      <a:prstDash val="solid"/>
                    </a:lnT>
                    <a:lnB w="19050">
                      <a:solidFill>
                        <a:srgbClr val="06060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812800"/>
            <a:ext cx="63347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Vetores</a:t>
            </a:r>
            <a:r>
              <a:rPr spc="-229" dirty="0"/>
              <a:t> </a:t>
            </a:r>
            <a:r>
              <a:rPr spc="-695" dirty="0"/>
              <a:t>em</a:t>
            </a:r>
            <a:r>
              <a:rPr spc="-229" dirty="0"/>
              <a:t> </a:t>
            </a:r>
            <a:r>
              <a:rPr spc="-509" dirty="0"/>
              <a:t>Python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2BB7F2-99F8-50D5-970D-9AD2396E35FF}"/>
              </a:ext>
            </a:extLst>
          </p:cNvPr>
          <p:cNvSpPr txBox="1"/>
          <p:nvPr/>
        </p:nvSpPr>
        <p:spPr>
          <a:xfrm>
            <a:off x="863600" y="2743200"/>
            <a:ext cx="11506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Portanto, Vetores são estruturas e facilitam a armazenagem e manipulação de um conjunto de dados. </a:t>
            </a:r>
          </a:p>
          <a:p>
            <a:endParaRPr lang="pt-BR" sz="36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No exemplo abaixo criamos um vetor de tamanho 7 chamado 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dias, </a:t>
            </a:r>
            <a:r>
              <a:rPr lang="pt-BR" sz="36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do tipo string 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 atribuímos os dias da semana como o conteúdo do vetor.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9D65DB-2EF5-0C65-A7CA-0DF9D25DAB90}"/>
              </a:ext>
            </a:extLst>
          </p:cNvPr>
          <p:cNvSpPr txBox="1"/>
          <p:nvPr/>
        </p:nvSpPr>
        <p:spPr>
          <a:xfrm>
            <a:off x="899886" y="7096780"/>
            <a:ext cx="1173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444444"/>
                </a:solidFill>
                <a:effectLst/>
                <a:latin typeface="Menlo"/>
              </a:rPr>
              <a:t>dias = [</a:t>
            </a:r>
            <a:r>
              <a:rPr lang="pt-BR" sz="2800" b="0" i="0" dirty="0">
                <a:solidFill>
                  <a:srgbClr val="880000"/>
                </a:solidFill>
                <a:effectLst/>
                <a:latin typeface="Menlo"/>
              </a:rPr>
              <a:t>"domingo"</a:t>
            </a:r>
            <a:r>
              <a:rPr lang="pt-BR" sz="28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2800" b="0" i="0" dirty="0">
                <a:solidFill>
                  <a:srgbClr val="880000"/>
                </a:solidFill>
                <a:effectLst/>
                <a:latin typeface="Menlo"/>
              </a:rPr>
              <a:t>"segunda"</a:t>
            </a:r>
            <a:r>
              <a:rPr lang="pt-BR" sz="28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2800" b="0" i="0" dirty="0">
                <a:solidFill>
                  <a:srgbClr val="880000"/>
                </a:solidFill>
                <a:effectLst/>
                <a:latin typeface="Menlo"/>
              </a:rPr>
              <a:t>"terça"</a:t>
            </a:r>
            <a:r>
              <a:rPr lang="pt-BR" sz="28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2800" b="0" i="0" dirty="0">
                <a:solidFill>
                  <a:srgbClr val="880000"/>
                </a:solidFill>
                <a:effectLst/>
                <a:latin typeface="Menlo"/>
              </a:rPr>
              <a:t>"quarta"</a:t>
            </a:r>
            <a:r>
              <a:rPr lang="pt-BR" sz="28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2800" b="0" i="0" dirty="0">
                <a:solidFill>
                  <a:srgbClr val="880000"/>
                </a:solidFill>
                <a:effectLst/>
                <a:latin typeface="Menlo"/>
              </a:rPr>
              <a:t>"quinta"</a:t>
            </a:r>
            <a:r>
              <a:rPr lang="pt-BR" sz="28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2800" b="0" i="0" dirty="0">
                <a:solidFill>
                  <a:srgbClr val="880000"/>
                </a:solidFill>
                <a:effectLst/>
                <a:latin typeface="Menlo"/>
              </a:rPr>
              <a:t>"sexta"</a:t>
            </a:r>
            <a:r>
              <a:rPr lang="pt-BR" sz="2800" b="0" i="0" dirty="0">
                <a:solidFill>
                  <a:srgbClr val="444444"/>
                </a:solidFill>
                <a:effectLst/>
                <a:latin typeface="Menlo"/>
              </a:rPr>
              <a:t>, </a:t>
            </a:r>
            <a:r>
              <a:rPr lang="pt-BR" sz="2800" b="0" i="0" dirty="0">
                <a:solidFill>
                  <a:srgbClr val="880000"/>
                </a:solidFill>
                <a:effectLst/>
                <a:latin typeface="Menlo"/>
              </a:rPr>
              <a:t>"sabado"</a:t>
            </a:r>
            <a:r>
              <a:rPr lang="pt-BR" sz="2800" b="0" i="0" dirty="0">
                <a:solidFill>
                  <a:srgbClr val="444444"/>
                </a:solidFill>
                <a:effectLst/>
                <a:latin typeface="Menlo"/>
              </a:rPr>
              <a:t>]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812800"/>
            <a:ext cx="63347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Vetores</a:t>
            </a:r>
            <a:r>
              <a:rPr spc="-229" dirty="0"/>
              <a:t> </a:t>
            </a:r>
            <a:r>
              <a:rPr spc="-695" dirty="0"/>
              <a:t>em</a:t>
            </a:r>
            <a:r>
              <a:rPr spc="-229" dirty="0"/>
              <a:t> </a:t>
            </a:r>
            <a:r>
              <a:rPr spc="-509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100" y="2716580"/>
            <a:ext cx="11376025" cy="1464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  <a:tabLst>
                <a:tab pos="9059545" algn="l"/>
              </a:tabLst>
            </a:pPr>
            <a:r>
              <a:rPr lang="pt-BR" sz="2950" dirty="0">
                <a:solidFill>
                  <a:schemeClr val="tx1"/>
                </a:solidFill>
                <a:latin typeface="Book Antiqua"/>
                <a:cs typeface="Book Antiqua"/>
              </a:rPr>
              <a:t>Outro exemplo:</a:t>
            </a:r>
          </a:p>
          <a:p>
            <a:pPr marL="12700" marR="5080">
              <a:lnSpc>
                <a:spcPct val="107300"/>
              </a:lnSpc>
              <a:spcBef>
                <a:spcPts val="100"/>
              </a:spcBef>
              <a:tabLst>
                <a:tab pos="9059545" algn="l"/>
              </a:tabLst>
            </a:pPr>
            <a:r>
              <a:rPr sz="2950" dirty="0" err="1">
                <a:solidFill>
                  <a:schemeClr val="tx1"/>
                </a:solidFill>
                <a:latin typeface="Book Antiqua"/>
                <a:cs typeface="Book Antiqua"/>
              </a:rPr>
              <a:t>Definir</a:t>
            </a:r>
            <a:r>
              <a:rPr sz="2950" spc="-1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um</a:t>
            </a:r>
            <a:r>
              <a:rPr sz="2950" spc="-1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vetor</a:t>
            </a:r>
            <a:r>
              <a:rPr sz="2950" spc="-1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“nota”</a:t>
            </a:r>
            <a:r>
              <a:rPr sz="2950" spc="-1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de</a:t>
            </a:r>
            <a:r>
              <a:rPr sz="2950" spc="-1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tamanho</a:t>
            </a:r>
            <a:r>
              <a:rPr sz="2950" spc="-1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5</a:t>
            </a:r>
            <a:r>
              <a:rPr sz="2950" spc="-1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de</a:t>
            </a:r>
            <a:r>
              <a:rPr sz="2950" spc="-1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tipo</a:t>
            </a:r>
            <a:r>
              <a:rPr sz="2950" spc="-10" dirty="0">
                <a:solidFill>
                  <a:schemeClr val="tx1"/>
                </a:solidFill>
                <a:latin typeface="Book Antiqua"/>
                <a:cs typeface="Book Antiqua"/>
              </a:rPr>
              <a:t> inteiro.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	</a:t>
            </a:r>
            <a:endParaRPr lang="pt-BR" sz="295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12700" marR="5080">
              <a:lnSpc>
                <a:spcPct val="107300"/>
              </a:lnSpc>
              <a:spcBef>
                <a:spcPts val="100"/>
              </a:spcBef>
              <a:tabLst>
                <a:tab pos="9059545" algn="l"/>
              </a:tabLst>
            </a:pP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nota</a:t>
            </a:r>
            <a:r>
              <a:rPr sz="295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chemeClr val="tx1"/>
                </a:solidFill>
                <a:latin typeface="Book Antiqua"/>
                <a:cs typeface="Book Antiqua"/>
              </a:rPr>
              <a:t>=</a:t>
            </a:r>
            <a:r>
              <a:rPr sz="295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2950" spc="-20" dirty="0">
                <a:solidFill>
                  <a:schemeClr val="tx1"/>
                </a:solidFill>
                <a:latin typeface="Book Antiqua"/>
                <a:cs typeface="Book Antiqua"/>
              </a:rPr>
              <a:t>[60,</a:t>
            </a:r>
            <a:r>
              <a:rPr lang="pt-BR" sz="2950" spc="-20" dirty="0">
                <a:solidFill>
                  <a:schemeClr val="tx1"/>
                </a:solidFill>
                <a:latin typeface="Book Antiqua"/>
                <a:cs typeface="Book Antiqua"/>
              </a:rPr>
              <a:t> 95, 80, 50, 98]</a:t>
            </a:r>
            <a:endParaRPr sz="2950" dirty="0">
              <a:solidFill>
                <a:schemeClr val="tx1"/>
              </a:solidFill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7466380"/>
            <a:ext cx="10183495" cy="4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Os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valores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60,</a:t>
            </a:r>
            <a:r>
              <a:rPr sz="29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95,</a:t>
            </a:r>
            <a:r>
              <a:rPr sz="29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80,</a:t>
            </a:r>
            <a:r>
              <a:rPr sz="29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50,</a:t>
            </a:r>
            <a:r>
              <a:rPr sz="29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98</a:t>
            </a:r>
            <a:r>
              <a:rPr sz="29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correspondem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as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nota</a:t>
            </a:r>
            <a:r>
              <a:rPr lang="pt-BR" sz="2950" dirty="0">
                <a:solidFill>
                  <a:srgbClr val="414141"/>
                </a:solidFill>
                <a:latin typeface="Book Antiqua"/>
                <a:cs typeface="Book Antiqua"/>
              </a:rPr>
              <a:t>s</a:t>
            </a:r>
            <a:endParaRPr sz="2950" dirty="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100" y="8058785"/>
            <a:ext cx="802767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Os</a:t>
            </a:r>
            <a:r>
              <a:rPr sz="2950" spc="-3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valores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0,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1,</a:t>
            </a:r>
            <a:r>
              <a:rPr sz="29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2,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3,</a:t>
            </a:r>
            <a:r>
              <a:rPr sz="29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4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correspondem</a:t>
            </a:r>
            <a:r>
              <a:rPr sz="2950" spc="-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dirty="0">
                <a:solidFill>
                  <a:srgbClr val="414141"/>
                </a:solidFill>
                <a:latin typeface="Book Antiqua"/>
                <a:cs typeface="Book Antiqua"/>
              </a:rPr>
              <a:t>aos</a:t>
            </a:r>
            <a:r>
              <a:rPr sz="29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2950" spc="-10" dirty="0">
                <a:solidFill>
                  <a:srgbClr val="414141"/>
                </a:solidFill>
                <a:latin typeface="Book Antiqua"/>
                <a:cs typeface="Book Antiqua"/>
              </a:rPr>
              <a:t>índices.</a:t>
            </a:r>
            <a:endParaRPr sz="2950" dirty="0">
              <a:latin typeface="Book Antiqua"/>
              <a:cs typeface="Book Antiqu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500" y="4648200"/>
            <a:ext cx="4038600" cy="22748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7700" y="5334000"/>
            <a:ext cx="3913694" cy="1317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812800"/>
            <a:ext cx="110909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Manipulando</a:t>
            </a:r>
            <a:r>
              <a:rPr spc="-225" dirty="0"/>
              <a:t> </a:t>
            </a:r>
            <a:r>
              <a:rPr spc="-484" dirty="0"/>
              <a:t>elementos</a:t>
            </a:r>
            <a:r>
              <a:rPr spc="-220" dirty="0"/>
              <a:t> </a:t>
            </a:r>
            <a:r>
              <a:rPr spc="-409" dirty="0"/>
              <a:t>e</a:t>
            </a:r>
            <a:r>
              <a:rPr spc="-220" dirty="0"/>
              <a:t> </a:t>
            </a:r>
            <a:r>
              <a:rPr spc="-375" dirty="0"/>
              <a:t>índices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837112"/>
            <a:ext cx="208279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65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2748279"/>
            <a:ext cx="10740390" cy="19367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A</a:t>
            </a:r>
            <a:r>
              <a:rPr sz="3050" spc="-18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manipulação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do</a:t>
            </a:r>
            <a:r>
              <a:rPr sz="30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vetor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depende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da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manipulação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dos</a:t>
            </a:r>
            <a:r>
              <a:rPr sz="30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índices.</a:t>
            </a:r>
            <a:endParaRPr sz="3050" dirty="0">
              <a:latin typeface="Book Antiqua"/>
              <a:cs typeface="Book Antiqua"/>
            </a:endParaRPr>
          </a:p>
          <a:p>
            <a:pPr marL="304165" marR="1907539" indent="-291465">
              <a:lnSpc>
                <a:spcPct val="163900"/>
              </a:lnSpc>
            </a:pP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Por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exemplo,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imprimir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a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quarta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nota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do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 vet</a:t>
            </a:r>
            <a:endParaRPr lang="pt-BR" sz="3050" spc="-10" dirty="0">
              <a:solidFill>
                <a:srgbClr val="414141"/>
              </a:solidFill>
              <a:latin typeface="Book Antiqua"/>
              <a:cs typeface="Book Antiqua"/>
            </a:endParaRPr>
          </a:p>
          <a:p>
            <a:pPr marL="304165" marR="1907539" indent="-291465">
              <a:lnSpc>
                <a:spcPct val="163900"/>
              </a:lnSpc>
            </a:pPr>
            <a:r>
              <a:rPr lang="pt-BR" sz="3050" b="1" spc="-10" dirty="0">
                <a:solidFill>
                  <a:srgbClr val="414141"/>
                </a:solidFill>
                <a:latin typeface="Book Antiqua"/>
                <a:cs typeface="Book Antiqua"/>
              </a:rPr>
              <a:t>Print </a:t>
            </a:r>
            <a:r>
              <a:rPr sz="3050" b="1" dirty="0">
                <a:solidFill>
                  <a:srgbClr val="414141"/>
                </a:solidFill>
                <a:latin typeface="Book Antiqua"/>
                <a:cs typeface="Book Antiqua"/>
              </a:rPr>
              <a:t>(nota</a:t>
            </a:r>
            <a:r>
              <a:rPr sz="3050" b="1" spc="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b="1" spc="-20" dirty="0">
                <a:solidFill>
                  <a:srgbClr val="414141"/>
                </a:solidFill>
                <a:latin typeface="Book Antiqua"/>
                <a:cs typeface="Book Antiqua"/>
              </a:rPr>
              <a:t>[3])</a:t>
            </a:r>
            <a:endParaRPr sz="305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00" y="5905432"/>
            <a:ext cx="208279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65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800" y="5808979"/>
            <a:ext cx="9982200" cy="35535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nota</a:t>
            </a:r>
            <a:r>
              <a:rPr sz="3050" b="1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é a 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variável.</a:t>
            </a:r>
            <a:endParaRPr sz="30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3 é o 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índice.</a:t>
            </a:r>
            <a:endParaRPr sz="30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[</a:t>
            </a:r>
            <a:r>
              <a:rPr sz="30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] é o</a:t>
            </a:r>
            <a:r>
              <a:rPr sz="30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operador de </a:t>
            </a: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elemento.</a:t>
            </a:r>
            <a:endParaRPr sz="30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050" spc="-10" dirty="0">
                <a:solidFill>
                  <a:srgbClr val="414141"/>
                </a:solidFill>
                <a:latin typeface="Book Antiqua"/>
                <a:cs typeface="Book Antiqua"/>
              </a:rPr>
              <a:t>Lê-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se:</a:t>
            </a:r>
            <a:r>
              <a:rPr sz="3050" spc="-12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Acessando</a:t>
            </a:r>
            <a:r>
              <a:rPr sz="30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a</a:t>
            </a:r>
            <a:r>
              <a:rPr sz="30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variável </a:t>
            </a:r>
            <a:r>
              <a:rPr sz="3050" b="1" dirty="0">
                <a:solidFill>
                  <a:srgbClr val="414141"/>
                </a:solidFill>
                <a:latin typeface="Book Antiqua"/>
                <a:cs typeface="Book Antiqua"/>
              </a:rPr>
              <a:t>nota</a:t>
            </a:r>
            <a:r>
              <a:rPr sz="3050" b="1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na</a:t>
            </a:r>
            <a:r>
              <a:rPr sz="30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posição</a:t>
            </a:r>
            <a:r>
              <a:rPr sz="30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dirty="0">
                <a:solidFill>
                  <a:srgbClr val="414141"/>
                </a:solidFill>
                <a:latin typeface="Book Antiqua"/>
                <a:cs typeface="Book Antiqua"/>
              </a:rPr>
              <a:t>de</a:t>
            </a:r>
            <a:r>
              <a:rPr sz="30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b="1" dirty="0">
                <a:solidFill>
                  <a:srgbClr val="414141"/>
                </a:solidFill>
                <a:latin typeface="Book Antiqua"/>
                <a:cs typeface="Book Antiqua"/>
              </a:rPr>
              <a:t>índice</a:t>
            </a:r>
            <a:r>
              <a:rPr sz="3050" b="1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050" b="1" spc="-25" dirty="0">
                <a:solidFill>
                  <a:srgbClr val="414141"/>
                </a:solidFill>
                <a:latin typeface="Book Antiqua"/>
                <a:cs typeface="Book Antiqua"/>
              </a:rPr>
              <a:t>3</a:t>
            </a:r>
            <a:r>
              <a:rPr sz="3050" spc="-25" dirty="0">
                <a:solidFill>
                  <a:srgbClr val="414141"/>
                </a:solidFill>
                <a:latin typeface="Book Antiqua"/>
                <a:cs typeface="Book Antiqua"/>
              </a:rPr>
              <a:t>.</a:t>
            </a:r>
            <a:endParaRPr lang="pt-BR" sz="3050" spc="-25" dirty="0">
              <a:solidFill>
                <a:srgbClr val="414141"/>
              </a:solidFill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lang="pt-BR" sz="3050" spc="-25" dirty="0">
                <a:solidFill>
                  <a:srgbClr val="414141"/>
                </a:solidFill>
                <a:latin typeface="Book Antiqua"/>
                <a:cs typeface="Book Antiqua"/>
              </a:rPr>
              <a:t>O resultado: 50</a:t>
            </a:r>
            <a:endParaRPr sz="3050" dirty="0">
              <a:latin typeface="Book Antiqua"/>
              <a:cs typeface="Book Antiqu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30800" y="4267200"/>
            <a:ext cx="7294245" cy="3263900"/>
            <a:chOff x="4102100" y="4267200"/>
            <a:chExt cx="8322945" cy="32639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2100" y="4267200"/>
              <a:ext cx="3594100" cy="12140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7900" y="5410200"/>
              <a:ext cx="5096597" cy="2120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0" y="812800"/>
            <a:ext cx="48825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Erros</a:t>
            </a:r>
            <a:r>
              <a:rPr spc="-225" dirty="0"/>
              <a:t> </a:t>
            </a:r>
            <a:r>
              <a:rPr spc="-375" dirty="0"/>
              <a:t>Comuns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776628"/>
            <a:ext cx="21526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15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90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00" y="2683764"/>
            <a:ext cx="8012430" cy="1308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Acessar</a:t>
            </a:r>
            <a:r>
              <a:rPr sz="31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um</a:t>
            </a:r>
            <a:r>
              <a:rPr sz="3150" spc="-1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índice</a:t>
            </a:r>
            <a:r>
              <a:rPr sz="3150" spc="-10" dirty="0">
                <a:solidFill>
                  <a:srgbClr val="414141"/>
                </a:solidFill>
                <a:latin typeface="Book Antiqua"/>
                <a:cs typeface="Book Antiqua"/>
              </a:rPr>
              <a:t> invalido.</a:t>
            </a:r>
            <a:endParaRPr sz="31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  <a:tabLst>
                <a:tab pos="2872740" algn="l"/>
              </a:tabLst>
            </a:pPr>
            <a:r>
              <a:rPr lang="pt-BR" sz="3150" b="1" dirty="0">
                <a:solidFill>
                  <a:srgbClr val="414141"/>
                </a:solidFill>
                <a:latin typeface="Book Antiqua"/>
                <a:cs typeface="Book Antiqua"/>
              </a:rPr>
              <a:t>Print  (nota[5])     </a:t>
            </a:r>
            <a:r>
              <a:rPr sz="3150" b="1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#</a:t>
            </a:r>
            <a:r>
              <a:rPr sz="3150" b="1" spc="-5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 </a:t>
            </a:r>
            <a:r>
              <a:rPr sz="3150" b="1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Não</a:t>
            </a:r>
            <a:r>
              <a:rPr sz="3150" b="1" spc="5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 </a:t>
            </a:r>
            <a:r>
              <a:rPr sz="3150" b="1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existe</a:t>
            </a:r>
            <a:r>
              <a:rPr sz="3150" b="1" spc="-5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 </a:t>
            </a:r>
            <a:r>
              <a:rPr sz="3150" b="1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o índice </a:t>
            </a:r>
            <a:r>
              <a:rPr sz="3150" b="1" spc="-50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5</a:t>
            </a:r>
            <a:endParaRPr sz="3150" dirty="0">
              <a:highlight>
                <a:srgbClr val="00FF00"/>
              </a:highlight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00" y="5181501"/>
            <a:ext cx="21526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15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900">
              <a:latin typeface="MS PGothic"/>
              <a:cs typeface="MS P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5200" y="5096764"/>
            <a:ext cx="10261600" cy="217732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Não</a:t>
            </a:r>
            <a:r>
              <a:rPr sz="31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colocar</a:t>
            </a:r>
            <a:r>
              <a:rPr sz="31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o</a:t>
            </a:r>
            <a:r>
              <a:rPr sz="31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spc="-10" dirty="0">
                <a:solidFill>
                  <a:srgbClr val="414141"/>
                </a:solidFill>
                <a:latin typeface="Book Antiqua"/>
                <a:cs typeface="Book Antiqua"/>
              </a:rPr>
              <a:t>índice.</a:t>
            </a:r>
            <a:endParaRPr sz="3150" dirty="0">
              <a:latin typeface="Book Antiqua"/>
              <a:cs typeface="Book Antiqua"/>
            </a:endParaRPr>
          </a:p>
          <a:p>
            <a:pPr marL="12700" marR="626110">
              <a:lnSpc>
                <a:spcPts val="6300"/>
              </a:lnSpc>
              <a:spcBef>
                <a:spcPts val="630"/>
              </a:spcBef>
            </a:pPr>
            <a:r>
              <a:rPr sz="3150" b="1" dirty="0">
                <a:solidFill>
                  <a:srgbClr val="414141"/>
                </a:solidFill>
                <a:latin typeface="Book Antiqua"/>
                <a:cs typeface="Book Antiqua"/>
              </a:rPr>
              <a:t>print</a:t>
            </a:r>
            <a:r>
              <a:rPr sz="3150" b="1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b="1" dirty="0">
                <a:solidFill>
                  <a:srgbClr val="414141"/>
                </a:solidFill>
                <a:latin typeface="Book Antiqua"/>
                <a:cs typeface="Book Antiqua"/>
              </a:rPr>
              <a:t>(nota)</a:t>
            </a:r>
            <a:r>
              <a:rPr sz="3150" b="1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150" b="1" spc="-5" dirty="0">
                <a:solidFill>
                  <a:srgbClr val="414141"/>
                </a:solidFill>
                <a:latin typeface="Book Antiqua"/>
                <a:cs typeface="Book Antiqua"/>
              </a:rPr>
              <a:t>  </a:t>
            </a:r>
            <a:r>
              <a:rPr lang="pt-BR" sz="3150" b="1" spc="-5" dirty="0">
                <a:solidFill>
                  <a:srgbClr val="414141"/>
                </a:solidFill>
                <a:highlight>
                  <a:srgbClr val="00FF00"/>
                </a:highlight>
                <a:latin typeface="Book Antiqua"/>
                <a:cs typeface="Book Antiqua"/>
              </a:rPr>
              <a:t>#posição não definida</a:t>
            </a:r>
            <a:endParaRPr lang="pt-BR" sz="3150" b="1" spc="-665" dirty="0">
              <a:solidFill>
                <a:srgbClr val="414141"/>
              </a:solidFill>
              <a:highlight>
                <a:srgbClr val="00FF00"/>
              </a:highlight>
              <a:latin typeface="Book Antiqua"/>
              <a:cs typeface="Book Antiqua"/>
            </a:endParaRPr>
          </a:p>
          <a:p>
            <a:pPr marL="12700" marR="626110">
              <a:lnSpc>
                <a:spcPts val="6300"/>
              </a:lnSpc>
              <a:spcBef>
                <a:spcPts val="630"/>
              </a:spcBef>
            </a:pPr>
            <a:r>
              <a:rPr sz="3150" dirty="0" err="1">
                <a:solidFill>
                  <a:srgbClr val="414141"/>
                </a:solidFill>
                <a:latin typeface="Book Antiqua"/>
                <a:cs typeface="Book Antiqua"/>
              </a:rPr>
              <a:t>Em</a:t>
            </a:r>
            <a:r>
              <a:rPr sz="31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Python,</a:t>
            </a:r>
            <a:r>
              <a:rPr sz="31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lang="pt-BR" sz="3150" spc="-10" dirty="0">
                <a:solidFill>
                  <a:srgbClr val="414141"/>
                </a:solidFill>
                <a:latin typeface="Book Antiqua"/>
                <a:cs typeface="Book Antiqua"/>
              </a:rPr>
              <a:t>neste caso, ele </a:t>
            </a:r>
            <a:r>
              <a:rPr sz="3150" dirty="0" err="1">
                <a:solidFill>
                  <a:srgbClr val="414141"/>
                </a:solidFill>
                <a:latin typeface="Book Antiqua"/>
                <a:cs typeface="Book Antiqua"/>
              </a:rPr>
              <a:t>imprime</a:t>
            </a:r>
            <a:r>
              <a:rPr sz="31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a</a:t>
            </a:r>
            <a:r>
              <a:rPr sz="3150" spc="-10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dirty="0">
                <a:solidFill>
                  <a:srgbClr val="414141"/>
                </a:solidFill>
                <a:latin typeface="Book Antiqua"/>
                <a:cs typeface="Book Antiqua"/>
              </a:rPr>
              <a:t>lista</a:t>
            </a:r>
            <a:r>
              <a:rPr sz="3150" spc="-5" dirty="0">
                <a:solidFill>
                  <a:srgbClr val="414141"/>
                </a:solidFill>
                <a:latin typeface="Book Antiqua"/>
                <a:cs typeface="Book Antiqua"/>
              </a:rPr>
              <a:t> </a:t>
            </a:r>
            <a:r>
              <a:rPr sz="3150" spc="-10" dirty="0" err="1">
                <a:solidFill>
                  <a:srgbClr val="414141"/>
                </a:solidFill>
                <a:latin typeface="Book Antiqua"/>
                <a:cs typeface="Book Antiqua"/>
              </a:rPr>
              <a:t>inteira</a:t>
            </a:r>
            <a:r>
              <a:rPr sz="3150" spc="-10" dirty="0">
                <a:solidFill>
                  <a:srgbClr val="414141"/>
                </a:solidFill>
                <a:latin typeface="Book Antiqua"/>
                <a:cs typeface="Book Antiqua"/>
              </a:rPr>
              <a:t>.</a:t>
            </a:r>
            <a:endParaRPr sz="3150" dirty="0">
              <a:latin typeface="Book Antiqua"/>
              <a:cs typeface="Book Antiqu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6900" y="4432300"/>
            <a:ext cx="3594100" cy="12140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812800"/>
            <a:ext cx="64839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Criação</a:t>
            </a:r>
            <a:r>
              <a:rPr spc="-229" dirty="0"/>
              <a:t> </a:t>
            </a:r>
            <a:r>
              <a:rPr spc="-515" dirty="0"/>
              <a:t>de</a:t>
            </a:r>
            <a:r>
              <a:rPr spc="-229" dirty="0"/>
              <a:t> </a:t>
            </a:r>
            <a:r>
              <a:rPr spc="-10" dirty="0"/>
              <a:t>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902205"/>
            <a:ext cx="1441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20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872485"/>
            <a:ext cx="1441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20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4842765"/>
            <a:ext cx="1441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20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00" y="5813045"/>
            <a:ext cx="1441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20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00" y="6783325"/>
            <a:ext cx="1441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20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100" y="7753605"/>
            <a:ext cx="1441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20" dirty="0">
                <a:solidFill>
                  <a:srgbClr val="929292"/>
                </a:solidFill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47700" y="2834639"/>
            <a:ext cx="11417300" cy="5315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Lista</a:t>
            </a:r>
            <a:r>
              <a:rPr sz="3200" spc="35" dirty="0"/>
              <a:t> </a:t>
            </a:r>
            <a:r>
              <a:rPr sz="3200" dirty="0"/>
              <a:t>vazia,</a:t>
            </a:r>
            <a:r>
              <a:rPr sz="3200" spc="35" dirty="0"/>
              <a:t> </a:t>
            </a:r>
            <a:r>
              <a:rPr sz="3200" dirty="0"/>
              <a:t>ou</a:t>
            </a:r>
            <a:r>
              <a:rPr sz="3200" spc="35" dirty="0"/>
              <a:t> </a:t>
            </a:r>
            <a:r>
              <a:rPr sz="3200" dirty="0"/>
              <a:t>seja,</a:t>
            </a:r>
            <a:r>
              <a:rPr sz="3200" spc="40" dirty="0"/>
              <a:t> </a:t>
            </a:r>
            <a:r>
              <a:rPr sz="3200" dirty="0"/>
              <a:t>sem</a:t>
            </a:r>
            <a:r>
              <a:rPr sz="3200" spc="35" dirty="0"/>
              <a:t> </a:t>
            </a:r>
            <a:r>
              <a:rPr sz="3200" spc="-10" dirty="0"/>
              <a:t>elementos:</a:t>
            </a:r>
          </a:p>
          <a:p>
            <a:pPr marL="635000" indent="-254000">
              <a:lnSpc>
                <a:spcPct val="100000"/>
              </a:lnSpc>
              <a:spcBef>
                <a:spcPts val="1460"/>
              </a:spcBef>
              <a:buClr>
                <a:srgbClr val="929292"/>
              </a:buClr>
              <a:buSzPct val="58974"/>
              <a:buFont typeface="MS PGothic"/>
              <a:buChar char="❖"/>
              <a:tabLst>
                <a:tab pos="634365" algn="l"/>
                <a:tab pos="635000" algn="l"/>
              </a:tabLst>
            </a:pPr>
            <a:r>
              <a:rPr sz="3200" b="1" dirty="0">
                <a:latin typeface="Book Antiqua"/>
                <a:cs typeface="Book Antiqua"/>
              </a:rPr>
              <a:t>Lista_vazia</a:t>
            </a:r>
            <a:r>
              <a:rPr sz="3200" b="1" spc="5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=</a:t>
            </a:r>
            <a:r>
              <a:rPr sz="3200" b="1" spc="55" dirty="0">
                <a:latin typeface="Book Antiqua"/>
                <a:cs typeface="Book Antiqua"/>
              </a:rPr>
              <a:t> </a:t>
            </a:r>
            <a:r>
              <a:rPr sz="3200" b="1" spc="-35" dirty="0">
                <a:latin typeface="Book Antiqua"/>
                <a:cs typeface="Book Antiqua"/>
              </a:rPr>
              <a:t>[</a:t>
            </a:r>
            <a:r>
              <a:rPr lang="pt-BR" sz="3200" b="1" spc="-35" dirty="0">
                <a:latin typeface="Book Antiqua"/>
                <a:cs typeface="Book Antiqua"/>
              </a:rPr>
              <a:t> </a:t>
            </a:r>
            <a:r>
              <a:rPr sz="3200" b="1" spc="-35" dirty="0">
                <a:latin typeface="Book Antiqua"/>
                <a:cs typeface="Book Antiqua"/>
              </a:rPr>
              <a:t>]</a:t>
            </a:r>
            <a:endParaRPr sz="3200" dirty="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0"/>
              </a:spcBef>
            </a:pPr>
            <a:r>
              <a:rPr sz="3200" dirty="0"/>
              <a:t>Lista</a:t>
            </a:r>
            <a:r>
              <a:rPr sz="3200" spc="50" dirty="0"/>
              <a:t> </a:t>
            </a:r>
            <a:r>
              <a:rPr sz="3200" dirty="0"/>
              <a:t>com</a:t>
            </a:r>
            <a:r>
              <a:rPr sz="3200" spc="55" dirty="0"/>
              <a:t> </a:t>
            </a:r>
            <a:r>
              <a:rPr sz="3200" dirty="0"/>
              <a:t>elementos</a:t>
            </a:r>
            <a:r>
              <a:rPr sz="3200" spc="55" dirty="0"/>
              <a:t> </a:t>
            </a:r>
            <a:r>
              <a:rPr sz="3200" spc="-10" dirty="0"/>
              <a:t>inteiros:</a:t>
            </a:r>
          </a:p>
          <a:p>
            <a:pPr marL="635000" indent="-254000">
              <a:lnSpc>
                <a:spcPct val="100000"/>
              </a:lnSpc>
              <a:spcBef>
                <a:spcPts val="1460"/>
              </a:spcBef>
              <a:buClr>
                <a:srgbClr val="929292"/>
              </a:buClr>
              <a:buSzPct val="58974"/>
              <a:buFont typeface="MS PGothic"/>
              <a:buChar char="❖"/>
              <a:tabLst>
                <a:tab pos="634365" algn="l"/>
                <a:tab pos="635000" algn="l"/>
              </a:tabLst>
            </a:pPr>
            <a:r>
              <a:rPr sz="3200" b="1" dirty="0">
                <a:latin typeface="Book Antiqua"/>
                <a:cs typeface="Book Antiqua"/>
              </a:rPr>
              <a:t>Lista_inteiros</a:t>
            </a:r>
            <a:r>
              <a:rPr sz="3200" b="1" spc="3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=</a:t>
            </a:r>
            <a:r>
              <a:rPr sz="3200" b="1" spc="3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[2,</a:t>
            </a:r>
            <a:r>
              <a:rPr sz="3200" b="1" spc="3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4,</a:t>
            </a:r>
            <a:r>
              <a:rPr sz="3200" b="1" spc="3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6,</a:t>
            </a:r>
            <a:r>
              <a:rPr sz="3200" b="1" spc="3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8,</a:t>
            </a:r>
            <a:r>
              <a:rPr sz="3200" b="1" spc="35" dirty="0">
                <a:latin typeface="Book Antiqua"/>
                <a:cs typeface="Book Antiqua"/>
              </a:rPr>
              <a:t> </a:t>
            </a:r>
            <a:r>
              <a:rPr sz="3200" b="1" spc="-25" dirty="0">
                <a:latin typeface="Book Antiqua"/>
                <a:cs typeface="Book Antiqua"/>
              </a:rPr>
              <a:t>10]</a:t>
            </a:r>
            <a:endParaRPr sz="3200" dirty="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0"/>
              </a:spcBef>
            </a:pPr>
            <a:r>
              <a:rPr sz="3200" dirty="0"/>
              <a:t>Lista</a:t>
            </a:r>
            <a:r>
              <a:rPr sz="3200" spc="40" dirty="0"/>
              <a:t> </a:t>
            </a:r>
            <a:r>
              <a:rPr sz="3200" dirty="0"/>
              <a:t>com</a:t>
            </a:r>
            <a:r>
              <a:rPr sz="3200" spc="45" dirty="0"/>
              <a:t> </a:t>
            </a:r>
            <a:r>
              <a:rPr sz="3200" dirty="0"/>
              <a:t>elementos</a:t>
            </a:r>
            <a:r>
              <a:rPr sz="3200" spc="40" dirty="0"/>
              <a:t> </a:t>
            </a:r>
            <a:r>
              <a:rPr sz="3200" dirty="0"/>
              <a:t>reais</a:t>
            </a:r>
            <a:r>
              <a:rPr sz="3200" spc="45" dirty="0"/>
              <a:t> </a:t>
            </a:r>
            <a:r>
              <a:rPr sz="3200" spc="-10" dirty="0"/>
              <a:t>(</a:t>
            </a:r>
            <a:r>
              <a:rPr lang="pt-BR" sz="3200" spc="-10" dirty="0"/>
              <a:t>fl</a:t>
            </a:r>
            <a:r>
              <a:rPr sz="3200" spc="-10" dirty="0"/>
              <a:t>oat):</a:t>
            </a:r>
          </a:p>
          <a:p>
            <a:pPr marL="635000" indent="-254000">
              <a:lnSpc>
                <a:spcPct val="100000"/>
              </a:lnSpc>
              <a:spcBef>
                <a:spcPts val="1560"/>
              </a:spcBef>
              <a:buClr>
                <a:srgbClr val="929292"/>
              </a:buClr>
              <a:buSzPct val="58974"/>
              <a:buFont typeface="MS PGothic"/>
              <a:buChar char="❖"/>
              <a:tabLst>
                <a:tab pos="634365" algn="l"/>
                <a:tab pos="635000" algn="l"/>
              </a:tabLst>
            </a:pPr>
            <a:r>
              <a:rPr sz="3200" b="1" dirty="0">
                <a:latin typeface="Book Antiqua"/>
                <a:cs typeface="Book Antiqua"/>
              </a:rPr>
              <a:t>Lista_reais</a:t>
            </a:r>
            <a:r>
              <a:rPr sz="3200" b="1" spc="4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=</a:t>
            </a:r>
            <a:r>
              <a:rPr sz="3200" b="1" spc="4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[9.0,</a:t>
            </a:r>
            <a:r>
              <a:rPr sz="3200" b="1" spc="4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10.0,</a:t>
            </a:r>
            <a:r>
              <a:rPr sz="3200" b="1" spc="4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8.5,</a:t>
            </a:r>
            <a:r>
              <a:rPr sz="3200" b="1" spc="45" dirty="0">
                <a:latin typeface="Book Antiqua"/>
                <a:cs typeface="Book Antiqua"/>
              </a:rPr>
              <a:t> </a:t>
            </a:r>
            <a:r>
              <a:rPr sz="3200" b="1" spc="-20" dirty="0">
                <a:latin typeface="Book Antiqua"/>
                <a:cs typeface="Book Antiqua"/>
              </a:rPr>
              <a:t>7.8]</a:t>
            </a:r>
            <a:endParaRPr sz="3200" dirty="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0"/>
              </a:spcBef>
            </a:pPr>
            <a:r>
              <a:rPr sz="3200" dirty="0"/>
              <a:t>Lista</a:t>
            </a:r>
            <a:r>
              <a:rPr sz="3200" spc="50" dirty="0"/>
              <a:t> </a:t>
            </a:r>
            <a:r>
              <a:rPr sz="3200" dirty="0"/>
              <a:t>com</a:t>
            </a:r>
            <a:r>
              <a:rPr sz="3200" spc="55" dirty="0"/>
              <a:t> </a:t>
            </a:r>
            <a:r>
              <a:rPr sz="3200" dirty="0"/>
              <a:t>elementos</a:t>
            </a:r>
            <a:r>
              <a:rPr sz="3200" spc="55" dirty="0"/>
              <a:t> </a:t>
            </a:r>
            <a:r>
              <a:rPr sz="3200" spc="-10" dirty="0"/>
              <a:t>string:</a:t>
            </a:r>
          </a:p>
          <a:p>
            <a:pPr marL="635000" indent="-254000">
              <a:lnSpc>
                <a:spcPct val="100000"/>
              </a:lnSpc>
              <a:spcBef>
                <a:spcPts val="1460"/>
              </a:spcBef>
              <a:buClr>
                <a:srgbClr val="929292"/>
              </a:buClr>
              <a:buSzPct val="58974"/>
              <a:buFont typeface="MS PGothic"/>
              <a:buChar char="❖"/>
              <a:tabLst>
                <a:tab pos="634365" algn="l"/>
                <a:tab pos="635000" algn="l"/>
              </a:tabLst>
            </a:pPr>
            <a:r>
              <a:rPr sz="3200" b="1" dirty="0">
                <a:latin typeface="Book Antiqua"/>
                <a:cs typeface="Book Antiqua"/>
              </a:rPr>
              <a:t>Lista_frutas</a:t>
            </a:r>
            <a:r>
              <a:rPr sz="3200" b="1" spc="5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=</a:t>
            </a:r>
            <a:r>
              <a:rPr sz="3200" b="1" spc="60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["abacaxi",</a:t>
            </a:r>
            <a:r>
              <a:rPr sz="3200" b="1" spc="60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"pera",</a:t>
            </a:r>
            <a:r>
              <a:rPr sz="3200" b="1" spc="55" dirty="0">
                <a:latin typeface="Book Antiqua"/>
                <a:cs typeface="Book Antiqua"/>
              </a:rPr>
              <a:t> </a:t>
            </a:r>
            <a:r>
              <a:rPr sz="3200" b="1" dirty="0">
                <a:latin typeface="Book Antiqua"/>
                <a:cs typeface="Book Antiqua"/>
              </a:rPr>
              <a:t>"uva",</a:t>
            </a:r>
            <a:r>
              <a:rPr sz="3200" b="1" spc="60" dirty="0">
                <a:latin typeface="Book Antiqua"/>
                <a:cs typeface="Book Antiqua"/>
              </a:rPr>
              <a:t> </a:t>
            </a:r>
            <a:r>
              <a:rPr sz="3200" b="1" spc="-10" dirty="0">
                <a:latin typeface="Book Antiqua"/>
                <a:cs typeface="Book Antiqua"/>
              </a:rPr>
              <a:t>"</a:t>
            </a:r>
            <a:r>
              <a:rPr lang="pt-BR" sz="3200" b="1" spc="-10" dirty="0">
                <a:latin typeface="Book Antiqua"/>
                <a:cs typeface="Book Antiqua"/>
              </a:rPr>
              <a:t>banana</a:t>
            </a:r>
            <a:r>
              <a:rPr sz="3200" b="1" spc="-10" dirty="0">
                <a:latin typeface="Book Antiqua"/>
                <a:cs typeface="Book Antiqua"/>
              </a:rPr>
              <a:t>"]</a:t>
            </a:r>
            <a:endParaRPr sz="32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1573</Words>
  <Application>Microsoft Office PowerPoint</Application>
  <PresentationFormat>Personalizados</PresentationFormat>
  <Paragraphs>209</Paragraphs>
  <Slides>35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6" baseType="lpstr">
      <vt:lpstr>MS PGothic</vt:lpstr>
      <vt:lpstr>Arial</vt:lpstr>
      <vt:lpstr>Book Antiqua</vt:lpstr>
      <vt:lpstr>Calibri</vt:lpstr>
      <vt:lpstr>Cambria</vt:lpstr>
      <vt:lpstr>Menlo</vt:lpstr>
      <vt:lpstr>Roboto</vt:lpstr>
      <vt:lpstr>Roboto</vt:lpstr>
      <vt:lpstr>Times New Roman</vt:lpstr>
      <vt:lpstr>Wingdings</vt:lpstr>
      <vt:lpstr>Office Theme</vt:lpstr>
      <vt:lpstr>Vetores</vt:lpstr>
      <vt:lpstr>Introdução</vt:lpstr>
      <vt:lpstr>Introdução</vt:lpstr>
      <vt:lpstr>Introdução</vt:lpstr>
      <vt:lpstr>Vetores em Python</vt:lpstr>
      <vt:lpstr>Vetores em Python</vt:lpstr>
      <vt:lpstr>Manipulando elementos e índices</vt:lpstr>
      <vt:lpstr>Erros Comuns</vt:lpstr>
      <vt:lpstr>Criação de LISTAS</vt:lpstr>
      <vt:lpstr>Criação de LISTAS</vt:lpstr>
      <vt:lpstr>Compilando….</vt:lpstr>
      <vt:lpstr>Tamanho da Lista</vt:lpstr>
      <vt:lpstr>Acessando os Elementos da Lista</vt:lpstr>
      <vt:lpstr>Acesso aos elementos</vt:lpstr>
      <vt:lpstr>Acesso aos elementos</vt:lpstr>
      <vt:lpstr>Atribuição em listas em Python</vt:lpstr>
      <vt:lpstr>Atribuição em listas em Python</vt:lpstr>
      <vt:lpstr>Listas - Observação</vt:lpstr>
      <vt:lpstr>Acrescentando elementos</vt:lpstr>
      <vt:lpstr>Concatenação (+)</vt:lpstr>
      <vt:lpstr>Append</vt:lpstr>
      <vt:lpstr>Extend</vt:lpstr>
      <vt:lpstr>Entrada de dados</vt:lpstr>
      <vt:lpstr>Entrada de dados</vt:lpstr>
      <vt:lpstr>Percorrendo a Lista</vt:lpstr>
      <vt:lpstr>Percorrendo a Lista</vt:lpstr>
      <vt:lpstr>Removendo elementos</vt:lpstr>
      <vt:lpstr>Removendo elementos da Lista</vt:lpstr>
      <vt:lpstr>Removendo elementos da Lista</vt:lpstr>
      <vt:lpstr>Manipulando vários vetores</vt:lpstr>
      <vt:lpstr>Manipulando vários vetores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Cristiane Pavei</dc:creator>
  <cp:lastModifiedBy>Cristiane Pavei Fernandes</cp:lastModifiedBy>
  <cp:revision>22</cp:revision>
  <dcterms:created xsi:type="dcterms:W3CDTF">2023-06-04T22:07:25Z</dcterms:created>
  <dcterms:modified xsi:type="dcterms:W3CDTF">2023-06-05T00:33:57Z</dcterms:modified>
</cp:coreProperties>
</file>