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6" r:id="rId5"/>
    <p:sldId id="261" r:id="rId6"/>
    <p:sldId id="262" r:id="rId7"/>
    <p:sldId id="263" r:id="rId8"/>
    <p:sldId id="257" r:id="rId9"/>
    <p:sldId id="258" r:id="rId10"/>
    <p:sldId id="264" r:id="rId11"/>
    <p:sldId id="259" r:id="rId12"/>
    <p:sldId id="260" r:id="rId13"/>
    <p:sldId id="265" r:id="rId14"/>
    <p:sldId id="280" r:id="rId15"/>
    <p:sldId id="282" r:id="rId16"/>
    <p:sldId id="283" r:id="rId17"/>
    <p:sldId id="267" r:id="rId18"/>
    <p:sldId id="269" r:id="rId19"/>
    <p:sldId id="272" r:id="rId20"/>
    <p:sldId id="273" r:id="rId21"/>
    <p:sldId id="274" r:id="rId22"/>
    <p:sldId id="284" r:id="rId23"/>
    <p:sldId id="285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83346-7FA8-4651-9848-A77232CE9094}" v="1" dt="2020-09-16T17:24:39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Santos Colodel" userId="S::mariana.292415@alunosatc.edu.br::28aaea7d-537c-4c54-bd0a-14abddccde40" providerId="AD" clId="Web-{C1C83346-7FA8-4651-9848-A77232CE9094}"/>
    <pc:docChg chg="modSld">
      <pc:chgData name="Mariana Santos Colodel" userId="S::mariana.292415@alunosatc.edu.br::28aaea7d-537c-4c54-bd0a-14abddccde40" providerId="AD" clId="Web-{C1C83346-7FA8-4651-9848-A77232CE9094}" dt="2020-09-16T17:24:39.569" v="0" actId="1076"/>
      <pc:docMkLst>
        <pc:docMk/>
      </pc:docMkLst>
      <pc:sldChg chg="modSp">
        <pc:chgData name="Mariana Santos Colodel" userId="S::mariana.292415@alunosatc.edu.br::28aaea7d-537c-4c54-bd0a-14abddccde40" providerId="AD" clId="Web-{C1C83346-7FA8-4651-9848-A77232CE9094}" dt="2020-09-16T17:24:39.569" v="0" actId="1076"/>
        <pc:sldMkLst>
          <pc:docMk/>
          <pc:sldMk cId="1804695250" sldId="272"/>
        </pc:sldMkLst>
        <pc:spChg chg="mod">
          <ac:chgData name="Mariana Santos Colodel" userId="S::mariana.292415@alunosatc.edu.br::28aaea7d-537c-4c54-bd0a-14abddccde40" providerId="AD" clId="Web-{C1C83346-7FA8-4651-9848-A77232CE9094}" dt="2020-09-16T17:24:39.569" v="0" actId="1076"/>
          <ac:spMkLst>
            <pc:docMk/>
            <pc:sldMk cId="1804695250" sldId="272"/>
            <ac:spMk id="62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5651B-9376-4309-B9C0-F4472216DAB4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2FC0-A2CF-4515-88FC-5818BF2E5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99FE3-C316-4043-B87E-60EC6B8B9238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t-BR" altLang="pt-BR" sz="13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40EE6CD-FFC3-4F52-A924-7683E7C17A8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t-BR" altLang="pt-BR" sz="1300"/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D878DE2-BB86-418A-94E2-B044094BFF29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t-BR" altLang="pt-BR" sz="1300"/>
          </a:p>
        </p:txBody>
      </p:sp>
      <p:sp>
        <p:nvSpPr>
          <p:cNvPr id="6349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7016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033C32-4571-4EF5-A6AC-1F0C6FDBD65A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pt-BR" altLang="pt-BR" sz="1300"/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FADC67F-079C-4320-B88F-E7BABE159B1E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pt-BR" altLang="pt-BR" sz="1300"/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64D76E0-3AA0-4854-B561-6560C6E652AC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pt-BR" altLang="pt-BR" sz="1300"/>
          </a:p>
        </p:txBody>
      </p:sp>
      <p:sp>
        <p:nvSpPr>
          <p:cNvPr id="6144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4425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99FE3-C316-4043-B87E-60EC6B8B9238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pt-BR" altLang="pt-BR" sz="13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40EE6CD-FFC3-4F52-A924-7683E7C17A8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pt-BR" altLang="pt-BR" sz="1300"/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D878DE2-BB86-418A-94E2-B044094BFF29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pt-BR" altLang="pt-BR" sz="1300"/>
          </a:p>
        </p:txBody>
      </p:sp>
      <p:sp>
        <p:nvSpPr>
          <p:cNvPr id="6349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656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99FE3-C316-4043-B87E-60EC6B8B9238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pt-BR" altLang="pt-BR" sz="13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40EE6CD-FFC3-4F52-A924-7683E7C17A8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pt-BR" altLang="pt-BR" sz="1300"/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D878DE2-BB86-418A-94E2-B044094BFF29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pt-BR" altLang="pt-BR" sz="1300"/>
          </a:p>
        </p:txBody>
      </p:sp>
      <p:sp>
        <p:nvSpPr>
          <p:cNvPr id="6349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819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99FE3-C316-4043-B87E-60EC6B8B9238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BR" altLang="pt-BR" sz="13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40EE6CD-FFC3-4F52-A924-7683E7C17A8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BR" altLang="pt-BR" sz="1300"/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D878DE2-BB86-418A-94E2-B044094BFF29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BR" altLang="pt-BR" sz="1300"/>
          </a:p>
        </p:txBody>
      </p:sp>
      <p:sp>
        <p:nvSpPr>
          <p:cNvPr id="6349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110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99FE3-C316-4043-B87E-60EC6B8B9238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t-BR" altLang="pt-BR" sz="13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40EE6CD-FFC3-4F52-A924-7683E7C17A8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t-BR" altLang="pt-BR" sz="1300"/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D878DE2-BB86-418A-94E2-B044094BFF29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t-BR" altLang="pt-BR" sz="1300"/>
          </a:p>
        </p:txBody>
      </p:sp>
      <p:sp>
        <p:nvSpPr>
          <p:cNvPr id="6349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118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079A91-2062-47DD-91A5-A11407630BF4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pt-BR" altLang="pt-BR" sz="1300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8991E22-5966-49CF-8DD3-64BBFB36B15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pt-BR" altLang="pt-BR" sz="1300"/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38A5E16-3A9E-464F-9E68-D7C5804C1C98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pt-BR" altLang="pt-BR" sz="1300"/>
          </a:p>
        </p:txBody>
      </p:sp>
      <p:sp>
        <p:nvSpPr>
          <p:cNvPr id="5734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80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079A91-2062-47DD-91A5-A11407630BF4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BR" altLang="pt-BR" sz="1300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8991E22-5966-49CF-8DD3-64BBFB36B15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BR" altLang="pt-BR" sz="1300"/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38A5E16-3A9E-464F-9E68-D7C5804C1C98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BR" altLang="pt-BR" sz="1300"/>
          </a:p>
        </p:txBody>
      </p:sp>
      <p:sp>
        <p:nvSpPr>
          <p:cNvPr id="5734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793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99FE3-C316-4043-B87E-60EC6B8B9238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BR" altLang="pt-BR" sz="13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40EE6CD-FFC3-4F52-A924-7683E7C17A8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BR" altLang="pt-BR" sz="1300"/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D878DE2-BB86-418A-94E2-B044094BFF29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BR" altLang="pt-BR" sz="1300"/>
          </a:p>
        </p:txBody>
      </p:sp>
      <p:sp>
        <p:nvSpPr>
          <p:cNvPr id="6349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5739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079A91-2062-47DD-91A5-A11407630BF4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BR" altLang="pt-BR" sz="1300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8991E22-5966-49CF-8DD3-64BBFB36B15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BR" altLang="pt-BR" sz="1300"/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38A5E16-3A9E-464F-9E68-D7C5804C1C98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BR" altLang="pt-BR" sz="1300"/>
          </a:p>
        </p:txBody>
      </p:sp>
      <p:sp>
        <p:nvSpPr>
          <p:cNvPr id="5734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055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079A91-2062-47DD-91A5-A11407630BF4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pt-BR" altLang="pt-BR" sz="1300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8991E22-5966-49CF-8DD3-64BBFB36B15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pt-BR" altLang="pt-BR" sz="1300"/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38A5E16-3A9E-464F-9E68-D7C5804C1C98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pt-BR" altLang="pt-BR" sz="1300"/>
          </a:p>
        </p:txBody>
      </p:sp>
      <p:sp>
        <p:nvSpPr>
          <p:cNvPr id="5734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1945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079A91-2062-47DD-91A5-A11407630BF4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pt-BR" altLang="pt-BR" sz="1300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8991E22-5966-49CF-8DD3-64BBFB36B15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pt-BR" altLang="pt-BR" sz="1300"/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38A5E16-3A9E-464F-9E68-D7C5804C1C98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pt-BR" altLang="pt-BR" sz="1300"/>
          </a:p>
        </p:txBody>
      </p:sp>
      <p:sp>
        <p:nvSpPr>
          <p:cNvPr id="5734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555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8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67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52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529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53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81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59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92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6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78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6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2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6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22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46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4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DEEE1D-2063-4FD0-9C7D-11D98F260BDB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B2A059-FD08-44EC-ADEA-7226A751F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94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Estruturas de Repetição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53901" y="3002308"/>
            <a:ext cx="89575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estruturas de repetição ou loop são usadas nos algoritmos quando precisamos executar alguns passos/comandos </a:t>
            </a:r>
            <a:r>
              <a:rPr lang="pt-BR" sz="2800" u="sng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de uma vez</a:t>
            </a:r>
            <a:r>
              <a:rPr lang="pt-BR" sz="28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765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2103121" y="692208"/>
            <a:ext cx="8374828" cy="79234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Estrutura de Repetição: </a:t>
            </a: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REPITA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44706" y="1839133"/>
            <a:ext cx="89826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Cadastrar 50 alunos</a:t>
            </a:r>
          </a:p>
          <a:p>
            <a:pPr fontAlgn="base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contador := 0</a:t>
            </a:r>
          </a:p>
          <a:p>
            <a:pPr algn="just" fontAlgn="base"/>
            <a:r>
              <a:rPr lang="pt-BR" sz="2400" b="1" dirty="0">
                <a:solidFill>
                  <a:srgbClr val="353535"/>
                </a:solidFill>
                <a:latin typeface="inherit"/>
              </a:rPr>
              <a:t>REPITA 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escreva (“Digite nome aluno:”)</a:t>
            </a:r>
          </a:p>
          <a:p>
            <a:pPr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leia (nome)</a:t>
            </a:r>
          </a:p>
          <a:p>
            <a:pPr algn="just" fontAlgn="base"/>
            <a:r>
              <a:rPr lang="pt-BR" sz="2400" dirty="0">
                <a:solidFill>
                  <a:srgbClr val="353535"/>
                </a:solidFill>
                <a:latin typeface="inherit"/>
              </a:rPr>
              <a:t>	contador := contador + 1</a:t>
            </a:r>
          </a:p>
          <a:p>
            <a:pPr algn="just" fontAlgn="base"/>
            <a:endParaRPr lang="pt-BR" sz="2400" dirty="0">
              <a:solidFill>
                <a:srgbClr val="353535"/>
              </a:solidFill>
              <a:latin typeface="inherit"/>
            </a:endParaRPr>
          </a:p>
          <a:p>
            <a:pPr algn="just" fontAlgn="base"/>
            <a:r>
              <a:rPr lang="pt-BR" sz="2400" b="1" dirty="0">
                <a:solidFill>
                  <a:srgbClr val="353535"/>
                </a:solidFill>
                <a:latin typeface="inherit"/>
              </a:rPr>
              <a:t>ATE </a:t>
            </a:r>
            <a:r>
              <a:rPr lang="pt-BR" sz="2400" dirty="0">
                <a:solidFill>
                  <a:srgbClr val="353535"/>
                </a:solidFill>
                <a:latin typeface="inherit"/>
              </a:rPr>
              <a:t>(contador = 50)</a:t>
            </a:r>
            <a:endParaRPr lang="pt-BR" sz="2400" dirty="0">
              <a:solidFill>
                <a:srgbClr val="353535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58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F9D9B1CB-B726-4AE2-A199-C824070BDDBC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11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B419A6E-7272-4B8D-BB83-7184257BAC97}"/>
              </a:ext>
            </a:extLst>
          </p:cNvPr>
          <p:cNvSpPr txBox="1">
            <a:spLocks/>
          </p:cNvSpPr>
          <p:nvPr/>
        </p:nvSpPr>
        <p:spPr>
          <a:xfrm>
            <a:off x="1423555" y="1961926"/>
            <a:ext cx="9642009" cy="2934148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b="1" dirty="0"/>
              <a:t>CONTADOR</a:t>
            </a:r>
            <a:r>
              <a:rPr lang="pt-BR" dirty="0"/>
              <a:t> = Os contadores acumulam seu próprio valor, acrescentando 1 a cada execução do programa. </a:t>
            </a:r>
          </a:p>
          <a:p>
            <a:pPr marL="0" indent="0" fontAlgn="base">
              <a:buNone/>
            </a:pPr>
            <a:r>
              <a:rPr lang="pt-BR" dirty="0"/>
              <a:t>Ex.: total := total </a:t>
            </a:r>
            <a:r>
              <a:rPr lang="pt-BR" dirty="0">
                <a:solidFill>
                  <a:srgbClr val="FF0000"/>
                </a:solidFill>
              </a:rPr>
              <a:t>+ 1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b="1" dirty="0"/>
              <a:t>ACUMULADOR (SOMADOR) </a:t>
            </a:r>
            <a:r>
              <a:rPr lang="pt-BR" dirty="0"/>
              <a:t>= É uma variável que atua acumulando valores ou variavel a cada vez que o código é executado. </a:t>
            </a:r>
          </a:p>
          <a:p>
            <a:pPr marL="0" indent="0" fontAlgn="base">
              <a:buNone/>
            </a:pPr>
            <a:r>
              <a:rPr lang="pt-BR" dirty="0"/>
              <a:t>Ex.: total := total </a:t>
            </a:r>
            <a:r>
              <a:rPr lang="pt-BR" dirty="0">
                <a:solidFill>
                  <a:srgbClr val="FF0000"/>
                </a:solidFill>
              </a:rPr>
              <a:t>+ valor/variavel</a:t>
            </a:r>
          </a:p>
          <a:p>
            <a:pPr marL="0" indent="0" fontAlgn="base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CF972A-0586-4F64-86CE-EFB84460C5B7}"/>
              </a:ext>
            </a:extLst>
          </p:cNvPr>
          <p:cNvSpPr txBox="1">
            <a:spLocks/>
          </p:cNvSpPr>
          <p:nvPr/>
        </p:nvSpPr>
        <p:spPr>
          <a:xfrm>
            <a:off x="1244301" y="692369"/>
            <a:ext cx="9144000" cy="99689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>
                <a:solidFill>
                  <a:srgbClr val="0070C0"/>
                </a:solidFill>
              </a:rPr>
              <a:t>Contador e Acumulador</a:t>
            </a:r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99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F9D9B1CB-B726-4AE2-A199-C824070BDDBC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12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B419A6E-7272-4B8D-BB83-7184257BAC97}"/>
              </a:ext>
            </a:extLst>
          </p:cNvPr>
          <p:cNvSpPr txBox="1">
            <a:spLocks/>
          </p:cNvSpPr>
          <p:nvPr/>
        </p:nvSpPr>
        <p:spPr>
          <a:xfrm>
            <a:off x="1423555" y="1961926"/>
            <a:ext cx="9642009" cy="2934148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pt-BR" dirty="0"/>
              <a:t>Exemplo: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/>
              <a:t>Enquanto (contador &lt; 50) faca</a:t>
            </a:r>
          </a:p>
          <a:p>
            <a:pPr marL="0" indent="0" fontAlgn="base">
              <a:buNone/>
            </a:pPr>
            <a:r>
              <a:rPr lang="pt-BR" dirty="0"/>
              <a:t>	escreva (“Digite nome: ”)</a:t>
            </a:r>
          </a:p>
          <a:p>
            <a:pPr marL="0" indent="0" fontAlgn="base">
              <a:buNone/>
            </a:pPr>
            <a:r>
              <a:rPr lang="pt-BR" dirty="0"/>
              <a:t>	leia (nome)</a:t>
            </a:r>
          </a:p>
          <a:p>
            <a:pPr marL="0" indent="0" fontAlgn="base">
              <a:buNone/>
            </a:pPr>
            <a:r>
              <a:rPr lang="pt-BR" dirty="0"/>
              <a:t>      </a:t>
            </a:r>
            <a:r>
              <a:rPr lang="pt-BR" dirty="0">
                <a:solidFill>
                  <a:srgbClr val="FF0000"/>
                </a:solidFill>
              </a:rPr>
              <a:t>contador :=  contador + 1</a:t>
            </a:r>
          </a:p>
          <a:p>
            <a:pPr marL="0" indent="0" fontAlgn="base">
              <a:buNone/>
            </a:pPr>
            <a:r>
              <a:rPr lang="pt-BR" dirty="0" err="1"/>
              <a:t>fimenquanto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CF972A-0586-4F64-86CE-EFB84460C5B7}"/>
              </a:ext>
            </a:extLst>
          </p:cNvPr>
          <p:cNvSpPr txBox="1">
            <a:spLocks/>
          </p:cNvSpPr>
          <p:nvPr/>
        </p:nvSpPr>
        <p:spPr>
          <a:xfrm>
            <a:off x="1244301" y="692369"/>
            <a:ext cx="9144000" cy="99689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>
                <a:solidFill>
                  <a:srgbClr val="0070C0"/>
                </a:solidFill>
              </a:rPr>
              <a:t>Exemplo de Contador:</a:t>
            </a:r>
          </a:p>
        </p:txBody>
      </p:sp>
    </p:spTree>
    <p:extLst>
      <p:ext uri="{BB962C8B-B14F-4D97-AF65-F5344CB8AC3E}">
        <p14:creationId xmlns:p14="http://schemas.microsoft.com/office/powerpoint/2010/main" val="2000349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F9D9B1CB-B726-4AE2-A199-C824070BDDBC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13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B419A6E-7272-4B8D-BB83-7184257BAC97}"/>
              </a:ext>
            </a:extLst>
          </p:cNvPr>
          <p:cNvSpPr txBox="1">
            <a:spLocks/>
          </p:cNvSpPr>
          <p:nvPr/>
        </p:nvSpPr>
        <p:spPr>
          <a:xfrm>
            <a:off x="1305690" y="1689262"/>
            <a:ext cx="9642009" cy="2934148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pt-BR" dirty="0"/>
              <a:t>Exemplo: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/>
              <a:t>Enquanto (contador &lt; 50) faca</a:t>
            </a:r>
          </a:p>
          <a:p>
            <a:pPr marL="0" indent="0" fontAlgn="base">
              <a:buNone/>
            </a:pPr>
            <a:r>
              <a:rPr lang="pt-BR" dirty="0"/>
              <a:t>	escreva (“Digite idade: ”)</a:t>
            </a:r>
          </a:p>
          <a:p>
            <a:pPr marL="0" indent="0" fontAlgn="base">
              <a:buNone/>
            </a:pPr>
            <a:r>
              <a:rPr lang="pt-BR" dirty="0"/>
              <a:t>	leia (idade)</a:t>
            </a:r>
          </a:p>
          <a:p>
            <a:pPr marL="0" indent="0" fontAlgn="base">
              <a:buNone/>
            </a:pPr>
            <a:r>
              <a:rPr lang="pt-BR" dirty="0"/>
              <a:t>      </a:t>
            </a:r>
            <a:r>
              <a:rPr lang="pt-BR" dirty="0">
                <a:solidFill>
                  <a:schemeClr val="tx1"/>
                </a:solidFill>
              </a:rPr>
              <a:t>contador :=  contador + 1</a:t>
            </a:r>
          </a:p>
          <a:p>
            <a:pPr marL="0" indent="0" fontAlgn="base">
              <a:buNone/>
            </a:pPr>
            <a:r>
              <a:rPr lang="pt-BR" dirty="0">
                <a:solidFill>
                  <a:srgbClr val="FF0000"/>
                </a:solidFill>
              </a:rPr>
              <a:t>      totalidades :=  totalidades + idade</a:t>
            </a:r>
          </a:p>
          <a:p>
            <a:pPr marL="0" indent="0" fontAlgn="base">
              <a:buNone/>
            </a:pPr>
            <a:r>
              <a:rPr lang="pt-BR" dirty="0" err="1"/>
              <a:t>fimenquanto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CF972A-0586-4F64-86CE-EFB84460C5B7}"/>
              </a:ext>
            </a:extLst>
          </p:cNvPr>
          <p:cNvSpPr txBox="1">
            <a:spLocks/>
          </p:cNvSpPr>
          <p:nvPr/>
        </p:nvSpPr>
        <p:spPr>
          <a:xfrm>
            <a:off x="1244301" y="692369"/>
            <a:ext cx="9144000" cy="99689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>
                <a:solidFill>
                  <a:srgbClr val="0070C0"/>
                </a:solidFill>
              </a:rPr>
              <a:t>Exemplo de Acumulador:</a:t>
            </a:r>
          </a:p>
        </p:txBody>
      </p:sp>
    </p:spTree>
    <p:extLst>
      <p:ext uri="{BB962C8B-B14F-4D97-AF65-F5344CB8AC3E}">
        <p14:creationId xmlns:p14="http://schemas.microsoft.com/office/powerpoint/2010/main" val="3234293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63AC0D23-0693-4FB6-8D2C-0D18E40F7E7A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14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1134035" y="1850074"/>
            <a:ext cx="9806492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>
              <a:spcBef>
                <a:spcPts val="500"/>
              </a:spcBef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 nome e idade de 10 pessoas. 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074295E-44DD-478B-BF63-457E24013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754" y="3326296"/>
            <a:ext cx="9806492" cy="183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>
              <a:spcBef>
                <a:spcPts val="500"/>
              </a:spcBef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 nome, telefone e cidade, estado de 50 pessoas. </a:t>
            </a:r>
          </a:p>
        </p:txBody>
      </p:sp>
    </p:spTree>
    <p:extLst>
      <p:ext uri="{BB962C8B-B14F-4D97-AF65-F5344CB8AC3E}">
        <p14:creationId xmlns:p14="http://schemas.microsoft.com/office/powerpoint/2010/main" val="2795650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63AC0D23-0693-4FB6-8D2C-0D18E40F7E7A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15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75851" y="1773107"/>
            <a:ext cx="9851109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>
              <a:spcBef>
                <a:spcPts val="500"/>
              </a:spcBef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dirty="0">
                <a:solidFill>
                  <a:srgbClr val="0070C0"/>
                </a:solidFill>
                <a:latin typeface="Tahoma" panose="020B0604030504040204" pitchFamily="34" charset="0"/>
              </a:rPr>
              <a:t>3)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os dados  de 10 alunos de uma Universidade: nome, endereco, cidade, estado, telefone e curso. </a:t>
            </a: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SzPct val="100000"/>
              <a:defRPr/>
            </a:pPr>
            <a:r>
              <a:rPr lang="pt-BR" altLang="pt-BR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</a:p>
          <a:p>
            <a:pPr>
              <a:spcBef>
                <a:spcPts val="500"/>
              </a:spcBef>
              <a:buSzPct val="100000"/>
              <a:defRPr/>
            </a:pPr>
            <a:r>
              <a:rPr lang="pt-BR" altLang="pt-BR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646E9A4-45C1-4D99-A4E1-E61CB8FD0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712" y="3785926"/>
            <a:ext cx="8928847" cy="180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 algn="just">
              <a:spcBef>
                <a:spcPts val="500"/>
              </a:spcBef>
              <a:buSzPct val="100000"/>
            </a:pPr>
            <a:r>
              <a:rPr lang="pt-BR" altLang="pt-B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os dados de 10 funcionários de uma empresa: nome, sexo, cargo, setor e salário.</a:t>
            </a:r>
          </a:p>
        </p:txBody>
      </p:sp>
    </p:spTree>
    <p:extLst>
      <p:ext uri="{BB962C8B-B14F-4D97-AF65-F5344CB8AC3E}">
        <p14:creationId xmlns:p14="http://schemas.microsoft.com/office/powerpoint/2010/main" val="100663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F9D9B1CB-B726-4AE2-A199-C824070BDDBC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16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2834390" y="1127437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542377" y="2060091"/>
            <a:ext cx="9031045" cy="331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Escrever um programa que leia o nome e média final de 10 alunos de um curso. Após verifica sua situação: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Alunos Reprovados (média &lt; 7)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Alunos Aprovados (média &gt;= 7)</a:t>
            </a: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14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D5724F-532E-403F-B569-A1E17FC59BA4}"/>
              </a:ext>
            </a:extLst>
          </p:cNvPr>
          <p:cNvSpPr/>
          <p:nvPr/>
        </p:nvSpPr>
        <p:spPr>
          <a:xfrm>
            <a:off x="927650" y="1975225"/>
            <a:ext cx="980660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pt-BR" alt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6) Escrever um algoritmo para ler o nome e a idade de 10 pessoas e verificar se é maior ou menor de idade. Ao final imprimir, quantas são de maior e quantas de menor.</a:t>
            </a:r>
          </a:p>
          <a:p>
            <a:pPr marL="971550" lvl="1" indent="-514350"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arenR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endParaRPr lang="pt-BR" altLang="pt-BR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endParaRPr lang="pt-BR" altLang="pt-BR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pt-BR" alt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7) Escrever um algoritmo para ler o nome e a sigla do curso de 20 alunos e verificar quantos alunos por curso:</a:t>
            </a:r>
          </a:p>
          <a:p>
            <a:pPr lvl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pt-BR" alt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pt-BR" altLang="pt-B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Sigla			Curso</a:t>
            </a:r>
          </a:p>
          <a:p>
            <a:pPr lvl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pt-BR" alt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ADM 		      Administração</a:t>
            </a:r>
          </a:p>
          <a:p>
            <a:pPr lvl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pt-BR" alt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DIR			Direito</a:t>
            </a:r>
          </a:p>
          <a:p>
            <a:pPr lvl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pt-BR" alt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CEX			Comércio Exterior</a:t>
            </a:r>
            <a:endParaRPr lang="pt-BR" sz="2200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2671023-4DF3-4CCE-88DA-ACC567FA2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63662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D5724F-532E-403F-B569-A1E17FC59BA4}"/>
              </a:ext>
            </a:extLst>
          </p:cNvPr>
          <p:cNvSpPr/>
          <p:nvPr/>
        </p:nvSpPr>
        <p:spPr>
          <a:xfrm>
            <a:off x="1497496" y="1975225"/>
            <a:ext cx="92367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pt-BR" altLang="pt-BR" sz="2200" dirty="0">
                <a:latin typeface="Tahoma" panose="020B0604030504040204" pitchFamily="34" charset="0"/>
                <a:cs typeface="Tahoma" panose="020B0604030504040204" pitchFamily="34" charset="0"/>
              </a:rPr>
              <a:t>8) Escrever um algoritmo para ler nome e a sigla do estado de nascimento de 50 pessoas e ao final verificar o total por Estado:</a:t>
            </a:r>
          </a:p>
          <a:p>
            <a:pPr>
              <a:buClr>
                <a:srgbClr val="000000"/>
              </a:buClr>
              <a:buSzPct val="100000"/>
            </a:pPr>
            <a:endParaRPr lang="pt-BR" altLang="pt-BR" sz="2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pt-BR" altLang="pt-BR" sz="2200" b="1" dirty="0">
                <a:latin typeface="Tahoma" panose="020B0604030504040204" pitchFamily="34" charset="0"/>
                <a:cs typeface="Tahoma" panose="020B0604030504040204" pitchFamily="34" charset="0"/>
              </a:rPr>
              <a:t>Sigla			Classificação</a:t>
            </a:r>
          </a:p>
          <a:p>
            <a:pPr>
              <a:buClr>
                <a:srgbClr val="000000"/>
              </a:buClr>
              <a:buSzPct val="100000"/>
            </a:pPr>
            <a:r>
              <a:rPr lang="pt-BR" altLang="pt-BR" sz="2200" dirty="0">
                <a:latin typeface="Tahoma" panose="020B0604030504040204" pitchFamily="34" charset="0"/>
                <a:cs typeface="Tahoma" panose="020B0604030504040204" pitchFamily="34" charset="0"/>
              </a:rPr>
              <a:t>RS			Rio Grande do Sul</a:t>
            </a:r>
          </a:p>
          <a:p>
            <a:pPr>
              <a:buClr>
                <a:srgbClr val="000000"/>
              </a:buClr>
              <a:buSzPct val="100000"/>
            </a:pPr>
            <a:r>
              <a:rPr lang="pt-BR" altLang="pt-BR" sz="2200" dirty="0">
                <a:latin typeface="Tahoma" panose="020B0604030504040204" pitchFamily="34" charset="0"/>
                <a:cs typeface="Tahoma" panose="020B0604030504040204" pitchFamily="34" charset="0"/>
              </a:rPr>
              <a:t>SC			Santa Catarina </a:t>
            </a:r>
          </a:p>
          <a:p>
            <a:pPr>
              <a:buClr>
                <a:srgbClr val="000000"/>
              </a:buClr>
              <a:buSzPct val="100000"/>
            </a:pPr>
            <a:r>
              <a:rPr lang="pt-BR" altLang="pt-BR" sz="2200" dirty="0">
                <a:latin typeface="Tahoma" panose="020B0604030504040204" pitchFamily="34" charset="0"/>
                <a:cs typeface="Tahoma" panose="020B0604030504040204" pitchFamily="34" charset="0"/>
              </a:rPr>
              <a:t>PR			Paraná</a:t>
            </a:r>
          </a:p>
          <a:p>
            <a:pPr>
              <a:buClr>
                <a:srgbClr val="000000"/>
              </a:buClr>
              <a:buSzPct val="100000"/>
            </a:pPr>
            <a:r>
              <a:rPr lang="pt-BR" altLang="pt-BR" sz="2200" dirty="0">
                <a:latin typeface="Tahoma" panose="020B0604030504040204" pitchFamily="34" charset="0"/>
                <a:cs typeface="Tahoma" panose="020B0604030504040204" pitchFamily="34" charset="0"/>
              </a:rPr>
              <a:t>SP			São Paulo</a:t>
            </a:r>
          </a:p>
          <a:p>
            <a:pPr>
              <a:buClr>
                <a:srgbClr val="000000"/>
              </a:buClr>
              <a:buSzPct val="100000"/>
            </a:pPr>
            <a:r>
              <a:rPr lang="pt-BR" altLang="pt-BR" sz="2200" dirty="0">
                <a:latin typeface="Tahoma" panose="020B0604030504040204" pitchFamily="34" charset="0"/>
                <a:cs typeface="Tahoma" panose="020B0604030504040204" pitchFamily="34" charset="0"/>
              </a:rPr>
              <a:t>MG			Minas Gerais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2671023-4DF3-4CCE-88DA-ACC567FA2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28637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63AC0D23-0693-4FB6-8D2C-0D18E40F7E7A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19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1134035" y="1850074"/>
            <a:ext cx="9806492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>
              <a:spcBef>
                <a:spcPts val="500"/>
              </a:spcBef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9)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um algoritmo que receba como entrada o nome e sexo de 10 pessoas. Após verifique a quantidade de pessoas de cada sexo (Masculino e Feminino).</a:t>
            </a:r>
          </a:p>
        </p:txBody>
      </p:sp>
    </p:spTree>
    <p:extLst>
      <p:ext uri="{BB962C8B-B14F-4D97-AF65-F5344CB8AC3E}">
        <p14:creationId xmlns:p14="http://schemas.microsoft.com/office/powerpoint/2010/main" val="2130834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Estrutura de Repetição: </a:t>
            </a: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</a:p>
        </p:txBody>
      </p:sp>
      <p:sp>
        <p:nvSpPr>
          <p:cNvPr id="2" name="Retângulo 1"/>
          <p:cNvSpPr/>
          <p:nvPr/>
        </p:nvSpPr>
        <p:spPr>
          <a:xfrm>
            <a:off x="1570616" y="3183839"/>
            <a:ext cx="89826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&lt;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&gt; 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&lt;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inicial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 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&lt;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final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  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FACA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comandos ...</a:t>
            </a:r>
          </a:p>
          <a:p>
            <a:pPr fontAlgn="base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FIMPARA</a:t>
            </a:r>
          </a:p>
        </p:txBody>
      </p:sp>
    </p:spTree>
    <p:extLst>
      <p:ext uri="{BB962C8B-B14F-4D97-AF65-F5344CB8AC3E}">
        <p14:creationId xmlns:p14="http://schemas.microsoft.com/office/powerpoint/2010/main" val="3946602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63AC0D23-0693-4FB6-8D2C-0D18E40F7E7A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20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1134035" y="1850074"/>
            <a:ext cx="9806492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>
              <a:spcBef>
                <a:spcPts val="500"/>
              </a:spcBef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10)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um algoritmo que receba como entrada o nome, cidade, estado de 50 pessoas. Após verifique a quantidade de pessoas que moram nas cidades:</a:t>
            </a:r>
          </a:p>
          <a:p>
            <a:pPr marL="1262062" lvl="2" indent="-342900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Criciúma</a:t>
            </a:r>
          </a:p>
          <a:p>
            <a:pPr marL="1262062" lvl="2" indent="-342900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Tubarão</a:t>
            </a:r>
          </a:p>
          <a:p>
            <a:pPr marL="1262062" lvl="2" indent="-342900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Florianopolis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528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63AC0D23-0693-4FB6-8D2C-0D18E40F7E7A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21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75851" y="1773107"/>
            <a:ext cx="9851109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>
              <a:spcBef>
                <a:spcPts val="500"/>
              </a:spcBef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dirty="0">
                <a:solidFill>
                  <a:srgbClr val="0070C0"/>
                </a:solidFill>
                <a:latin typeface="Tahoma" panose="020B0604030504040204" pitchFamily="34" charset="0"/>
              </a:rPr>
              <a:t>11)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um algoritmo que receba como entrada os dados  de 100 alunos de uma Universidade: nome e curso. Após verifique a quantidade de alunos de cada curso:</a:t>
            </a:r>
          </a:p>
          <a:p>
            <a:pPr marL="1719262" lvl="3" indent="-342900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</a:p>
          <a:p>
            <a:pPr marL="1719262" lvl="3" indent="-342900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Farmácia</a:t>
            </a:r>
          </a:p>
          <a:p>
            <a:pPr marL="1719262" lvl="3" indent="-342900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Medicina</a:t>
            </a:r>
          </a:p>
          <a:p>
            <a:pPr marL="1719262" lvl="3" indent="-342900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Odontologia</a:t>
            </a:r>
          </a:p>
          <a:p>
            <a:pPr marL="1719262" lvl="3" indent="-342900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SzPct val="100000"/>
              <a:defRPr/>
            </a:pPr>
            <a:r>
              <a:rPr lang="pt-BR" altLang="pt-BR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</a:p>
          <a:p>
            <a:pPr>
              <a:spcBef>
                <a:spcPts val="500"/>
              </a:spcBef>
              <a:buSzPct val="100000"/>
              <a:defRPr/>
            </a:pPr>
            <a:r>
              <a:rPr lang="pt-BR" altLang="pt-BR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1952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38DF4253-BA08-42F7-A380-DC26FC474AFC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22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409251" y="2097500"/>
            <a:ext cx="892884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 algn="just">
              <a:spcBef>
                <a:spcPts val="500"/>
              </a:spcBef>
              <a:buSzPct val="100000"/>
            </a:pPr>
            <a:r>
              <a:rPr lang="pt-BR" altLang="pt-B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12)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um algoritmo que receba como entrada os dados de 300 funcionários de uma empresa: nome, cargo. Após verifique a quantidade de funcionários de cada cargo: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Engenheiro Mecânico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Engenheiro Elétrico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Engenheiro Civil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SzPct val="100000"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73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F9D9B1CB-B726-4AE2-A199-C824070BDDBC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23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1409737" y="2011438"/>
            <a:ext cx="9296326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 algn="just">
              <a:spcBef>
                <a:spcPts val="500"/>
              </a:spcBef>
              <a:buSzPct val="100000"/>
            </a:pPr>
            <a:r>
              <a:rPr lang="pt-BR" altLang="pt-B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13)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um algoritmo que receba como entrada os dados de  100 funcionários de uma empresa: nome e salário. Após verifique a quantidade de funcionários por faixa salarial: 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Salário menor que  R$ 1.500,00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Salário maior que R$ 1.500,00 e menor que R$ 3.000,00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Salário maior que R$ 3.000,00</a:t>
            </a:r>
            <a:endParaRPr lang="pt-BR" altLang="pt-BR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29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F9D9B1CB-B726-4AE2-A199-C824070BDDBC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24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542377" y="2060091"/>
            <a:ext cx="9031045" cy="331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14) Faça um algoritmo que leia o nome e média final de 50 alunos de um curso. De acordo com a média do aluno verificar: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Quantidade de alunos Reprovados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Quantidade de alunos Aprovados</a:t>
            </a: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03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Estrutura de Repetição: </a:t>
            </a: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66626" y="2787155"/>
            <a:ext cx="94299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Esta estrutura de repetição é também chamada de loop </a:t>
            </a:r>
            <a:r>
              <a:rPr lang="pt-BR" sz="2400" u="sng" dirty="0">
                <a:latin typeface="Arial" panose="020B0604020202020204" pitchFamily="34" charset="0"/>
                <a:cs typeface="Arial" panose="020B0604020202020204" pitchFamily="34" charset="0"/>
              </a:rPr>
              <a:t>pré-definido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pois temos o valor inicial e final da repetição, não necessitando de uma expressão apenas de um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contador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contador é uma variável que irá controlar o número de repetições.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dirty="0">
              <a:solidFill>
                <a:srgbClr val="3535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7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2103121" y="692208"/>
            <a:ext cx="8374828" cy="79234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Estrutura de Repetição: </a:t>
            </a: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44706" y="1839133"/>
            <a:ext cx="89826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Cadastrar 50 alunos</a:t>
            </a:r>
          </a:p>
          <a:p>
            <a:pPr fontAlgn="base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contador 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1 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50  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FACA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escreva (“Digite nome aluno:”)</a:t>
            </a:r>
          </a:p>
          <a:p>
            <a:pPr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leia (nome)</a:t>
            </a:r>
          </a:p>
          <a:p>
            <a:pPr fontAlgn="base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FIMPARA</a:t>
            </a:r>
          </a:p>
        </p:txBody>
      </p:sp>
    </p:spTree>
    <p:extLst>
      <p:ext uri="{BB962C8B-B14F-4D97-AF65-F5344CB8AC3E}">
        <p14:creationId xmlns:p14="http://schemas.microsoft.com/office/powerpoint/2010/main" val="202226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Estrutura de Repetição: </a:t>
            </a: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ENQUANTO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076226" y="3183839"/>
            <a:ext cx="84770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400" b="1" i="1" dirty="0">
                <a:solidFill>
                  <a:srgbClr val="353535"/>
                </a:solidFill>
                <a:latin typeface="inherit"/>
              </a:rPr>
              <a:t>ENQUANTO </a:t>
            </a:r>
            <a:r>
              <a:rPr lang="pt-BR" sz="2400" i="1" dirty="0">
                <a:solidFill>
                  <a:srgbClr val="353535"/>
                </a:solidFill>
                <a:latin typeface="Open Sans"/>
              </a:rPr>
              <a:t>&lt;</a:t>
            </a:r>
            <a:r>
              <a:rPr lang="pt-BR" sz="2400" i="1" dirty="0">
                <a:solidFill>
                  <a:srgbClr val="00B050"/>
                </a:solidFill>
                <a:latin typeface="Open Sans"/>
              </a:rPr>
              <a:t>expressão</a:t>
            </a:r>
            <a:r>
              <a:rPr lang="pt-BR" sz="2400" i="1" dirty="0">
                <a:solidFill>
                  <a:srgbClr val="353535"/>
                </a:solidFill>
                <a:latin typeface="Open Sans"/>
              </a:rPr>
              <a:t> &gt; </a:t>
            </a:r>
            <a:r>
              <a:rPr lang="pt-BR" sz="2400" b="1" i="1" dirty="0">
                <a:solidFill>
                  <a:srgbClr val="353535"/>
                </a:solidFill>
                <a:latin typeface="inherit"/>
              </a:rPr>
              <a:t>FACA</a:t>
            </a:r>
            <a:endParaRPr lang="pt-BR" sz="2400" i="1" dirty="0">
              <a:solidFill>
                <a:srgbClr val="353535"/>
              </a:solidFill>
              <a:latin typeface="Open Sans"/>
            </a:endParaRPr>
          </a:p>
          <a:p>
            <a:pPr algn="just" fontAlgn="base"/>
            <a:endParaRPr lang="pt-BR" sz="2400" i="1" dirty="0">
              <a:solidFill>
                <a:srgbClr val="353535"/>
              </a:solidFill>
              <a:latin typeface="Open Sans"/>
            </a:endParaRPr>
          </a:p>
          <a:p>
            <a:pPr algn="just" fontAlgn="base"/>
            <a:r>
              <a:rPr lang="pt-BR" sz="2400" i="1" dirty="0">
                <a:solidFill>
                  <a:srgbClr val="353535"/>
                </a:solidFill>
                <a:latin typeface="Open Sans"/>
              </a:rPr>
              <a:t>       comandos ...</a:t>
            </a:r>
          </a:p>
          <a:p>
            <a:pPr algn="just" fontAlgn="base"/>
            <a:endParaRPr lang="pt-BR" sz="2400" i="1" dirty="0">
              <a:solidFill>
                <a:srgbClr val="353535"/>
              </a:solidFill>
              <a:latin typeface="Open Sans"/>
            </a:endParaRPr>
          </a:p>
          <a:p>
            <a:pPr algn="just" fontAlgn="base"/>
            <a:r>
              <a:rPr lang="pt-BR" sz="2400" b="1" i="1" dirty="0">
                <a:solidFill>
                  <a:srgbClr val="353535"/>
                </a:solidFill>
                <a:latin typeface="inherit"/>
              </a:rPr>
              <a:t>FIMENQUANTO</a:t>
            </a:r>
            <a:endParaRPr lang="pt-BR" sz="2400" b="0" i="1" dirty="0">
              <a:solidFill>
                <a:srgbClr val="353535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799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Estrutura de Repetição: </a:t>
            </a: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ENQUANTO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66626" y="2787155"/>
            <a:ext cx="94299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Esta estrutura de repetição é também chamada de loop </a:t>
            </a:r>
            <a:r>
              <a:rPr lang="pt-BR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pré-testado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pois a expressão é verificada antes da primeira execução. Se inicialmente ela já resultar em FALSO, as instruções que estão dentro do bloco não são executadas nenhuma vez.</a:t>
            </a:r>
          </a:p>
          <a:p>
            <a:endParaRPr lang="pt-BR" sz="2400" dirty="0">
              <a:solidFill>
                <a:srgbClr val="3535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 estrutura precisamos de uma variável para ser o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contador.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Ela irá controlar o número de repetições.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1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2103121" y="692208"/>
            <a:ext cx="8374828" cy="79234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Estrutura de Repetição: </a:t>
            </a: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ENQUANTO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44706" y="1839133"/>
            <a:ext cx="89826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Cadastrar 50 alunos</a:t>
            </a:r>
          </a:p>
          <a:p>
            <a:pPr fontAlgn="base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contador := 0</a:t>
            </a:r>
          </a:p>
          <a:p>
            <a:pPr algn="just" fontAlgn="base"/>
            <a:r>
              <a:rPr lang="pt-BR" sz="2400" b="1" dirty="0">
                <a:solidFill>
                  <a:srgbClr val="353535"/>
                </a:solidFill>
                <a:latin typeface="inherit"/>
              </a:rPr>
              <a:t>ENQUANTO  </a:t>
            </a:r>
            <a:r>
              <a:rPr lang="pt-BR" sz="2400" dirty="0">
                <a:solidFill>
                  <a:srgbClr val="353535"/>
                </a:solidFill>
                <a:latin typeface="inherit"/>
              </a:rPr>
              <a:t>(contador &lt; 50)</a:t>
            </a:r>
            <a:r>
              <a:rPr lang="pt-BR" sz="2400" dirty="0">
                <a:solidFill>
                  <a:srgbClr val="353535"/>
                </a:solidFill>
                <a:latin typeface="Open Sans"/>
              </a:rPr>
              <a:t> </a:t>
            </a:r>
            <a:r>
              <a:rPr lang="pt-BR" sz="2400" b="1" dirty="0">
                <a:solidFill>
                  <a:srgbClr val="353535"/>
                </a:solidFill>
                <a:latin typeface="inherit"/>
              </a:rPr>
              <a:t>FACA</a:t>
            </a:r>
            <a:endParaRPr lang="pt-BR" sz="2400" dirty="0">
              <a:solidFill>
                <a:srgbClr val="353535"/>
              </a:solidFill>
              <a:latin typeface="Open Sans"/>
            </a:endParaRPr>
          </a:p>
          <a:p>
            <a:pPr fontAlgn="base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escreva (“Digite nome aluno:”)</a:t>
            </a:r>
          </a:p>
          <a:p>
            <a:pPr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leia (nome)</a:t>
            </a:r>
          </a:p>
          <a:p>
            <a:pPr algn="just" fontAlgn="base"/>
            <a:r>
              <a:rPr lang="pt-BR" sz="2400" dirty="0">
                <a:solidFill>
                  <a:srgbClr val="353535"/>
                </a:solidFill>
                <a:latin typeface="inherit"/>
              </a:rPr>
              <a:t>	contador := contador + 1</a:t>
            </a:r>
          </a:p>
          <a:p>
            <a:pPr algn="just" fontAlgn="base"/>
            <a:endParaRPr lang="pt-BR" sz="2400" dirty="0">
              <a:solidFill>
                <a:srgbClr val="353535"/>
              </a:solidFill>
              <a:latin typeface="inherit"/>
            </a:endParaRPr>
          </a:p>
          <a:p>
            <a:pPr algn="just" fontAlgn="base"/>
            <a:r>
              <a:rPr lang="pt-BR" sz="2400" b="1" dirty="0">
                <a:solidFill>
                  <a:srgbClr val="353535"/>
                </a:solidFill>
                <a:latin typeface="inherit"/>
              </a:rPr>
              <a:t>FIMENQUANTO</a:t>
            </a:r>
            <a:endParaRPr lang="pt-BR" sz="2400" dirty="0">
              <a:solidFill>
                <a:srgbClr val="353535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2288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Estrutura de Repetição: </a:t>
            </a: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REPITA</a:t>
            </a:r>
          </a:p>
        </p:txBody>
      </p:sp>
      <p:sp>
        <p:nvSpPr>
          <p:cNvPr id="2" name="Retângulo 1"/>
          <p:cNvSpPr/>
          <p:nvPr/>
        </p:nvSpPr>
        <p:spPr>
          <a:xfrm>
            <a:off x="2043953" y="3097777"/>
            <a:ext cx="84770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REPITA</a:t>
            </a:r>
          </a:p>
          <a:p>
            <a:pPr fontAlgn="base"/>
            <a:endParaRPr lang="pt-B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      comandos ...</a:t>
            </a:r>
          </a:p>
          <a:p>
            <a:pPr fontAlgn="base"/>
            <a:endParaRPr lang="pt-B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 &lt;</a:t>
            </a:r>
            <a:r>
              <a:rPr lang="pt-BR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expressão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7490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Estrutura de Repetição: </a:t>
            </a: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REPITA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66626" y="3023823"/>
            <a:ext cx="94299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diferença desta estrutura é que ela é um 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LOOP PÓS-TESTADO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isto é, o teste para verificar se o bloco será executado novamente, acontece no final do bloco. Isso garante que as instruções dentro deste bloco serão executadas ao menos uma vez. </a:t>
            </a:r>
          </a:p>
          <a:p>
            <a:endParaRPr lang="pt-BR" sz="2400" dirty="0">
              <a:solidFill>
                <a:srgbClr val="3535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 estrutura precisamos de uma variável para ser o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contador.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Ela irá controlar o número de repetições.</a:t>
            </a:r>
            <a:endParaRPr lang="pt-BR" sz="4400" dirty="0">
              <a:solidFill>
                <a:srgbClr val="3535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76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DE07E0A297948A5B00E51B938D641" ma:contentTypeVersion="6" ma:contentTypeDescription="Create a new document." ma:contentTypeScope="" ma:versionID="3106f2c0c97240f1bbee89975ed2b35b">
  <xsd:schema xmlns:xsd="http://www.w3.org/2001/XMLSchema" xmlns:xs="http://www.w3.org/2001/XMLSchema" xmlns:p="http://schemas.microsoft.com/office/2006/metadata/properties" xmlns:ns2="d4300c30-57e5-443d-989f-853761a0d0ac" targetNamespace="http://schemas.microsoft.com/office/2006/metadata/properties" ma:root="true" ma:fieldsID="0f7f4dcab94f1df45226a80725e76ed8" ns2:_="">
    <xsd:import namespace="d4300c30-57e5-443d-989f-853761a0d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00c30-57e5-443d-989f-853761a0d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6596F2-CBF2-4928-845E-F83B8ACBE39F}">
  <ds:schemaRefs>
    <ds:schemaRef ds:uri="http://purl.org/dc/terms/"/>
    <ds:schemaRef ds:uri="d4300c30-57e5-443d-989f-853761a0d0ac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3B7F79B-765D-47CE-8BB6-D94C0087EE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00c30-57e5-443d-989f-853761a0d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B90880-42FA-4B32-90DD-4E5F76D164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350</TotalTime>
  <Words>1083</Words>
  <Application>Microsoft Office PowerPoint</Application>
  <PresentationFormat>Widescreen</PresentationFormat>
  <Paragraphs>207</Paragraphs>
  <Slides>24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Garamond</vt:lpstr>
      <vt:lpstr>inherit</vt:lpstr>
      <vt:lpstr>Open Sans</vt:lpstr>
      <vt:lpstr>Tahoma</vt:lpstr>
      <vt:lpstr>Times New Roman</vt:lpstr>
      <vt:lpstr>Orgânico</vt:lpstr>
      <vt:lpstr>Estruturas de Repetição</vt:lpstr>
      <vt:lpstr>Estrutura de Repetição: PARA</vt:lpstr>
      <vt:lpstr>Estrutura de Repetição: PARA</vt:lpstr>
      <vt:lpstr>Estrutura de Repetição: PARA</vt:lpstr>
      <vt:lpstr>Estrutura de Repetição: ENQUANTO</vt:lpstr>
      <vt:lpstr>Estrutura de Repetição: ENQUANTO</vt:lpstr>
      <vt:lpstr>Estrutura de Repetição: ENQUANTO</vt:lpstr>
      <vt:lpstr>Estrutura de Repetição: REPITA</vt:lpstr>
      <vt:lpstr>Estrutura de Repetição: REPITA</vt:lpstr>
      <vt:lpstr>Estrutura de Repetição: REPITA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03 – Exercícios Algoritmos</dc:title>
  <dc:creator>Cristiane Pavei Fernandes</dc:creator>
  <cp:lastModifiedBy>Luciano Bitencourt Fernandes</cp:lastModifiedBy>
  <cp:revision>35</cp:revision>
  <dcterms:created xsi:type="dcterms:W3CDTF">2017-03-02T17:16:23Z</dcterms:created>
  <dcterms:modified xsi:type="dcterms:W3CDTF">2021-03-19T16:14:49Z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0x010100BFDDE07E0A297948A5B00E51B938D641</vt:lpwstr>
  </property>
</Properties>
</file>