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8" r:id="rId5"/>
    <p:sldId id="265" r:id="rId6"/>
    <p:sldId id="260" r:id="rId7"/>
    <p:sldId id="266" r:id="rId8"/>
    <p:sldId id="259" r:id="rId9"/>
    <p:sldId id="267" r:id="rId10"/>
    <p:sldId id="257" r:id="rId11"/>
    <p:sldId id="261"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6592997-AD35-43E5-9ABF-3290A8DEC555}" type="datetimeFigureOut">
              <a:rPr lang="pt-BR" smtClean="0"/>
              <a:t>14/04/2023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B6F8AAA-4EB7-48CA-B8D6-726145D39B40}" type="slidenum">
              <a:rPr lang="pt-BR" smtClean="0"/>
              <a:t>‹nº›</a:t>
            </a:fld>
            <a:endParaRPr lang="pt-BR"/>
          </a:p>
        </p:txBody>
      </p:sp>
    </p:spTree>
    <p:extLst>
      <p:ext uri="{BB962C8B-B14F-4D97-AF65-F5344CB8AC3E}">
        <p14:creationId xmlns:p14="http://schemas.microsoft.com/office/powerpoint/2010/main" val="161773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6592997-AD35-43E5-9ABF-3290A8DEC555}" type="datetimeFigureOut">
              <a:rPr lang="pt-BR" smtClean="0"/>
              <a:t>14/04/2023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B6F8AAA-4EB7-48CA-B8D6-726145D39B40}" type="slidenum">
              <a:rPr lang="pt-BR" smtClean="0"/>
              <a:t>‹nº›</a:t>
            </a:fld>
            <a:endParaRPr lang="pt-BR"/>
          </a:p>
        </p:txBody>
      </p:sp>
    </p:spTree>
    <p:extLst>
      <p:ext uri="{BB962C8B-B14F-4D97-AF65-F5344CB8AC3E}">
        <p14:creationId xmlns:p14="http://schemas.microsoft.com/office/powerpoint/2010/main" val="140780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6592997-AD35-43E5-9ABF-3290A8DEC555}" type="datetimeFigureOut">
              <a:rPr lang="pt-BR" smtClean="0"/>
              <a:t>14/04/2023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B6F8AAA-4EB7-48CA-B8D6-726145D39B40}" type="slidenum">
              <a:rPr lang="pt-BR" smtClean="0"/>
              <a:t>‹nº›</a:t>
            </a:fld>
            <a:endParaRPr lang="pt-BR"/>
          </a:p>
        </p:txBody>
      </p:sp>
    </p:spTree>
    <p:extLst>
      <p:ext uri="{BB962C8B-B14F-4D97-AF65-F5344CB8AC3E}">
        <p14:creationId xmlns:p14="http://schemas.microsoft.com/office/powerpoint/2010/main" val="147940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6592997-AD35-43E5-9ABF-3290A8DEC555}" type="datetimeFigureOut">
              <a:rPr lang="pt-BR" smtClean="0"/>
              <a:t>14/04/2023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B6F8AAA-4EB7-48CA-B8D6-726145D39B40}" type="slidenum">
              <a:rPr lang="pt-BR" smtClean="0"/>
              <a:t>‹nº›</a:t>
            </a:fld>
            <a:endParaRPr lang="pt-BR"/>
          </a:p>
        </p:txBody>
      </p:sp>
    </p:spTree>
    <p:extLst>
      <p:ext uri="{BB962C8B-B14F-4D97-AF65-F5344CB8AC3E}">
        <p14:creationId xmlns:p14="http://schemas.microsoft.com/office/powerpoint/2010/main" val="293521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B6592997-AD35-43E5-9ABF-3290A8DEC555}" type="datetimeFigureOut">
              <a:rPr lang="pt-BR" smtClean="0"/>
              <a:t>14/04/2023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B6F8AAA-4EB7-48CA-B8D6-726145D39B40}" type="slidenum">
              <a:rPr lang="pt-BR" smtClean="0"/>
              <a:t>‹nº›</a:t>
            </a:fld>
            <a:endParaRPr lang="pt-BR"/>
          </a:p>
        </p:txBody>
      </p:sp>
    </p:spTree>
    <p:extLst>
      <p:ext uri="{BB962C8B-B14F-4D97-AF65-F5344CB8AC3E}">
        <p14:creationId xmlns:p14="http://schemas.microsoft.com/office/powerpoint/2010/main" val="614786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B6592997-AD35-43E5-9ABF-3290A8DEC555}" type="datetimeFigureOut">
              <a:rPr lang="pt-BR" smtClean="0"/>
              <a:t>14/04/2023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B6F8AAA-4EB7-48CA-B8D6-726145D39B40}" type="slidenum">
              <a:rPr lang="pt-BR" smtClean="0"/>
              <a:t>‹nº›</a:t>
            </a:fld>
            <a:endParaRPr lang="pt-BR"/>
          </a:p>
        </p:txBody>
      </p:sp>
    </p:spTree>
    <p:extLst>
      <p:ext uri="{BB962C8B-B14F-4D97-AF65-F5344CB8AC3E}">
        <p14:creationId xmlns:p14="http://schemas.microsoft.com/office/powerpoint/2010/main" val="1670427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B6592997-AD35-43E5-9ABF-3290A8DEC555}" type="datetimeFigureOut">
              <a:rPr lang="pt-BR" smtClean="0"/>
              <a:t>14/04/2023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B6F8AAA-4EB7-48CA-B8D6-726145D39B40}" type="slidenum">
              <a:rPr lang="pt-BR" smtClean="0"/>
              <a:t>‹nº›</a:t>
            </a:fld>
            <a:endParaRPr lang="pt-BR"/>
          </a:p>
        </p:txBody>
      </p:sp>
    </p:spTree>
    <p:extLst>
      <p:ext uri="{BB962C8B-B14F-4D97-AF65-F5344CB8AC3E}">
        <p14:creationId xmlns:p14="http://schemas.microsoft.com/office/powerpoint/2010/main" val="31556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B6592997-AD35-43E5-9ABF-3290A8DEC555}" type="datetimeFigureOut">
              <a:rPr lang="pt-BR" smtClean="0"/>
              <a:t>14/04/2023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3B6F8AAA-4EB7-48CA-B8D6-726145D39B40}" type="slidenum">
              <a:rPr lang="pt-BR" smtClean="0"/>
              <a:t>‹nº›</a:t>
            </a:fld>
            <a:endParaRPr lang="pt-BR"/>
          </a:p>
        </p:txBody>
      </p:sp>
    </p:spTree>
    <p:extLst>
      <p:ext uri="{BB962C8B-B14F-4D97-AF65-F5344CB8AC3E}">
        <p14:creationId xmlns:p14="http://schemas.microsoft.com/office/powerpoint/2010/main" val="376530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6592997-AD35-43E5-9ABF-3290A8DEC555}" type="datetimeFigureOut">
              <a:rPr lang="pt-BR" smtClean="0"/>
              <a:t>14/04/2023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B6F8AAA-4EB7-48CA-B8D6-726145D39B40}" type="slidenum">
              <a:rPr lang="pt-BR" smtClean="0"/>
              <a:t>‹nº›</a:t>
            </a:fld>
            <a:endParaRPr lang="pt-BR"/>
          </a:p>
        </p:txBody>
      </p:sp>
    </p:spTree>
    <p:extLst>
      <p:ext uri="{BB962C8B-B14F-4D97-AF65-F5344CB8AC3E}">
        <p14:creationId xmlns:p14="http://schemas.microsoft.com/office/powerpoint/2010/main" val="2974447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B6592997-AD35-43E5-9ABF-3290A8DEC555}" type="datetimeFigureOut">
              <a:rPr lang="pt-BR" smtClean="0"/>
              <a:t>14/04/2023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B6F8AAA-4EB7-48CA-B8D6-726145D39B40}" type="slidenum">
              <a:rPr lang="pt-BR" smtClean="0"/>
              <a:t>‹nº›</a:t>
            </a:fld>
            <a:endParaRPr lang="pt-BR"/>
          </a:p>
        </p:txBody>
      </p:sp>
    </p:spTree>
    <p:extLst>
      <p:ext uri="{BB962C8B-B14F-4D97-AF65-F5344CB8AC3E}">
        <p14:creationId xmlns:p14="http://schemas.microsoft.com/office/powerpoint/2010/main" val="284839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B6592997-AD35-43E5-9ABF-3290A8DEC555}" type="datetimeFigureOut">
              <a:rPr lang="pt-BR" smtClean="0"/>
              <a:t>14/04/2023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B6F8AAA-4EB7-48CA-B8D6-726145D39B40}" type="slidenum">
              <a:rPr lang="pt-BR" smtClean="0"/>
              <a:t>‹nº›</a:t>
            </a:fld>
            <a:endParaRPr lang="pt-BR"/>
          </a:p>
        </p:txBody>
      </p:sp>
    </p:spTree>
    <p:extLst>
      <p:ext uri="{BB962C8B-B14F-4D97-AF65-F5344CB8AC3E}">
        <p14:creationId xmlns:p14="http://schemas.microsoft.com/office/powerpoint/2010/main" val="3125990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92997-AD35-43E5-9ABF-3290A8DEC555}" type="datetimeFigureOut">
              <a:rPr lang="pt-BR" smtClean="0"/>
              <a:t>14/04/2023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F8AAA-4EB7-48CA-B8D6-726145D39B40}" type="slidenum">
              <a:rPr lang="pt-BR" smtClean="0"/>
              <a:t>‹nº›</a:t>
            </a:fld>
            <a:endParaRPr lang="pt-BR"/>
          </a:p>
        </p:txBody>
      </p:sp>
    </p:spTree>
    <p:extLst>
      <p:ext uri="{BB962C8B-B14F-4D97-AF65-F5344CB8AC3E}">
        <p14:creationId xmlns:p14="http://schemas.microsoft.com/office/powerpoint/2010/main" val="2436903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66690-7FA7-433D-99D6-1496C8506082}"/>
              </a:ext>
            </a:extLst>
          </p:cNvPr>
          <p:cNvSpPr>
            <a:spLocks noGrp="1"/>
          </p:cNvSpPr>
          <p:nvPr>
            <p:ph type="title"/>
          </p:nvPr>
        </p:nvSpPr>
        <p:spPr/>
        <p:txBody>
          <a:bodyPr>
            <a:normAutofit/>
          </a:bodyPr>
          <a:lstStyle/>
          <a:p>
            <a:r>
              <a:rPr lang="pt-BR" dirty="0"/>
              <a:t>Modelo RELACIONAL</a:t>
            </a:r>
          </a:p>
        </p:txBody>
      </p:sp>
      <p:sp>
        <p:nvSpPr>
          <p:cNvPr id="3" name="Espaço Reservado para Conteúdo 2">
            <a:extLst>
              <a:ext uri="{FF2B5EF4-FFF2-40B4-BE49-F238E27FC236}">
                <a16:creationId xmlns:a16="http://schemas.microsoft.com/office/drawing/2014/main" id="{A07FFAE8-5900-44FA-A56C-C64E0DD64C07}"/>
              </a:ext>
            </a:extLst>
          </p:cNvPr>
          <p:cNvSpPr>
            <a:spLocks noGrp="1"/>
          </p:cNvSpPr>
          <p:nvPr>
            <p:ph idx="1"/>
          </p:nvPr>
        </p:nvSpPr>
        <p:spPr/>
        <p:txBody>
          <a:bodyPr/>
          <a:lstStyle/>
          <a:p>
            <a:r>
              <a:rPr lang="pt-BR" dirty="0"/>
              <a:t>O modelo que antes era </a:t>
            </a:r>
            <a:r>
              <a:rPr lang="pt-BR" b="1" dirty="0"/>
              <a:t>conceitual</a:t>
            </a:r>
            <a:r>
              <a:rPr lang="pt-BR" dirty="0"/>
              <a:t> agora passa a ser representado de forma </a:t>
            </a:r>
            <a:r>
              <a:rPr lang="pt-BR" b="1" dirty="0"/>
              <a:t>RELACIONAL:</a:t>
            </a:r>
          </a:p>
          <a:p>
            <a:pPr marL="0" indent="0">
              <a:buNone/>
            </a:pPr>
            <a:endParaRPr lang="pt-BR" b="1" dirty="0"/>
          </a:p>
        </p:txBody>
      </p:sp>
      <p:pic>
        <p:nvPicPr>
          <p:cNvPr id="5" name="Imagem 4">
            <a:extLst>
              <a:ext uri="{FF2B5EF4-FFF2-40B4-BE49-F238E27FC236}">
                <a16:creationId xmlns:a16="http://schemas.microsoft.com/office/drawing/2014/main" id="{E31A4BDA-B5D1-41C4-9AF5-62350878A7C5}"/>
              </a:ext>
            </a:extLst>
          </p:cNvPr>
          <p:cNvPicPr>
            <a:picLocks noChangeAspect="1"/>
          </p:cNvPicPr>
          <p:nvPr/>
        </p:nvPicPr>
        <p:blipFill>
          <a:blip r:embed="rId2"/>
          <a:stretch>
            <a:fillRect/>
          </a:stretch>
        </p:blipFill>
        <p:spPr>
          <a:xfrm>
            <a:off x="611560" y="3429000"/>
            <a:ext cx="2818656" cy="2377475"/>
          </a:xfrm>
          <a:prstGeom prst="rect">
            <a:avLst/>
          </a:prstGeom>
        </p:spPr>
      </p:pic>
      <p:pic>
        <p:nvPicPr>
          <p:cNvPr id="13" name="Imagem 12">
            <a:extLst>
              <a:ext uri="{FF2B5EF4-FFF2-40B4-BE49-F238E27FC236}">
                <a16:creationId xmlns:a16="http://schemas.microsoft.com/office/drawing/2014/main" id="{769E5849-07DA-4877-B78C-ABE901564F97}"/>
              </a:ext>
            </a:extLst>
          </p:cNvPr>
          <p:cNvPicPr>
            <a:picLocks noChangeAspect="1"/>
          </p:cNvPicPr>
          <p:nvPr/>
        </p:nvPicPr>
        <p:blipFill>
          <a:blip r:embed="rId3"/>
          <a:stretch>
            <a:fillRect/>
          </a:stretch>
        </p:blipFill>
        <p:spPr>
          <a:xfrm>
            <a:off x="5508104" y="3266480"/>
            <a:ext cx="2394173" cy="2702513"/>
          </a:xfrm>
          <a:prstGeom prst="rect">
            <a:avLst/>
          </a:prstGeom>
        </p:spPr>
      </p:pic>
      <p:sp>
        <p:nvSpPr>
          <p:cNvPr id="14" name="Seta: para a Direita 13">
            <a:extLst>
              <a:ext uri="{FF2B5EF4-FFF2-40B4-BE49-F238E27FC236}">
                <a16:creationId xmlns:a16="http://schemas.microsoft.com/office/drawing/2014/main" id="{1B58E5D0-95C0-4207-ACBD-0E6E8BA2C0C3}"/>
              </a:ext>
            </a:extLst>
          </p:cNvPr>
          <p:cNvSpPr/>
          <p:nvPr/>
        </p:nvSpPr>
        <p:spPr>
          <a:xfrm>
            <a:off x="4067944" y="4509120"/>
            <a:ext cx="1008112" cy="2880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29421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528" y="188640"/>
            <a:ext cx="8136904" cy="936104"/>
          </a:xfrm>
        </p:spPr>
        <p:txBody>
          <a:bodyPr>
            <a:normAutofit fontScale="90000"/>
          </a:bodyPr>
          <a:lstStyle/>
          <a:p>
            <a:r>
              <a:rPr lang="pt-BR" dirty="0"/>
              <a:t>Ex4 – Converter para o Modelo ER Relacional (Pedidos Compra)</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71247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0510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528" y="188640"/>
            <a:ext cx="8136904" cy="936104"/>
          </a:xfrm>
        </p:spPr>
        <p:txBody>
          <a:bodyPr>
            <a:normAutofit fontScale="90000"/>
          </a:bodyPr>
          <a:lstStyle/>
          <a:p>
            <a:r>
              <a:rPr lang="pt-BR" dirty="0"/>
              <a:t>Ex4 – Converter para o Modelo ER Relacional (Pedidos Compra)</a:t>
            </a:r>
          </a:p>
        </p:txBody>
      </p:sp>
      <p:pic>
        <p:nvPicPr>
          <p:cNvPr id="4" name="Imagem 3">
            <a:extLst>
              <a:ext uri="{FF2B5EF4-FFF2-40B4-BE49-F238E27FC236}">
                <a16:creationId xmlns:a16="http://schemas.microsoft.com/office/drawing/2014/main" id="{910A2E84-BF3C-452F-BFA7-8AEB7215C016}"/>
              </a:ext>
            </a:extLst>
          </p:cNvPr>
          <p:cNvPicPr>
            <a:picLocks noChangeAspect="1"/>
          </p:cNvPicPr>
          <p:nvPr/>
        </p:nvPicPr>
        <p:blipFill>
          <a:blip r:embed="rId2"/>
          <a:stretch>
            <a:fillRect/>
          </a:stretch>
        </p:blipFill>
        <p:spPr>
          <a:xfrm>
            <a:off x="1007604" y="1346208"/>
            <a:ext cx="7128792" cy="5322510"/>
          </a:xfrm>
          <a:prstGeom prst="rect">
            <a:avLst/>
          </a:prstGeom>
        </p:spPr>
      </p:pic>
    </p:spTree>
    <p:extLst>
      <p:ext uri="{BB962C8B-B14F-4D97-AF65-F5344CB8AC3E}">
        <p14:creationId xmlns:p14="http://schemas.microsoft.com/office/powerpoint/2010/main" val="348211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66690-7FA7-433D-99D6-1496C8506082}"/>
              </a:ext>
            </a:extLst>
          </p:cNvPr>
          <p:cNvSpPr>
            <a:spLocks noGrp="1"/>
          </p:cNvSpPr>
          <p:nvPr>
            <p:ph type="title"/>
          </p:nvPr>
        </p:nvSpPr>
        <p:spPr/>
        <p:txBody>
          <a:bodyPr>
            <a:normAutofit/>
          </a:bodyPr>
          <a:lstStyle/>
          <a:p>
            <a:r>
              <a:rPr lang="pt-BR" dirty="0"/>
              <a:t>Modelo RELACIONAL</a:t>
            </a:r>
          </a:p>
        </p:txBody>
      </p:sp>
      <p:sp>
        <p:nvSpPr>
          <p:cNvPr id="3" name="Espaço Reservado para Conteúdo 2">
            <a:extLst>
              <a:ext uri="{FF2B5EF4-FFF2-40B4-BE49-F238E27FC236}">
                <a16:creationId xmlns:a16="http://schemas.microsoft.com/office/drawing/2014/main" id="{A07FFAE8-5900-44FA-A56C-C64E0DD64C07}"/>
              </a:ext>
            </a:extLst>
          </p:cNvPr>
          <p:cNvSpPr>
            <a:spLocks noGrp="1"/>
          </p:cNvSpPr>
          <p:nvPr>
            <p:ph idx="1"/>
          </p:nvPr>
        </p:nvSpPr>
        <p:spPr/>
        <p:txBody>
          <a:bodyPr/>
          <a:lstStyle/>
          <a:p>
            <a:r>
              <a:rPr lang="pt-BR" dirty="0"/>
              <a:t>A cardinalidade entre as entidades continua a ser definida no modelo </a:t>
            </a:r>
            <a:r>
              <a:rPr lang="pt-BR" b="1" dirty="0"/>
              <a:t>RELACIONAL:</a:t>
            </a:r>
          </a:p>
          <a:p>
            <a:pPr marL="0" indent="0">
              <a:buNone/>
            </a:pPr>
            <a:endParaRPr lang="pt-BR" b="1" dirty="0"/>
          </a:p>
        </p:txBody>
      </p:sp>
      <p:pic>
        <p:nvPicPr>
          <p:cNvPr id="6" name="Imagem 5">
            <a:extLst>
              <a:ext uri="{FF2B5EF4-FFF2-40B4-BE49-F238E27FC236}">
                <a16:creationId xmlns:a16="http://schemas.microsoft.com/office/drawing/2014/main" id="{6DCCE3F8-B472-4CFB-9F01-0CB18919D0F8}"/>
              </a:ext>
            </a:extLst>
          </p:cNvPr>
          <p:cNvPicPr>
            <a:picLocks noChangeAspect="1"/>
          </p:cNvPicPr>
          <p:nvPr/>
        </p:nvPicPr>
        <p:blipFill>
          <a:blip r:embed="rId2"/>
          <a:stretch>
            <a:fillRect/>
          </a:stretch>
        </p:blipFill>
        <p:spPr>
          <a:xfrm>
            <a:off x="1547664" y="3454112"/>
            <a:ext cx="5472608" cy="2996477"/>
          </a:xfrm>
          <a:prstGeom prst="rect">
            <a:avLst/>
          </a:prstGeom>
        </p:spPr>
      </p:pic>
    </p:spTree>
    <p:extLst>
      <p:ext uri="{BB962C8B-B14F-4D97-AF65-F5344CB8AC3E}">
        <p14:creationId xmlns:p14="http://schemas.microsoft.com/office/powerpoint/2010/main" val="104528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66690-7FA7-433D-99D6-1496C8506082}"/>
              </a:ext>
            </a:extLst>
          </p:cNvPr>
          <p:cNvSpPr>
            <a:spLocks noGrp="1"/>
          </p:cNvSpPr>
          <p:nvPr>
            <p:ph type="title"/>
          </p:nvPr>
        </p:nvSpPr>
        <p:spPr>
          <a:xfrm>
            <a:off x="457200" y="274638"/>
            <a:ext cx="8229600" cy="672618"/>
          </a:xfrm>
        </p:spPr>
        <p:txBody>
          <a:bodyPr>
            <a:normAutofit fontScale="90000"/>
          </a:bodyPr>
          <a:lstStyle/>
          <a:p>
            <a:r>
              <a:rPr lang="pt-BR" dirty="0"/>
              <a:t>Modelo RELACIONAL</a:t>
            </a:r>
          </a:p>
        </p:txBody>
      </p:sp>
      <p:sp>
        <p:nvSpPr>
          <p:cNvPr id="3" name="Espaço Reservado para Conteúdo 2">
            <a:extLst>
              <a:ext uri="{FF2B5EF4-FFF2-40B4-BE49-F238E27FC236}">
                <a16:creationId xmlns:a16="http://schemas.microsoft.com/office/drawing/2014/main" id="{A07FFAE8-5900-44FA-A56C-C64E0DD64C07}"/>
              </a:ext>
            </a:extLst>
          </p:cNvPr>
          <p:cNvSpPr>
            <a:spLocks noGrp="1"/>
          </p:cNvSpPr>
          <p:nvPr>
            <p:ph idx="1"/>
          </p:nvPr>
        </p:nvSpPr>
        <p:spPr>
          <a:xfrm>
            <a:off x="343958" y="981398"/>
            <a:ext cx="8435280" cy="4525963"/>
          </a:xfrm>
        </p:spPr>
        <p:txBody>
          <a:bodyPr/>
          <a:lstStyle/>
          <a:p>
            <a:r>
              <a:rPr lang="pt-BR" sz="3000" dirty="0"/>
              <a:t>No modelo </a:t>
            </a:r>
            <a:r>
              <a:rPr lang="pt-BR" sz="3000" b="1" dirty="0"/>
              <a:t>RELACIONAL </a:t>
            </a:r>
            <a:r>
              <a:rPr lang="pt-BR" sz="3000" dirty="0"/>
              <a:t>temos os campos </a:t>
            </a:r>
            <a:r>
              <a:rPr lang="pt-BR" sz="3000" b="1" dirty="0"/>
              <a:t>chaves:</a:t>
            </a:r>
          </a:p>
          <a:p>
            <a:pPr lvl="1"/>
            <a:r>
              <a:rPr lang="pt-BR" sz="2600" b="1" dirty="0"/>
              <a:t>PK (</a:t>
            </a:r>
            <a:r>
              <a:rPr lang="pt-BR" sz="2600" b="1" dirty="0" err="1"/>
              <a:t>primary</a:t>
            </a:r>
            <a:r>
              <a:rPr lang="pt-BR" sz="2600" b="1" dirty="0"/>
              <a:t> </a:t>
            </a:r>
            <a:r>
              <a:rPr lang="pt-BR" sz="2600" b="1" dirty="0" err="1"/>
              <a:t>key</a:t>
            </a:r>
            <a:r>
              <a:rPr lang="pt-BR" sz="2600" b="1" dirty="0"/>
              <a:t>)</a:t>
            </a:r>
          </a:p>
          <a:p>
            <a:pPr lvl="1"/>
            <a:r>
              <a:rPr lang="pt-BR" sz="2600" b="1" dirty="0"/>
              <a:t>FK (</a:t>
            </a:r>
            <a:r>
              <a:rPr lang="pt-BR" sz="2600" b="1" dirty="0" err="1"/>
              <a:t>foreign</a:t>
            </a:r>
            <a:r>
              <a:rPr lang="pt-BR" sz="2600" b="1" dirty="0"/>
              <a:t> </a:t>
            </a:r>
            <a:r>
              <a:rPr lang="pt-BR" sz="2600" b="1" dirty="0" err="1"/>
              <a:t>key</a:t>
            </a:r>
            <a:r>
              <a:rPr lang="pt-BR" sz="2600" b="1" dirty="0"/>
              <a:t>)</a:t>
            </a:r>
          </a:p>
          <a:p>
            <a:pPr marL="0" indent="0">
              <a:buNone/>
            </a:pPr>
            <a:endParaRPr lang="pt-BR" b="1" dirty="0"/>
          </a:p>
        </p:txBody>
      </p:sp>
      <p:sp>
        <p:nvSpPr>
          <p:cNvPr id="11" name="CaixaDeTexto 10">
            <a:extLst>
              <a:ext uri="{FF2B5EF4-FFF2-40B4-BE49-F238E27FC236}">
                <a16:creationId xmlns:a16="http://schemas.microsoft.com/office/drawing/2014/main" id="{7FE9FB6F-CFC1-4F82-BE3D-BF1FFAF487BC}"/>
              </a:ext>
            </a:extLst>
          </p:cNvPr>
          <p:cNvSpPr txBox="1"/>
          <p:nvPr/>
        </p:nvSpPr>
        <p:spPr>
          <a:xfrm>
            <a:off x="364762" y="2780928"/>
            <a:ext cx="8208912" cy="1477328"/>
          </a:xfrm>
          <a:prstGeom prst="rect">
            <a:avLst/>
          </a:prstGeom>
          <a:noFill/>
        </p:spPr>
        <p:txBody>
          <a:bodyPr wrap="square">
            <a:spAutoFit/>
          </a:bodyPr>
          <a:lstStyle/>
          <a:p>
            <a:pPr algn="l" fontAlgn="base"/>
            <a:r>
              <a:rPr lang="pt-BR" b="1" i="0" dirty="0">
                <a:solidFill>
                  <a:srgbClr val="000000"/>
                </a:solidFill>
                <a:effectLst/>
                <a:latin typeface="Open Sans" panose="020B0604020202020204" pitchFamily="34" charset="0"/>
              </a:rPr>
              <a:t>Chave Primária</a:t>
            </a:r>
          </a:p>
          <a:p>
            <a:pPr algn="just" fontAlgn="base"/>
            <a:r>
              <a:rPr lang="pt-BR" b="0" i="0" dirty="0">
                <a:solidFill>
                  <a:srgbClr val="000000"/>
                </a:solidFill>
                <a:effectLst/>
                <a:latin typeface="inherit"/>
              </a:rPr>
              <a:t>É a chave candidata escolhida para ser a </a:t>
            </a:r>
            <a:r>
              <a:rPr lang="pt-BR" b="1" i="1" dirty="0">
                <a:solidFill>
                  <a:srgbClr val="000000"/>
                </a:solidFill>
                <a:effectLst/>
                <a:latin typeface="inherit"/>
              </a:rPr>
              <a:t>chave principal</a:t>
            </a:r>
            <a:r>
              <a:rPr lang="pt-BR" b="0" i="0" dirty="0">
                <a:solidFill>
                  <a:srgbClr val="000000"/>
                </a:solidFill>
                <a:effectLst/>
                <a:latin typeface="inherit"/>
              </a:rPr>
              <a:t> na relação. Identifica de forma </a:t>
            </a:r>
            <a:r>
              <a:rPr lang="pt-BR" b="1" i="1" dirty="0">
                <a:solidFill>
                  <a:srgbClr val="000000"/>
                </a:solidFill>
                <a:effectLst/>
                <a:latin typeface="inherit"/>
              </a:rPr>
              <a:t>exclusiva</a:t>
            </a:r>
            <a:r>
              <a:rPr lang="pt-BR" b="0" i="0" dirty="0">
                <a:solidFill>
                  <a:srgbClr val="000000"/>
                </a:solidFill>
                <a:effectLst/>
                <a:latin typeface="inherit"/>
              </a:rPr>
              <a:t> os registros em uma tabela, não podendo haver repetição de valores nem tampouco valor nulo neste campo.  Podemos indicar uma chave primária em um modelo de dados com um PK, por exemplo </a:t>
            </a:r>
            <a:r>
              <a:rPr lang="pt-BR" b="1" i="0" dirty="0" err="1">
                <a:solidFill>
                  <a:srgbClr val="000000"/>
                </a:solidFill>
                <a:effectLst/>
                <a:latin typeface="inherit"/>
              </a:rPr>
              <a:t>CodLivro</a:t>
            </a:r>
            <a:r>
              <a:rPr lang="pt-BR" b="1" i="0" dirty="0">
                <a:solidFill>
                  <a:srgbClr val="000000"/>
                </a:solidFill>
                <a:effectLst/>
                <a:latin typeface="inherit"/>
              </a:rPr>
              <a:t>   PK.</a:t>
            </a:r>
            <a:endParaRPr lang="pt-BR" b="0" i="0" dirty="0">
              <a:solidFill>
                <a:srgbClr val="000000"/>
              </a:solidFill>
              <a:effectLst/>
              <a:latin typeface="Open Sans" panose="020B0604020202020204" pitchFamily="34" charset="0"/>
            </a:endParaRPr>
          </a:p>
        </p:txBody>
      </p:sp>
      <p:sp>
        <p:nvSpPr>
          <p:cNvPr id="13" name="CaixaDeTexto 12">
            <a:extLst>
              <a:ext uri="{FF2B5EF4-FFF2-40B4-BE49-F238E27FC236}">
                <a16:creationId xmlns:a16="http://schemas.microsoft.com/office/drawing/2014/main" id="{85081FFE-621B-4FF6-A157-3988E8D22205}"/>
              </a:ext>
            </a:extLst>
          </p:cNvPr>
          <p:cNvSpPr txBox="1"/>
          <p:nvPr/>
        </p:nvSpPr>
        <p:spPr>
          <a:xfrm>
            <a:off x="364762" y="4509120"/>
            <a:ext cx="8599726" cy="1754326"/>
          </a:xfrm>
          <a:prstGeom prst="rect">
            <a:avLst/>
          </a:prstGeom>
          <a:noFill/>
        </p:spPr>
        <p:txBody>
          <a:bodyPr wrap="square">
            <a:spAutoFit/>
          </a:bodyPr>
          <a:lstStyle/>
          <a:p>
            <a:pPr algn="l" fontAlgn="base"/>
            <a:r>
              <a:rPr lang="pt-BR" b="1" i="0" dirty="0">
                <a:solidFill>
                  <a:srgbClr val="000000"/>
                </a:solidFill>
                <a:effectLst/>
                <a:latin typeface="Open Sans" panose="020B0606030504020204" pitchFamily="34" charset="0"/>
              </a:rPr>
              <a:t>Chave Estrangeira</a:t>
            </a:r>
          </a:p>
          <a:p>
            <a:pPr algn="l" fontAlgn="base"/>
            <a:r>
              <a:rPr lang="pt-BR" b="0" i="0" dirty="0">
                <a:solidFill>
                  <a:srgbClr val="000000"/>
                </a:solidFill>
                <a:effectLst/>
                <a:latin typeface="inherit"/>
              </a:rPr>
              <a:t>Uma </a:t>
            </a:r>
            <a:r>
              <a:rPr lang="pt-BR" i="0" u="none" strike="noStrike" dirty="0">
                <a:effectLst/>
                <a:latin typeface="inherit"/>
              </a:rPr>
              <a:t>chave estrangeira</a:t>
            </a:r>
            <a:r>
              <a:rPr lang="pt-BR" i="0" dirty="0">
                <a:effectLst/>
                <a:latin typeface="inherit"/>
              </a:rPr>
              <a:t> </a:t>
            </a:r>
            <a:r>
              <a:rPr lang="pt-BR" b="0" i="0" dirty="0">
                <a:solidFill>
                  <a:srgbClr val="000000"/>
                </a:solidFill>
                <a:effectLst/>
                <a:latin typeface="inherit"/>
              </a:rPr>
              <a:t>é uma coluna de uma tabela que estabelece um </a:t>
            </a:r>
            <a:r>
              <a:rPr lang="pt-BR" b="1" i="1" dirty="0">
                <a:solidFill>
                  <a:srgbClr val="000000"/>
                </a:solidFill>
                <a:effectLst/>
                <a:latin typeface="inherit"/>
              </a:rPr>
              <a:t>Relacionamento com a Chave Primária</a:t>
            </a:r>
            <a:r>
              <a:rPr lang="pt-BR" b="0" i="0" dirty="0">
                <a:solidFill>
                  <a:srgbClr val="000000"/>
                </a:solidFill>
                <a:effectLst/>
                <a:latin typeface="inherit"/>
              </a:rPr>
              <a:t> (PK) ou coluna  de outra tabela relacionada.  É a partir da chave estrangeira que sabemos com qual registro em uma tabela B um registro em uma tabela A está relacionado. Podemos indicar uma chave estrangeira em um modelo de dados com um FK, por exemplo </a:t>
            </a:r>
            <a:r>
              <a:rPr lang="pt-BR" b="1" i="0" dirty="0" err="1">
                <a:solidFill>
                  <a:srgbClr val="000000"/>
                </a:solidFill>
                <a:effectLst/>
                <a:latin typeface="inherit"/>
              </a:rPr>
              <a:t>CodAluno</a:t>
            </a:r>
            <a:r>
              <a:rPr lang="pt-BR" b="1" i="0" dirty="0">
                <a:solidFill>
                  <a:srgbClr val="000000"/>
                </a:solidFill>
                <a:effectLst/>
                <a:latin typeface="inherit"/>
              </a:rPr>
              <a:t>   FK</a:t>
            </a:r>
            <a:endParaRPr lang="pt-BR" b="0" i="0" dirty="0">
              <a:solidFill>
                <a:srgbClr val="000000"/>
              </a:solidFill>
              <a:effectLst/>
              <a:latin typeface="inherit"/>
            </a:endParaRPr>
          </a:p>
        </p:txBody>
      </p:sp>
    </p:spTree>
    <p:extLst>
      <p:ext uri="{BB962C8B-B14F-4D97-AF65-F5344CB8AC3E}">
        <p14:creationId xmlns:p14="http://schemas.microsoft.com/office/powerpoint/2010/main" val="322866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66690-7FA7-433D-99D6-1496C8506082}"/>
              </a:ext>
            </a:extLst>
          </p:cNvPr>
          <p:cNvSpPr>
            <a:spLocks noGrp="1"/>
          </p:cNvSpPr>
          <p:nvPr>
            <p:ph type="title"/>
          </p:nvPr>
        </p:nvSpPr>
        <p:spPr/>
        <p:txBody>
          <a:bodyPr>
            <a:normAutofit/>
          </a:bodyPr>
          <a:lstStyle/>
          <a:p>
            <a:r>
              <a:rPr lang="pt-BR" dirty="0"/>
              <a:t>Modelo RELACIONAL</a:t>
            </a:r>
          </a:p>
        </p:txBody>
      </p:sp>
      <p:sp>
        <p:nvSpPr>
          <p:cNvPr id="3" name="Espaço Reservado para Conteúdo 2">
            <a:extLst>
              <a:ext uri="{FF2B5EF4-FFF2-40B4-BE49-F238E27FC236}">
                <a16:creationId xmlns:a16="http://schemas.microsoft.com/office/drawing/2014/main" id="{A07FFAE8-5900-44FA-A56C-C64E0DD64C07}"/>
              </a:ext>
            </a:extLst>
          </p:cNvPr>
          <p:cNvSpPr>
            <a:spLocks noGrp="1"/>
          </p:cNvSpPr>
          <p:nvPr>
            <p:ph idx="1"/>
          </p:nvPr>
        </p:nvSpPr>
        <p:spPr>
          <a:xfrm>
            <a:off x="457200" y="1600200"/>
            <a:ext cx="8435280" cy="4525963"/>
          </a:xfrm>
        </p:spPr>
        <p:txBody>
          <a:bodyPr/>
          <a:lstStyle/>
          <a:p>
            <a:r>
              <a:rPr lang="pt-BR" sz="3000" dirty="0"/>
              <a:t>No modelo </a:t>
            </a:r>
            <a:r>
              <a:rPr lang="pt-BR" sz="3000" b="1" dirty="0"/>
              <a:t>RELACIONAL </a:t>
            </a:r>
            <a:r>
              <a:rPr lang="pt-BR" sz="3000" dirty="0"/>
              <a:t>temos os campos </a:t>
            </a:r>
            <a:r>
              <a:rPr lang="pt-BR" sz="3000" b="1" dirty="0"/>
              <a:t>chaves:</a:t>
            </a:r>
          </a:p>
          <a:p>
            <a:pPr lvl="1"/>
            <a:r>
              <a:rPr lang="pt-BR" sz="2600" b="1" dirty="0"/>
              <a:t>PK (</a:t>
            </a:r>
            <a:r>
              <a:rPr lang="pt-BR" sz="2600" b="1" dirty="0" err="1"/>
              <a:t>primary</a:t>
            </a:r>
            <a:r>
              <a:rPr lang="pt-BR" sz="2600" b="1" dirty="0"/>
              <a:t> </a:t>
            </a:r>
            <a:r>
              <a:rPr lang="pt-BR" sz="2600" b="1" dirty="0" err="1"/>
              <a:t>key</a:t>
            </a:r>
            <a:r>
              <a:rPr lang="pt-BR" sz="2600" b="1" dirty="0"/>
              <a:t>)</a:t>
            </a:r>
          </a:p>
          <a:p>
            <a:pPr lvl="1"/>
            <a:r>
              <a:rPr lang="pt-BR" sz="2600" b="1" dirty="0"/>
              <a:t>FK (</a:t>
            </a:r>
            <a:r>
              <a:rPr lang="pt-BR" sz="2600" b="1" dirty="0" err="1"/>
              <a:t>foreign</a:t>
            </a:r>
            <a:r>
              <a:rPr lang="pt-BR" sz="2600" b="1" dirty="0"/>
              <a:t> </a:t>
            </a:r>
            <a:r>
              <a:rPr lang="pt-BR" sz="2600" b="1" dirty="0" err="1"/>
              <a:t>key</a:t>
            </a:r>
            <a:r>
              <a:rPr lang="pt-BR" sz="2600" b="1" dirty="0"/>
              <a:t>)</a:t>
            </a:r>
          </a:p>
          <a:p>
            <a:pPr marL="0" indent="0">
              <a:buNone/>
            </a:pPr>
            <a:endParaRPr lang="pt-BR" b="1" dirty="0"/>
          </a:p>
        </p:txBody>
      </p:sp>
      <p:pic>
        <p:nvPicPr>
          <p:cNvPr id="5" name="Imagem 4">
            <a:extLst>
              <a:ext uri="{FF2B5EF4-FFF2-40B4-BE49-F238E27FC236}">
                <a16:creationId xmlns:a16="http://schemas.microsoft.com/office/drawing/2014/main" id="{17C276DF-2DA7-47E7-862D-6F738742E016}"/>
              </a:ext>
            </a:extLst>
          </p:cNvPr>
          <p:cNvPicPr>
            <a:picLocks noChangeAspect="1"/>
          </p:cNvPicPr>
          <p:nvPr/>
        </p:nvPicPr>
        <p:blipFill>
          <a:blip r:embed="rId2"/>
          <a:stretch>
            <a:fillRect/>
          </a:stretch>
        </p:blipFill>
        <p:spPr>
          <a:xfrm>
            <a:off x="1757362" y="3394255"/>
            <a:ext cx="5629275" cy="3371850"/>
          </a:xfrm>
          <a:prstGeom prst="rect">
            <a:avLst/>
          </a:prstGeom>
        </p:spPr>
      </p:pic>
      <p:sp>
        <p:nvSpPr>
          <p:cNvPr id="7" name="Elipse 6">
            <a:extLst>
              <a:ext uri="{FF2B5EF4-FFF2-40B4-BE49-F238E27FC236}">
                <a16:creationId xmlns:a16="http://schemas.microsoft.com/office/drawing/2014/main" id="{1D3FE403-E61D-4C84-8564-3CF1D70DBE4C}"/>
              </a:ext>
            </a:extLst>
          </p:cNvPr>
          <p:cNvSpPr/>
          <p:nvPr/>
        </p:nvSpPr>
        <p:spPr>
          <a:xfrm>
            <a:off x="1547664" y="4365104"/>
            <a:ext cx="158417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a:extLst>
              <a:ext uri="{FF2B5EF4-FFF2-40B4-BE49-F238E27FC236}">
                <a16:creationId xmlns:a16="http://schemas.microsoft.com/office/drawing/2014/main" id="{0DDB9AC5-F754-446E-B7E5-A02F7507B05D}"/>
              </a:ext>
            </a:extLst>
          </p:cNvPr>
          <p:cNvSpPr/>
          <p:nvPr/>
        </p:nvSpPr>
        <p:spPr>
          <a:xfrm>
            <a:off x="5220072" y="4365104"/>
            <a:ext cx="1800200"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a:extLst>
              <a:ext uri="{FF2B5EF4-FFF2-40B4-BE49-F238E27FC236}">
                <a16:creationId xmlns:a16="http://schemas.microsoft.com/office/drawing/2014/main" id="{67C9BEC6-06EB-4593-BABA-C6B1797A649C}"/>
              </a:ext>
            </a:extLst>
          </p:cNvPr>
          <p:cNvSpPr/>
          <p:nvPr/>
        </p:nvSpPr>
        <p:spPr>
          <a:xfrm>
            <a:off x="5220072" y="5840009"/>
            <a:ext cx="1800200"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5271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07FFAE8-5900-44FA-A56C-C64E0DD64C07}"/>
              </a:ext>
            </a:extLst>
          </p:cNvPr>
          <p:cNvSpPr>
            <a:spLocks noGrp="1"/>
          </p:cNvSpPr>
          <p:nvPr>
            <p:ph idx="1"/>
          </p:nvPr>
        </p:nvSpPr>
        <p:spPr>
          <a:xfrm>
            <a:off x="354360" y="369158"/>
            <a:ext cx="8435280" cy="4525963"/>
          </a:xfrm>
        </p:spPr>
        <p:txBody>
          <a:bodyPr/>
          <a:lstStyle/>
          <a:p>
            <a:pPr marL="0" indent="0">
              <a:buNone/>
            </a:pPr>
            <a:r>
              <a:rPr lang="pt-BR" b="1" dirty="0"/>
              <a:t>Exemplo 01 - Modelo Relacional</a:t>
            </a:r>
          </a:p>
        </p:txBody>
      </p:sp>
      <p:pic>
        <p:nvPicPr>
          <p:cNvPr id="6" name="Imagem 5">
            <a:extLst>
              <a:ext uri="{FF2B5EF4-FFF2-40B4-BE49-F238E27FC236}">
                <a16:creationId xmlns:a16="http://schemas.microsoft.com/office/drawing/2014/main" id="{6BD77B4A-5A1B-4244-8BBA-33221CB8B15A}"/>
              </a:ext>
            </a:extLst>
          </p:cNvPr>
          <p:cNvPicPr>
            <a:picLocks noChangeAspect="1"/>
          </p:cNvPicPr>
          <p:nvPr/>
        </p:nvPicPr>
        <p:blipFill>
          <a:blip r:embed="rId2"/>
          <a:stretch>
            <a:fillRect/>
          </a:stretch>
        </p:blipFill>
        <p:spPr>
          <a:xfrm>
            <a:off x="1259632" y="1410389"/>
            <a:ext cx="6048672" cy="5173707"/>
          </a:xfrm>
          <a:prstGeom prst="rect">
            <a:avLst/>
          </a:prstGeom>
        </p:spPr>
      </p:pic>
    </p:spTree>
    <p:extLst>
      <p:ext uri="{BB962C8B-B14F-4D97-AF65-F5344CB8AC3E}">
        <p14:creationId xmlns:p14="http://schemas.microsoft.com/office/powerpoint/2010/main" val="211118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528" y="188640"/>
            <a:ext cx="8136904" cy="936104"/>
          </a:xfrm>
        </p:spPr>
        <p:txBody>
          <a:bodyPr>
            <a:normAutofit fontScale="90000"/>
          </a:bodyPr>
          <a:lstStyle/>
          <a:p>
            <a:r>
              <a:rPr lang="pt-BR" dirty="0"/>
              <a:t>Ex2 – Converter para o Modelo ER Relacional (Cinema)</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484784"/>
            <a:ext cx="734377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01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528" y="188640"/>
            <a:ext cx="8136904" cy="936104"/>
          </a:xfrm>
        </p:spPr>
        <p:txBody>
          <a:bodyPr>
            <a:normAutofit fontScale="90000"/>
          </a:bodyPr>
          <a:lstStyle/>
          <a:p>
            <a:r>
              <a:rPr lang="pt-BR" dirty="0"/>
              <a:t>Ex2 – Converter para o Modelo ER Relacional (Cinema)</a:t>
            </a:r>
          </a:p>
        </p:txBody>
      </p:sp>
      <p:pic>
        <p:nvPicPr>
          <p:cNvPr id="4" name="Imagem 3">
            <a:extLst>
              <a:ext uri="{FF2B5EF4-FFF2-40B4-BE49-F238E27FC236}">
                <a16:creationId xmlns:a16="http://schemas.microsoft.com/office/drawing/2014/main" id="{96A29A20-A721-42EA-B752-AB96DC7DC8BF}"/>
              </a:ext>
            </a:extLst>
          </p:cNvPr>
          <p:cNvPicPr>
            <a:picLocks noChangeAspect="1"/>
          </p:cNvPicPr>
          <p:nvPr/>
        </p:nvPicPr>
        <p:blipFill>
          <a:blip r:embed="rId2"/>
          <a:stretch>
            <a:fillRect/>
          </a:stretch>
        </p:blipFill>
        <p:spPr>
          <a:xfrm>
            <a:off x="1547664" y="1446052"/>
            <a:ext cx="5688632" cy="5411948"/>
          </a:xfrm>
          <a:prstGeom prst="rect">
            <a:avLst/>
          </a:prstGeom>
        </p:spPr>
      </p:pic>
    </p:spTree>
    <p:extLst>
      <p:ext uri="{BB962C8B-B14F-4D97-AF65-F5344CB8AC3E}">
        <p14:creationId xmlns:p14="http://schemas.microsoft.com/office/powerpoint/2010/main" val="188236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528" y="188640"/>
            <a:ext cx="8136904" cy="936104"/>
          </a:xfrm>
        </p:spPr>
        <p:txBody>
          <a:bodyPr>
            <a:normAutofit fontScale="90000"/>
          </a:bodyPr>
          <a:lstStyle/>
          <a:p>
            <a:r>
              <a:rPr lang="pt-BR" dirty="0"/>
              <a:t>Ex3 – Converter para o Modelo ER Relacional (Imobiliária)</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56792"/>
            <a:ext cx="74771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99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528" y="188640"/>
            <a:ext cx="8136904" cy="936104"/>
          </a:xfrm>
        </p:spPr>
        <p:txBody>
          <a:bodyPr>
            <a:normAutofit fontScale="90000"/>
          </a:bodyPr>
          <a:lstStyle/>
          <a:p>
            <a:r>
              <a:rPr lang="pt-BR" dirty="0"/>
              <a:t>Ex3 – Converter para o Modelo ER Relacional (Imobiliária)</a:t>
            </a:r>
          </a:p>
        </p:txBody>
      </p:sp>
      <p:pic>
        <p:nvPicPr>
          <p:cNvPr id="4" name="Imagem 3">
            <a:extLst>
              <a:ext uri="{FF2B5EF4-FFF2-40B4-BE49-F238E27FC236}">
                <a16:creationId xmlns:a16="http://schemas.microsoft.com/office/drawing/2014/main" id="{EBDE03EE-4BBA-4BEF-9D26-02C586FF331C}"/>
              </a:ext>
            </a:extLst>
          </p:cNvPr>
          <p:cNvPicPr>
            <a:picLocks noChangeAspect="1"/>
          </p:cNvPicPr>
          <p:nvPr/>
        </p:nvPicPr>
        <p:blipFill>
          <a:blip r:embed="rId2"/>
          <a:stretch>
            <a:fillRect/>
          </a:stretch>
        </p:blipFill>
        <p:spPr>
          <a:xfrm>
            <a:off x="1259632" y="1387551"/>
            <a:ext cx="5904656" cy="5308344"/>
          </a:xfrm>
          <a:prstGeom prst="rect">
            <a:avLst/>
          </a:prstGeom>
        </p:spPr>
      </p:pic>
    </p:spTree>
    <p:extLst>
      <p:ext uri="{BB962C8B-B14F-4D97-AF65-F5344CB8AC3E}">
        <p14:creationId xmlns:p14="http://schemas.microsoft.com/office/powerpoint/2010/main" val="336932688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273</Words>
  <Application>Microsoft Office PowerPoint</Application>
  <PresentationFormat>Apresentação na tela (4:3)</PresentationFormat>
  <Paragraphs>23</Paragraphs>
  <Slides>11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Arial</vt:lpstr>
      <vt:lpstr>Calibri</vt:lpstr>
      <vt:lpstr>inherit</vt:lpstr>
      <vt:lpstr>Open Sans</vt:lpstr>
      <vt:lpstr>Tema do Office</vt:lpstr>
      <vt:lpstr>Modelo RELACIONAL</vt:lpstr>
      <vt:lpstr>Modelo RELACIONAL</vt:lpstr>
      <vt:lpstr>Modelo RELACIONAL</vt:lpstr>
      <vt:lpstr>Modelo RELACIONAL</vt:lpstr>
      <vt:lpstr>Apresentação do PowerPoint</vt:lpstr>
      <vt:lpstr>Ex2 – Converter para o Modelo ER Relacional (Cinema)</vt:lpstr>
      <vt:lpstr>Ex2 – Converter para o Modelo ER Relacional (Cinema)</vt:lpstr>
      <vt:lpstr>Ex3 – Converter para o Modelo ER Relacional (Imobiliária)</vt:lpstr>
      <vt:lpstr>Ex3 – Converter para o Modelo ER Relacional (Imobiliária)</vt:lpstr>
      <vt:lpstr>Ex4 – Converter para o Modelo ER Relacional (Pedidos Compra)</vt:lpstr>
      <vt:lpstr>Ex4 – Converter para o Modelo ER Relacional (Pedidos Compra)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Exercícios Complementares</dc:title>
  <dc:creator>Cristiane</dc:creator>
  <cp:lastModifiedBy>Cristiane Pavei Fernandes</cp:lastModifiedBy>
  <cp:revision>36</cp:revision>
  <dcterms:created xsi:type="dcterms:W3CDTF">2021-04-20T17:12:47Z</dcterms:created>
  <dcterms:modified xsi:type="dcterms:W3CDTF">2023-04-14T18:08:10Z</dcterms:modified>
</cp:coreProperties>
</file>