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9692F-C841-401F-854B-4A1C660C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A4183-7D55-44D4-B293-BD654CBA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CABD0-B012-4956-B52F-877222F9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E8192-9440-4041-8414-D9D78EDB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38448-6E31-47AF-A863-3786A8C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2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F2431-2545-44E3-A5C8-74E0B954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76F518-1E89-4130-A923-13B893A5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A47C8-D40A-44AA-A8C7-3211CF83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87AD5-8FBA-4902-93B5-6ABEDD73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41300-71CB-464A-B175-CE287832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3A33FB-2FE7-4BF5-9C9E-C71758914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274A14-564E-4B1A-8825-B4E0D380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7859F-0146-42E0-AE34-48882AF5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D2E39-18C8-4917-B452-95D096B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91E55-39CC-4C9A-B211-4F5405A0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8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7D13E-500F-44EC-84BD-09D1A754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47E29-248E-4B6F-8547-C1EBBDC9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1190B-EDC4-47B1-8B8E-F76BC242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368B5-7B41-4EB9-878B-65790A0C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82E58-C3CE-4507-832D-B9ED5F65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2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1930-AD23-4652-A680-7A92E379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6F4EED-0BB3-485D-A8A8-659C1A6F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47D07-A364-43B8-BD50-857CB9E9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9A320C-256F-4BFD-8E60-A364A5FD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658C-1E2F-4B98-BB5D-A8D0CBAA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9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5F8A3-4F00-43BD-93B7-E0E82B30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DB9B9-CB96-49DF-907B-52188EDA7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602B17-21AC-460C-AC35-549E6C573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277B8-B723-480B-AC7C-C9C183F6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5188B-6EE5-47EB-A66C-50F961B0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92D1D-F070-4224-A38A-3765972D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A083-DAB1-4FA9-B6A0-7A437C4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F6351-29FD-4893-99D9-954DDC8F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344EA-A139-448D-8342-DDA43132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0685C1-1D9A-4BB1-8434-F199E4339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CDC9E-9D75-40F4-9F5C-8474BA01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777037-F434-4A3A-8E2E-EAA1F074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297788-5CBB-4467-A9A3-C5EA59B5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8E4025-C82D-42B0-8BEF-5D075CB0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32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D1D7D-F65D-4E82-963D-87357A6F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09A4CE-32D6-416B-A42C-AE886304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490586-CF8D-4BF0-8EDE-5500727C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E430F2-375B-4D61-B3E2-B9A6920B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CE9BE5-293E-4313-BB76-EFAF19D5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506214-816F-4CA8-8D01-3BBBDFA3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D4185E-C1FE-408A-AD89-01B1D4A0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BFD7E-3054-4E73-8431-A0EBA15A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B4BE5-6D53-4B0D-801C-3FCC8F4E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D8EDE5-247A-4516-B042-1F9ED1F1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45464-CE06-4729-AAE4-DB1767A6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CA69F-3D3A-4C63-8F44-DE02EA1E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779652-0026-4FEC-9F3A-C7E1F814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0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EA97-029B-422A-A18C-004EF79C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88F5DB-C47E-4C7B-84F6-29AC6DE2D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0CC627-5614-447F-A01F-C3176D2A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1FFAA-91DD-4DEA-882A-560DE62B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194E9F-40DA-4BEB-9B6A-6AFCCFF9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110E10-4EB6-4DF2-B46F-BABA965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6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794F3A-CA08-4B33-B34A-802CF929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0884F7-ABE2-4EED-99D2-4D59197D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1E424-664F-4D1E-B3CE-8CDB47780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7C08-6C44-4A04-AD96-F2BE3D585C7E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CA79D-9FDB-4472-BCD6-F6FDCB723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5087B5-A222-4634-AF5C-EB8CDD7F0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8C8F-B453-42A6-B13E-7D9E94A53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D60479E-DC8F-4CF9-B411-19299BAAA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61904"/>
              </p:ext>
            </p:extLst>
          </p:nvPr>
        </p:nvGraphicFramePr>
        <p:xfrm>
          <a:off x="447261" y="1053546"/>
          <a:ext cx="11519451" cy="5335032"/>
        </p:xfrm>
        <a:graphic>
          <a:graphicData uri="http://schemas.openxmlformats.org/drawingml/2006/table">
            <a:tbl>
              <a:tblPr/>
              <a:tblGrid>
                <a:gridCol w="11519451">
                  <a:extLst>
                    <a:ext uri="{9D8B030D-6E8A-4147-A177-3AD203B41FA5}">
                      <a16:colId xmlns:a16="http://schemas.microsoft.com/office/drawing/2014/main" val="1653990441"/>
                    </a:ext>
                  </a:extLst>
                </a:gridCol>
              </a:tblGrid>
              <a:tr h="5183050">
                <a:tc>
                  <a:txBody>
                    <a:bodyPr/>
                    <a:lstStyle/>
                    <a:p>
                      <a:pPr algn="just" rtl="0" fontAlgn="t"/>
                      <a:r>
                        <a:rPr lang="pt-BR" sz="2000" dirty="0">
                          <a:effectLst/>
                        </a:rPr>
                        <a:t>A normalização de tabelas tem por objetivo principal resolver problemas de atualização de bases de dados, minimizando redundâncias. Ele pode ser visto como o processo no qual são eliminados esquemas de relações (tabelas) não satisfatórios, decompondo-os, através da separação de seus atributos em esquemas de relações menos complexas, mas que satisfaçam as propriedades desejadas.</a:t>
                      </a:r>
                    </a:p>
                    <a:p>
                      <a:pPr rtl="0" fontAlgn="t"/>
                      <a:endParaRPr lang="pt-BR" sz="2000" dirty="0">
                        <a:effectLst/>
                      </a:endParaRPr>
                    </a:p>
                    <a:p>
                      <a:pPr algn="just" rtl="0" fontAlgn="t"/>
                      <a:r>
                        <a:rPr lang="pt-BR" sz="2000" dirty="0">
                          <a:effectLst/>
                        </a:rPr>
                        <a:t>O processo de normalização como foi proposto inicialmente por </a:t>
                      </a:r>
                      <a:r>
                        <a:rPr lang="pt-BR" sz="2000" dirty="0" err="1">
                          <a:effectLst/>
                        </a:rPr>
                        <a:t>Codd</a:t>
                      </a:r>
                      <a:r>
                        <a:rPr lang="pt-BR" sz="2000" dirty="0">
                          <a:effectLst/>
                        </a:rPr>
                        <a:t> conduz um esquema de relação através de uma bateria de testes para certificar se o mesmo está na 1ª, 2ª e 3ª </a:t>
                      </a:r>
                      <a:r>
                        <a:rPr lang="pt-BR" sz="2000" b="1" dirty="0">
                          <a:effectLst/>
                        </a:rPr>
                        <a:t>Formas Normais</a:t>
                      </a:r>
                      <a:r>
                        <a:rPr lang="pt-BR" sz="2000" dirty="0">
                          <a:effectLst/>
                        </a:rPr>
                        <a:t>. Cada etapa ou teste corresponde uma determinada forma normal, que representa um progressivo refinamento na estrutura das tabelas. Assim, uma tabela que se encontra na Terceira Forma Normal é considerada mais normalizada (mais "enxuta", pode-se dizer) que uma tabela que se encontra apenas na Segunda Forma Normal.</a:t>
                      </a:r>
                    </a:p>
                    <a:p>
                      <a:pPr rtl="0" fontAlgn="t"/>
                      <a:endParaRPr lang="pt-BR" sz="2000" dirty="0">
                        <a:effectLst/>
                      </a:endParaRPr>
                    </a:p>
                    <a:p>
                      <a:pPr algn="just" rtl="0" fontAlgn="t"/>
                      <a:r>
                        <a:rPr lang="pt-BR" sz="2000" dirty="0">
                          <a:effectLst/>
                        </a:rPr>
                        <a:t>A normalização possui caráter organizativo e pode ocorrer durante a concepção do modelo conceitual, durante a derivação do modelo lógico para o relacional, ou após a derivação do modelo lógico.</a:t>
                      </a:r>
                    </a:p>
                    <a:p>
                      <a:pPr rtl="0" fontAlgn="t"/>
                      <a:r>
                        <a:rPr lang="pt-BR" sz="2000" dirty="0">
                          <a:effectLst/>
                        </a:rPr>
                        <a:t>As principais características de uma base de dados normalizada são:</a:t>
                      </a:r>
                    </a:p>
                    <a:p>
                      <a:pPr marL="742950" lvl="1" indent="-2857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effectLst/>
                        </a:rPr>
                        <a:t>Geração de aplicações mais estáveis.</a:t>
                      </a:r>
                    </a:p>
                    <a:p>
                      <a:pPr marL="742950" lvl="1" indent="-2857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effectLst/>
                        </a:rPr>
                        <a:t>Aumento do número de tabelas utilizadas.</a:t>
                      </a:r>
                    </a:p>
                    <a:p>
                      <a:pPr marL="742950" lvl="1" indent="-28575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effectLst/>
                        </a:rPr>
                        <a:t>Diminuição dos tamanhos médios das tabelas.</a:t>
                      </a:r>
                    </a:p>
                  </a:txBody>
                  <a:tcPr marL="76716" marR="76716" marT="76716" marB="76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23237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DEA9FFE-2306-47B7-BD86-4FC1D503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85" y="286357"/>
            <a:ext cx="62852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2435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Regras de Normalização: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9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DEA9FFE-2306-47B7-BD86-4FC1D503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85" y="286357"/>
            <a:ext cx="62852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24355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Regras de Normalização: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3B04D6-DBB6-4D68-B181-35AC75F7E075}"/>
              </a:ext>
            </a:extLst>
          </p:cNvPr>
          <p:cNvSpPr txBox="1"/>
          <p:nvPr/>
        </p:nvSpPr>
        <p:spPr>
          <a:xfrm>
            <a:off x="532985" y="1245096"/>
            <a:ext cx="112018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4355D"/>
                </a:solidFill>
                <a:effectLst/>
                <a:latin typeface="arial" panose="020B0604020202020204" pitchFamily="34" charset="0"/>
              </a:rPr>
              <a:t>Benefícios da normalização: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Estabilidade do modelo lógico: capacidade de um modelo manter-se inalterado face às mudanças que venham a ser percebida ou introduzidas no ambiente que tenha sido modelado.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Flexibilidade: capacidade de adaptação a demandas diferenciadas, a expansão e redução, a omissão ou presença,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Integridade: diz respeito à qualidade do dado. Um dado mapeado em mais de um local de modo diferente, com valores instanciados de modo diferentes, pode ser indício de que não há integridade entre eles.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Economia: no espaço de armazenamento em relação ao custo de manipulação de dados (que representa todo e qualquer esforço, tempo, ou valor agregado ao fato de manipularmos volumes de dados maiores do que os efetivamente necessários); custo causado pelo atraso do fornecimento da informação desejada.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Fidelidade ao ambiente observado: ajuda a definir elementos que foram despercebidos durante o processo de modelagem.</a:t>
            </a:r>
          </a:p>
        </p:txBody>
      </p:sp>
    </p:spTree>
    <p:extLst>
      <p:ext uri="{BB962C8B-B14F-4D97-AF65-F5344CB8AC3E}">
        <p14:creationId xmlns:p14="http://schemas.microsoft.com/office/powerpoint/2010/main" val="6937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9C263C-FC77-4B0D-9E4A-D3624929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5" y="286357"/>
            <a:ext cx="10803020" cy="65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2150EEF-CCC5-44E5-9A78-58F5D210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576512"/>
            <a:ext cx="6325678" cy="39957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374A29-5241-441C-A9B4-6FCD81A3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12" y="4752975"/>
            <a:ext cx="3819525" cy="1819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967D219-6CB0-4393-8A18-46053D632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7" y="493371"/>
            <a:ext cx="10691813" cy="1813607"/>
          </a:xfrm>
          <a:prstGeom prst="rect">
            <a:avLst/>
          </a:prstGeom>
        </p:spPr>
      </p:pic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6E9340DC-3A41-41FE-AA63-992F924B0FAE}"/>
              </a:ext>
            </a:extLst>
          </p:cNvPr>
          <p:cNvSpPr/>
          <p:nvPr/>
        </p:nvSpPr>
        <p:spPr>
          <a:xfrm>
            <a:off x="342900" y="1619250"/>
            <a:ext cx="1019175" cy="2924175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88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4</cp:revision>
  <dcterms:created xsi:type="dcterms:W3CDTF">2023-04-28T17:04:52Z</dcterms:created>
  <dcterms:modified xsi:type="dcterms:W3CDTF">2023-04-28T17:18:35Z</dcterms:modified>
</cp:coreProperties>
</file>