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0" r:id="rId2"/>
    <p:sldId id="395" r:id="rId3"/>
    <p:sldId id="277" r:id="rId4"/>
    <p:sldId id="278" r:id="rId5"/>
    <p:sldId id="396" r:id="rId6"/>
    <p:sldId id="279" r:id="rId7"/>
    <p:sldId id="271" r:id="rId8"/>
    <p:sldId id="288" r:id="rId9"/>
    <p:sldId id="289" r:id="rId10"/>
    <p:sldId id="285" r:id="rId11"/>
    <p:sldId id="286" r:id="rId12"/>
    <p:sldId id="273" r:id="rId13"/>
    <p:sldId id="274" r:id="rId14"/>
    <p:sldId id="397" r:id="rId15"/>
    <p:sldId id="398" r:id="rId16"/>
    <p:sldId id="399" r:id="rId17"/>
    <p:sldId id="400" r:id="rId18"/>
    <p:sldId id="401" r:id="rId19"/>
    <p:sldId id="40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2EA0-EFE0-416B-BAD0-85A03AAD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0"/>
            <a:ext cx="9144000" cy="1072197"/>
          </a:xfrm>
        </p:spPr>
        <p:txBody>
          <a:bodyPr/>
          <a:lstStyle/>
          <a:p>
            <a:r>
              <a:rPr lang="pt-BR" dirty="0"/>
              <a:t>SELECT (pesquisa no SQL)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8F21A-9D2C-4ECD-A158-86157639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5" y="1543760"/>
            <a:ext cx="11495649" cy="51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279" tIns="43639" rIns="87279" bIns="43639">
            <a:spAutoFit/>
          </a:bodyPr>
          <a:lstStyle>
            <a:lvl1pPr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altLang="pt-BR" sz="2800" u="none" dirty="0">
                <a:latin typeface="Times" panose="02020603050405020304" pitchFamily="18" charset="0"/>
                <a:cs typeface="Times New Roman" panose="02020603050405020304" pitchFamily="18" charset="0"/>
              </a:rPr>
              <a:t>A cláusula SELECT, listará as colunas a serem exibidas e a cláusula FROM, especificará a tabela envolvida.</a:t>
            </a: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pt-BR" altLang="pt-BR" sz="11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Para listar o codigo, nome e telefone na tabela EMPREGADO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coddepto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nome,  telefone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empregado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Para listar todos os campos na tabela EMPREGADO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   *  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empregado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5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692953"/>
            <a:ext cx="90885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avg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kumimoji="0" lang="pt-BR" altLang="pt-BR" sz="24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Retorna a média aritmética da coluna informada.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Exemplo:     </a:t>
            </a:r>
            <a:r>
              <a:rPr lang="pt-BR" sz="2400" dirty="0">
                <a:latin typeface="+mn-lt"/>
              </a:rPr>
              <a:t>select avg(nota)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071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Empresa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692953"/>
            <a:ext cx="90885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sum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Retorna o</a:t>
            </a:r>
            <a:r>
              <a:rPr kumimoji="0" lang="pt-BR" altLang="pt-BR" sz="2400" b="0" i="0" u="none" strike="noStrike" cap="none" normalizeH="0" dirty="0">
                <a:ln>
                  <a:noFill/>
                </a:ln>
                <a:effectLst/>
                <a:latin typeface="+mn-lt"/>
              </a:rPr>
              <a:t> somatório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da coluna informada.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Exemplo:     </a:t>
            </a:r>
            <a:r>
              <a:rPr lang="pt-BR" sz="2400" dirty="0">
                <a:latin typeface="+mn-lt"/>
              </a:rPr>
              <a:t>select sum(nota)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00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Empresa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692953"/>
            <a:ext cx="90885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count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lvl="0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400" dirty="0">
                <a:latin typeface="+mn-lt"/>
              </a:rPr>
              <a:t>Retorna a quantidade de registros existentes na tabela.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Exemplo:     </a:t>
            </a:r>
            <a:r>
              <a:rPr lang="pt-BR" sz="2400" dirty="0">
                <a:latin typeface="+mn-lt"/>
              </a:rPr>
              <a:t>select </a:t>
            </a:r>
            <a:r>
              <a:rPr lang="pt-BR" sz="2400" dirty="0" err="1">
                <a:latin typeface="+mn-lt"/>
              </a:rPr>
              <a:t>count</a:t>
            </a:r>
            <a:r>
              <a:rPr lang="pt-BR" sz="2400" dirty="0">
                <a:latin typeface="+mn-lt"/>
              </a:rPr>
              <a:t>(codigo)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65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Empresa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708341"/>
            <a:ext cx="1101436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distinct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lvl="0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200" dirty="0">
                <a:latin typeface="+mn-lt"/>
              </a:rPr>
              <a:t>Usamos </a:t>
            </a:r>
            <a:r>
              <a:rPr lang="pt-BR" sz="2200" i="1" dirty="0" err="1">
                <a:latin typeface="+mn-lt"/>
              </a:rPr>
              <a:t>distinct</a:t>
            </a:r>
            <a:r>
              <a:rPr lang="pt-BR" sz="2200" dirty="0">
                <a:latin typeface="+mn-lt"/>
              </a:rPr>
              <a:t> para evitar que um determinado valor seja repetido em uma consulta.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Exemplo:     </a:t>
            </a:r>
            <a:r>
              <a:rPr lang="pt-BR" sz="2400" dirty="0">
                <a:latin typeface="+mn-lt"/>
              </a:rPr>
              <a:t>select </a:t>
            </a:r>
            <a:r>
              <a:rPr lang="pt-BR" sz="2400" dirty="0" err="1">
                <a:latin typeface="+mn-lt"/>
              </a:rPr>
              <a:t>distinct</a:t>
            </a:r>
            <a:r>
              <a:rPr lang="pt-BR" sz="2400" dirty="0">
                <a:latin typeface="+mn-lt"/>
              </a:rPr>
              <a:t>(cidade)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474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C4A89-08A3-B637-9B12-81E1C996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as tabelas, incluindo os campos: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1A230F-1E1C-ECF8-9A30-4EC3A9FC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* Adicionar uma nova tabela </a:t>
            </a:r>
            <a:r>
              <a:rPr lang="pt-BR" sz="1600" b="1" dirty="0"/>
              <a:t>ORIENTADOR</a:t>
            </a:r>
          </a:p>
          <a:p>
            <a:pPr marL="0" indent="0">
              <a:buNone/>
            </a:pPr>
            <a:r>
              <a:rPr lang="pt-BR" sz="1600" dirty="0" err="1"/>
              <a:t>Create</a:t>
            </a:r>
            <a:r>
              <a:rPr lang="pt-BR" sz="1600" dirty="0"/>
              <a:t> </a:t>
            </a:r>
            <a:r>
              <a:rPr lang="pt-BR" sz="1600" dirty="0" err="1"/>
              <a:t>table</a:t>
            </a:r>
            <a:r>
              <a:rPr lang="pt-BR" sz="1600" dirty="0"/>
              <a:t> orientador (</a:t>
            </a:r>
          </a:p>
          <a:p>
            <a:pPr marL="0" indent="0">
              <a:buNone/>
            </a:pPr>
            <a:r>
              <a:rPr lang="pt-BR" sz="1600" dirty="0"/>
              <a:t>Codigo </a:t>
            </a:r>
            <a:r>
              <a:rPr lang="pt-BR" sz="1600" dirty="0" err="1"/>
              <a:t>int</a:t>
            </a:r>
            <a:r>
              <a:rPr lang="pt-BR" sz="1600" dirty="0"/>
              <a:t>(5)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null</a:t>
            </a:r>
            <a:r>
              <a:rPr lang="pt-BR" sz="1600" dirty="0"/>
              <a:t>,</a:t>
            </a:r>
          </a:p>
          <a:p>
            <a:pPr marL="0" indent="0">
              <a:buNone/>
            </a:pPr>
            <a:r>
              <a:rPr lang="pt-BR" sz="1600" dirty="0"/>
              <a:t>Nome varchar(50)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null</a:t>
            </a:r>
            <a:r>
              <a:rPr lang="pt-BR" sz="1600" dirty="0"/>
              <a:t>,</a:t>
            </a:r>
          </a:p>
          <a:p>
            <a:pPr marL="0" indent="0">
              <a:buNone/>
            </a:pPr>
            <a:r>
              <a:rPr lang="pt-BR" sz="1600" dirty="0"/>
              <a:t>Endereco varchar(50)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null</a:t>
            </a:r>
            <a:r>
              <a:rPr lang="pt-BR" sz="1600" dirty="0"/>
              <a:t>,</a:t>
            </a:r>
          </a:p>
          <a:p>
            <a:pPr marL="0" indent="0">
              <a:buNone/>
            </a:pPr>
            <a:r>
              <a:rPr lang="pt-BR" sz="1600" dirty="0"/>
              <a:t>Codcidade </a:t>
            </a:r>
            <a:r>
              <a:rPr lang="pt-BR" sz="1600" dirty="0" err="1"/>
              <a:t>int</a:t>
            </a:r>
            <a:r>
              <a:rPr lang="pt-BR" sz="1600" dirty="0"/>
              <a:t>(5)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null</a:t>
            </a:r>
            <a:r>
              <a:rPr lang="pt-BR" sz="1600" dirty="0"/>
              <a:t>,</a:t>
            </a:r>
          </a:p>
          <a:p>
            <a:pPr marL="0" indent="0">
              <a:buNone/>
            </a:pPr>
            <a:r>
              <a:rPr lang="pt-BR" sz="1600" dirty="0"/>
              <a:t>Telefone </a:t>
            </a:r>
            <a:r>
              <a:rPr lang="pt-BR" sz="1600" dirty="0" err="1"/>
              <a:t>int</a:t>
            </a:r>
            <a:r>
              <a:rPr lang="pt-BR" sz="1600" dirty="0"/>
              <a:t>(10)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null</a:t>
            </a:r>
            <a:r>
              <a:rPr lang="pt-BR" sz="1600" dirty="0"/>
              <a:t>,</a:t>
            </a:r>
          </a:p>
          <a:p>
            <a:pPr marL="0" indent="0">
              <a:buNone/>
            </a:pPr>
            <a:r>
              <a:rPr lang="pt-BR" sz="1600" dirty="0"/>
              <a:t>Primary </a:t>
            </a:r>
            <a:r>
              <a:rPr lang="pt-BR" sz="1600" dirty="0" err="1"/>
              <a:t>key</a:t>
            </a:r>
            <a:r>
              <a:rPr lang="pt-BR" sz="1600" dirty="0"/>
              <a:t> (codigo),</a:t>
            </a:r>
          </a:p>
          <a:p>
            <a:pPr marL="0" indent="0">
              <a:buNone/>
            </a:pPr>
            <a:r>
              <a:rPr lang="pt-BR" sz="1600" dirty="0" err="1"/>
              <a:t>Foreign</a:t>
            </a:r>
            <a:r>
              <a:rPr lang="pt-BR" sz="1600" dirty="0"/>
              <a:t> </a:t>
            </a:r>
            <a:r>
              <a:rPr lang="pt-BR" sz="1600" dirty="0" err="1"/>
              <a:t>key</a:t>
            </a:r>
            <a:r>
              <a:rPr lang="pt-BR" sz="1600" dirty="0"/>
              <a:t> (codcidade) </a:t>
            </a:r>
            <a:r>
              <a:rPr lang="pt-BR" sz="1600" dirty="0" err="1"/>
              <a:t>references</a:t>
            </a:r>
            <a:r>
              <a:rPr lang="pt-BR" sz="1600" dirty="0"/>
              <a:t> cidade (codigo));</a:t>
            </a:r>
          </a:p>
        </p:txBody>
      </p:sp>
    </p:spTree>
    <p:extLst>
      <p:ext uri="{BB962C8B-B14F-4D97-AF65-F5344CB8AC3E}">
        <p14:creationId xmlns:p14="http://schemas.microsoft.com/office/powerpoint/2010/main" val="422547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C4A89-08A3-B637-9B12-81E1C996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as tabelas, incluindo os campos: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1A230F-1E1C-ECF8-9A30-4EC3A9FC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* Adicionar o campo salario na tabela professor: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alter table professor add </a:t>
            </a:r>
            <a:r>
              <a:rPr lang="en-US" sz="2400" dirty="0" err="1">
                <a:solidFill>
                  <a:srgbClr val="FF0000"/>
                </a:solidFill>
              </a:rPr>
              <a:t>salario</a:t>
            </a:r>
            <a:r>
              <a:rPr lang="en-US" sz="2400" dirty="0">
                <a:solidFill>
                  <a:srgbClr val="FF0000"/>
                </a:solidFill>
              </a:rPr>
              <a:t> float(8,2)  not null;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* Adicionar o campo salario na tabela orientador: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alter table </a:t>
            </a:r>
            <a:r>
              <a:rPr lang="en-US" sz="2400" dirty="0" err="1">
                <a:solidFill>
                  <a:srgbClr val="FF0000"/>
                </a:solidFill>
              </a:rPr>
              <a:t>orientador</a:t>
            </a:r>
            <a:r>
              <a:rPr lang="en-US" sz="2400" dirty="0">
                <a:solidFill>
                  <a:srgbClr val="FF0000"/>
                </a:solidFill>
              </a:rPr>
              <a:t> add </a:t>
            </a:r>
            <a:r>
              <a:rPr lang="en-US" sz="2400" dirty="0" err="1">
                <a:solidFill>
                  <a:srgbClr val="FF0000"/>
                </a:solidFill>
              </a:rPr>
              <a:t>salario</a:t>
            </a:r>
            <a:r>
              <a:rPr lang="en-US" sz="2400" dirty="0">
                <a:solidFill>
                  <a:srgbClr val="FF0000"/>
                </a:solidFill>
              </a:rPr>
              <a:t> float(8,2)  not null;</a:t>
            </a: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Adicionar o campo media final na tabela aluno: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alter table </a:t>
            </a:r>
            <a:r>
              <a:rPr lang="en-US" sz="2400" dirty="0" err="1">
                <a:solidFill>
                  <a:srgbClr val="FF0000"/>
                </a:solidFill>
              </a:rPr>
              <a:t>aluno</a:t>
            </a:r>
            <a:r>
              <a:rPr lang="en-US" sz="2400" dirty="0">
                <a:solidFill>
                  <a:srgbClr val="FF0000"/>
                </a:solidFill>
              </a:rPr>
              <a:t> add </a:t>
            </a:r>
            <a:r>
              <a:rPr lang="en-US" sz="2400" dirty="0" err="1">
                <a:solidFill>
                  <a:srgbClr val="FF0000"/>
                </a:solidFill>
              </a:rPr>
              <a:t>mediafinal</a:t>
            </a:r>
            <a:r>
              <a:rPr lang="en-US" sz="2400" dirty="0">
                <a:solidFill>
                  <a:srgbClr val="FF0000"/>
                </a:solidFill>
              </a:rPr>
              <a:t> float(5,2)  not null;</a:t>
            </a:r>
          </a:p>
        </p:txBody>
      </p:sp>
    </p:spTree>
    <p:extLst>
      <p:ext uri="{BB962C8B-B14F-4D97-AF65-F5344CB8AC3E}">
        <p14:creationId xmlns:p14="http://schemas.microsoft.com/office/powerpoint/2010/main" val="188228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C4A89-08A3-B637-9B12-81E1C996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Pesquisar os campos: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1A230F-1E1C-ECF8-9A30-4EC3A9FC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/>
              <a:t>10- Listar todos os alunos que possuem média final menor 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* from </a:t>
            </a:r>
            <a:r>
              <a:rPr lang="en-US" dirty="0" err="1">
                <a:solidFill>
                  <a:srgbClr val="FF0000"/>
                </a:solidFill>
              </a:rPr>
              <a:t>aluno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mediafinal</a:t>
            </a:r>
            <a:r>
              <a:rPr lang="en-US" dirty="0">
                <a:solidFill>
                  <a:srgbClr val="FF0000"/>
                </a:solidFill>
              </a:rPr>
              <a:t> &lt; 7;</a:t>
            </a:r>
          </a:p>
          <a:p>
            <a:pPr marL="0" indent="0">
              <a:buNone/>
            </a:pPr>
            <a:r>
              <a:rPr lang="pt-BR" dirty="0"/>
              <a:t>11- Listar todos os alunos que possuem média final  maior 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* from </a:t>
            </a:r>
            <a:r>
              <a:rPr lang="en-US" dirty="0" err="1">
                <a:solidFill>
                  <a:srgbClr val="FF0000"/>
                </a:solidFill>
              </a:rPr>
              <a:t>aluno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mediafinal</a:t>
            </a:r>
            <a:r>
              <a:rPr lang="en-US" dirty="0">
                <a:solidFill>
                  <a:srgbClr val="FF0000"/>
                </a:solidFill>
              </a:rPr>
              <a:t> &gt;= 7;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12- Listar todos os campos da tabela aluno com </a:t>
            </a:r>
            <a:r>
              <a:rPr lang="pt-BR" b="1" dirty="0"/>
              <a:t>maior</a:t>
            </a:r>
            <a:r>
              <a:rPr lang="pt-BR" dirty="0"/>
              <a:t> media final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pt-BR" dirty="0">
                <a:solidFill>
                  <a:srgbClr val="FF0000"/>
                </a:solidFill>
              </a:rPr>
              <a:t>max(</a:t>
            </a:r>
            <a:r>
              <a:rPr lang="pt-BR" dirty="0" err="1">
                <a:solidFill>
                  <a:srgbClr val="FF0000"/>
                </a:solidFill>
              </a:rPr>
              <a:t>mediafinal</a:t>
            </a:r>
            <a:r>
              <a:rPr lang="pt-BR" dirty="0">
                <a:solidFill>
                  <a:srgbClr val="FF0000"/>
                </a:solidFill>
              </a:rPr>
              <a:t>) from aluno;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13- Listar todos os campos da tabela aluno com </a:t>
            </a:r>
            <a:r>
              <a:rPr lang="pt-BR" b="1" dirty="0"/>
              <a:t>menor</a:t>
            </a:r>
            <a:r>
              <a:rPr lang="pt-BR" dirty="0"/>
              <a:t> media final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pt-BR" dirty="0">
                <a:solidFill>
                  <a:srgbClr val="FF0000"/>
                </a:solidFill>
              </a:rPr>
              <a:t>min(</a:t>
            </a:r>
            <a:r>
              <a:rPr lang="pt-BR" dirty="0" err="1">
                <a:solidFill>
                  <a:srgbClr val="FF0000"/>
                </a:solidFill>
              </a:rPr>
              <a:t>mediafinal</a:t>
            </a:r>
            <a:r>
              <a:rPr lang="pt-BR" dirty="0">
                <a:solidFill>
                  <a:srgbClr val="FF0000"/>
                </a:solidFill>
              </a:rPr>
              <a:t>) from aluno;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7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C4A89-08A3-B637-9B12-81E1C996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Pesquisar os campos: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F9C4BF-17C3-4F5D-9991-7D8C1F7D22D1}"/>
              </a:ext>
            </a:extLst>
          </p:cNvPr>
          <p:cNvSpPr txBox="1"/>
          <p:nvPr/>
        </p:nvSpPr>
        <p:spPr>
          <a:xfrm>
            <a:off x="838200" y="1690688"/>
            <a:ext cx="82105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select max(</a:t>
            </a:r>
            <a:r>
              <a:rPr lang="pt-BR" sz="2400" dirty="0" err="1">
                <a:solidFill>
                  <a:srgbClr val="FF0000"/>
                </a:solidFill>
              </a:rPr>
              <a:t>mediafinal</a:t>
            </a:r>
            <a:r>
              <a:rPr lang="pt-BR" sz="2400" dirty="0">
                <a:solidFill>
                  <a:srgbClr val="FF0000"/>
                </a:solidFill>
              </a:rPr>
              <a:t>) from aluno;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select min(</a:t>
            </a:r>
            <a:r>
              <a:rPr lang="pt-BR" sz="2400" dirty="0" err="1">
                <a:solidFill>
                  <a:srgbClr val="FF0000"/>
                </a:solidFill>
              </a:rPr>
              <a:t>mediafinal</a:t>
            </a:r>
            <a:r>
              <a:rPr lang="pt-BR" sz="2400" dirty="0">
                <a:solidFill>
                  <a:srgbClr val="FF0000"/>
                </a:solidFill>
              </a:rPr>
              <a:t>) from aluno;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select avg(</a:t>
            </a:r>
            <a:r>
              <a:rPr lang="pt-BR" sz="2400" dirty="0" err="1">
                <a:solidFill>
                  <a:srgbClr val="FF0000"/>
                </a:solidFill>
              </a:rPr>
              <a:t>mediafinal</a:t>
            </a:r>
            <a:r>
              <a:rPr lang="pt-BR" sz="2400" dirty="0">
                <a:solidFill>
                  <a:srgbClr val="FF0000"/>
                </a:solidFill>
              </a:rPr>
              <a:t>) from aluno;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select sum(</a:t>
            </a:r>
            <a:r>
              <a:rPr lang="pt-BR" sz="2400" dirty="0" err="1">
                <a:solidFill>
                  <a:srgbClr val="FF0000"/>
                </a:solidFill>
              </a:rPr>
              <a:t>mediafinal</a:t>
            </a:r>
            <a:r>
              <a:rPr lang="pt-BR" sz="2400" dirty="0">
                <a:solidFill>
                  <a:srgbClr val="FF0000"/>
                </a:solidFill>
              </a:rPr>
              <a:t>) from aluno;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select </a:t>
            </a:r>
            <a:r>
              <a:rPr lang="pt-BR" sz="2400" dirty="0" err="1">
                <a:solidFill>
                  <a:srgbClr val="FF0000"/>
                </a:solidFill>
              </a:rPr>
              <a:t>count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mediafinal</a:t>
            </a:r>
            <a:r>
              <a:rPr lang="pt-BR" sz="2400" dirty="0">
                <a:solidFill>
                  <a:srgbClr val="FF0000"/>
                </a:solidFill>
              </a:rPr>
              <a:t>) from aluno;</a:t>
            </a:r>
          </a:p>
        </p:txBody>
      </p:sp>
    </p:spTree>
    <p:extLst>
      <p:ext uri="{BB962C8B-B14F-4D97-AF65-F5344CB8AC3E}">
        <p14:creationId xmlns:p14="http://schemas.microsoft.com/office/powerpoint/2010/main" val="267716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C4A89-08A3-B637-9B12-81E1C996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Pesquisar os campos: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F9C4BF-17C3-4F5D-9991-7D8C1F7D22D1}"/>
              </a:ext>
            </a:extLst>
          </p:cNvPr>
          <p:cNvSpPr txBox="1"/>
          <p:nvPr/>
        </p:nvSpPr>
        <p:spPr>
          <a:xfrm>
            <a:off x="838200" y="1690688"/>
            <a:ext cx="82105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select max(salario) from professor;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select min(salario) from professor;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select avg(salario) from professor;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select sum(salario) from professor;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select </a:t>
            </a:r>
            <a:r>
              <a:rPr lang="pt-BR" sz="2400" dirty="0" err="1">
                <a:solidFill>
                  <a:srgbClr val="FF0000"/>
                </a:solidFill>
              </a:rPr>
              <a:t>count</a:t>
            </a:r>
            <a:r>
              <a:rPr lang="pt-BR" sz="2400" dirty="0">
                <a:solidFill>
                  <a:srgbClr val="FF0000"/>
                </a:solidFill>
              </a:rPr>
              <a:t>(salario) from professor;</a:t>
            </a:r>
          </a:p>
        </p:txBody>
      </p:sp>
    </p:spTree>
    <p:extLst>
      <p:ext uri="{BB962C8B-B14F-4D97-AF65-F5344CB8AC3E}">
        <p14:creationId xmlns:p14="http://schemas.microsoft.com/office/powerpoint/2010/main" val="369597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F06E4-7161-4C9A-8D9C-4972B51A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>
                <a:solidFill>
                  <a:srgbClr val="FF0000"/>
                </a:solidFill>
              </a:rPr>
              <a:t>Distinct</a:t>
            </a:r>
            <a:r>
              <a:rPr lang="pt-BR" dirty="0"/>
              <a:t> (select)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D9E1C-DBD7-4F82-9EA6-5FBDB42A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select </a:t>
            </a:r>
            <a:r>
              <a:rPr lang="pt-BR" sz="2800" dirty="0" err="1">
                <a:solidFill>
                  <a:srgbClr val="FF0000"/>
                </a:solidFill>
              </a:rPr>
              <a:t>distinct</a:t>
            </a:r>
            <a:r>
              <a:rPr lang="pt-BR" sz="2800" dirty="0">
                <a:solidFill>
                  <a:srgbClr val="FF0000"/>
                </a:solidFill>
              </a:rPr>
              <a:t>(nome) from professor;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select </a:t>
            </a:r>
            <a:r>
              <a:rPr lang="pt-BR" sz="2800" dirty="0" err="1">
                <a:solidFill>
                  <a:srgbClr val="FF0000"/>
                </a:solidFill>
              </a:rPr>
              <a:t>distinct</a:t>
            </a:r>
            <a:r>
              <a:rPr lang="pt-BR" sz="2800" dirty="0">
                <a:solidFill>
                  <a:srgbClr val="FF0000"/>
                </a:solidFill>
              </a:rPr>
              <a:t>(nome) from aluno;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select </a:t>
            </a:r>
            <a:r>
              <a:rPr lang="pt-BR" sz="2800" dirty="0" err="1">
                <a:solidFill>
                  <a:srgbClr val="FF0000"/>
                </a:solidFill>
              </a:rPr>
              <a:t>distinct</a:t>
            </a:r>
            <a:r>
              <a:rPr lang="pt-BR" sz="2800" dirty="0">
                <a:solidFill>
                  <a:srgbClr val="FF0000"/>
                </a:solidFill>
              </a:rPr>
              <a:t>(cidade) from orientador;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83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>
            <a:extLst>
              <a:ext uri="{FF2B5EF4-FFF2-40B4-BE49-F238E27FC236}">
                <a16:creationId xmlns:a16="http://schemas.microsoft.com/office/drawing/2014/main" id="{753EEF31-3894-4843-979E-0CF7CEB92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723" y="152400"/>
            <a:ext cx="9664092" cy="609600"/>
          </a:xfrm>
        </p:spPr>
        <p:txBody>
          <a:bodyPr>
            <a:normAutofit/>
          </a:bodyPr>
          <a:lstStyle/>
          <a:p>
            <a:pPr defTabSz="873125">
              <a:defRPr/>
            </a:pPr>
            <a:r>
              <a:rPr lang="pt-BR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 Aritméticas utilizadas no SELECT</a:t>
            </a:r>
          </a:p>
        </p:txBody>
      </p:sp>
      <p:pic>
        <p:nvPicPr>
          <p:cNvPr id="13316" name="Imagem 2">
            <a:extLst>
              <a:ext uri="{FF2B5EF4-FFF2-40B4-BE49-F238E27FC236}">
                <a16:creationId xmlns:a16="http://schemas.microsoft.com/office/drawing/2014/main" id="{3D13FA06-BCBF-423C-A908-A7FAB9C2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7" y="1122949"/>
            <a:ext cx="11057106" cy="393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</a:t>
            </a:r>
            <a:r>
              <a:rPr lang="pt-BR" b="1" dirty="0"/>
              <a:t>SELECT</a:t>
            </a:r>
            <a:r>
              <a:rPr lang="pt-BR" dirty="0"/>
              <a:t> – </a:t>
            </a:r>
            <a:r>
              <a:rPr lang="pt-BR" b="1" dirty="0">
                <a:solidFill>
                  <a:srgbClr val="FF0000"/>
                </a:solidFill>
              </a:rPr>
              <a:t>BD ESCOLA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2619" y="1676256"/>
            <a:ext cx="11083636" cy="1655762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1 – Listar todo os campos da tabela curso;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curso;</a:t>
            </a:r>
          </a:p>
          <a:p>
            <a:pPr algn="l"/>
            <a:r>
              <a:rPr lang="pt-BR" sz="3200" dirty="0"/>
              <a:t>2 – Listar todos os campos da tabela aluno;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aluno;</a:t>
            </a:r>
          </a:p>
          <a:p>
            <a:pPr algn="l"/>
            <a:r>
              <a:rPr lang="pt-BR" sz="3200" dirty="0"/>
              <a:t>3 – Listar todos os campos da tabela professor;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Select * from professor;</a:t>
            </a:r>
          </a:p>
        </p:txBody>
      </p:sp>
    </p:spTree>
    <p:extLst>
      <p:ext uri="{BB962C8B-B14F-4D97-AF65-F5344CB8AC3E}">
        <p14:creationId xmlns:p14="http://schemas.microsoft.com/office/powerpoint/2010/main" val="21775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1" y="0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</a:t>
            </a:r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4909" y="1496147"/>
            <a:ext cx="11083636" cy="1655762"/>
          </a:xfrm>
        </p:spPr>
        <p:txBody>
          <a:bodyPr>
            <a:noAutofit/>
          </a:bodyPr>
          <a:lstStyle/>
          <a:p>
            <a:pPr algn="l"/>
            <a:r>
              <a:rPr lang="pt-BR" sz="2800" dirty="0"/>
              <a:t>4 – Listar campos </a:t>
            </a:r>
            <a:r>
              <a:rPr lang="pt-BR" sz="2800" b="1" dirty="0"/>
              <a:t>nome</a:t>
            </a:r>
            <a:r>
              <a:rPr lang="pt-BR" sz="2800" dirty="0"/>
              <a:t> e </a:t>
            </a:r>
            <a:r>
              <a:rPr lang="pt-BR" sz="2800" b="1" dirty="0"/>
              <a:t>coordenador</a:t>
            </a:r>
            <a:r>
              <a:rPr lang="pt-BR" sz="2800" dirty="0"/>
              <a:t> da tabela curso;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nome, coordenador from curso;</a:t>
            </a:r>
          </a:p>
          <a:p>
            <a:pPr algn="l"/>
            <a:r>
              <a:rPr lang="pt-BR" sz="2800" dirty="0"/>
              <a:t>5 – Listar campos </a:t>
            </a:r>
            <a:r>
              <a:rPr lang="pt-BR" sz="2800" b="1" dirty="0"/>
              <a:t>nome</a:t>
            </a:r>
            <a:r>
              <a:rPr lang="pt-BR" sz="2800" dirty="0"/>
              <a:t> e </a:t>
            </a:r>
            <a:r>
              <a:rPr lang="pt-BR" sz="2800" b="1" dirty="0"/>
              <a:t>telefone</a:t>
            </a:r>
            <a:r>
              <a:rPr lang="pt-BR" sz="2800" dirty="0"/>
              <a:t> da tabela professor 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nome, telefone from professor;</a:t>
            </a:r>
          </a:p>
          <a:p>
            <a:pPr algn="l"/>
            <a:r>
              <a:rPr lang="pt-BR" sz="2800" dirty="0"/>
              <a:t>6 – Listar campos </a:t>
            </a:r>
            <a:r>
              <a:rPr lang="pt-BR" sz="2800" b="1" dirty="0"/>
              <a:t>nome, telefone, endereco </a:t>
            </a:r>
            <a:r>
              <a:rPr lang="pt-BR" sz="2800" dirty="0"/>
              <a:t>da tabela aluno;</a:t>
            </a:r>
          </a:p>
          <a:p>
            <a:pPr algn="l"/>
            <a:r>
              <a:rPr lang="pt-BR" sz="2800" dirty="0">
                <a:solidFill>
                  <a:srgbClr val="FF0000"/>
                </a:solidFill>
              </a:rPr>
              <a:t>Select nome, telefone, endereco from aluno;</a:t>
            </a:r>
          </a:p>
          <a:p>
            <a:pPr algn="l"/>
            <a:endParaRPr lang="pt-BR" sz="2800" dirty="0"/>
          </a:p>
          <a:p>
            <a:pPr algn="l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3861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2EA0-EFE0-416B-BAD0-85A03AAD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0"/>
            <a:ext cx="9144000" cy="1072197"/>
          </a:xfrm>
        </p:spPr>
        <p:txBody>
          <a:bodyPr/>
          <a:lstStyle/>
          <a:p>
            <a:r>
              <a:rPr lang="pt-BR" dirty="0"/>
              <a:t>WHERE (no SELECT)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8F21A-9D2C-4ECD-A158-86157639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5" y="1557828"/>
            <a:ext cx="11495649" cy="47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279" tIns="43639" rIns="87279" bIns="43639">
            <a:spAutoFit/>
          </a:bodyPr>
          <a:lstStyle>
            <a:lvl1pPr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altLang="pt-BR" sz="2800" u="none" dirty="0">
                <a:latin typeface="Times" panose="02020603050405020304" pitchFamily="18" charset="0"/>
                <a:cs typeface="Times New Roman" panose="02020603050405020304" pitchFamily="18" charset="0"/>
              </a:rPr>
              <a:t>Na cláusula SELECT também podemos criar condições de pesquisa ou filtros</a:t>
            </a: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latin typeface="Times" panose="02020603050405020304" pitchFamily="18" charset="0"/>
                <a:cs typeface="Times New Roman" panose="02020603050405020304" pitchFamily="18" charset="0"/>
              </a:rPr>
              <a:t>no resultado da pesquisa, utilizando a cláusula </a:t>
            </a:r>
            <a:r>
              <a:rPr lang="pt-BR" altLang="pt-BR" sz="2800" b="1" u="none" dirty="0">
                <a:latin typeface="Times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altLang="pt-BR" sz="2800" u="none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pt-BR" altLang="pt-BR" sz="11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Para listar o codigo, nome e telefone dos EMPREGADO que moram no estado de SC.</a:t>
            </a:r>
          </a:p>
          <a:p>
            <a:pPr algn="just">
              <a:lnSpc>
                <a:spcPct val="110000"/>
              </a:lnSpc>
            </a:pPr>
            <a:endParaRPr lang="pt-BR" altLang="pt-BR" sz="2400" u="none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coddepto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nome,  telefone   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empregado</a:t>
            </a:r>
            <a:endParaRPr lang="en-US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WHERE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= “SC”  ;</a:t>
            </a: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6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</a:t>
            </a:r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2379162"/>
            <a:ext cx="11083636" cy="1655762"/>
          </a:xfrm>
        </p:spPr>
        <p:txBody>
          <a:bodyPr>
            <a:noAutofit/>
          </a:bodyPr>
          <a:lstStyle/>
          <a:p>
            <a:pPr algn="l"/>
            <a:r>
              <a:rPr lang="pt-BR" sz="2000" dirty="0"/>
              <a:t>7 – Listar campos da tabela curso onde nome for  “Info”;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Select * from curso 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Where nome like “%Info%”;</a:t>
            </a:r>
          </a:p>
          <a:p>
            <a:pPr algn="l"/>
            <a:r>
              <a:rPr lang="pt-BR" sz="2000" dirty="0"/>
              <a:t>8 – Listar campos da tabela professor onde nome for  “João”;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Select * from professor 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Where nome like “%João%”;</a:t>
            </a:r>
            <a:endParaRPr lang="pt-BR" sz="2000" dirty="0"/>
          </a:p>
          <a:p>
            <a:pPr algn="l"/>
            <a:r>
              <a:rPr lang="pt-BR" sz="2000" dirty="0"/>
              <a:t>9 – Listar campos da tabela cidade onde nome for “Criciúma”;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Select * from cidade 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Where nome = “Criciúma”;</a:t>
            </a:r>
            <a:endParaRPr lang="pt-BR" sz="2000" dirty="0"/>
          </a:p>
          <a:p>
            <a:pPr algn="l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367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8982" y="1643995"/>
            <a:ext cx="10423307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ORDER BY  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(coluna</a:t>
            </a:r>
            <a:r>
              <a:rPr lang="pt-BR" altLang="pt-BR" sz="2400" b="1" i="1" dirty="0">
                <a:latin typeface="+mn-lt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lvl="0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400" dirty="0"/>
              <a:t>Ordenar os valores pela coluna informada.</a:t>
            </a:r>
          </a:p>
          <a:p>
            <a:pPr lvl="0"/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Exemplos:     </a:t>
            </a:r>
            <a:r>
              <a:rPr lang="pt-BR" sz="2200" dirty="0">
                <a:latin typeface="+mn-lt"/>
              </a:rPr>
              <a:t>select nome, telefone from alunos </a:t>
            </a:r>
            <a:r>
              <a:rPr lang="pt-BR" sz="2200" dirty="0" err="1">
                <a:latin typeface="+mn-lt"/>
              </a:rPr>
              <a:t>order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by</a:t>
            </a:r>
            <a:r>
              <a:rPr lang="pt-BR" sz="2200" dirty="0">
                <a:latin typeface="+mn-lt"/>
              </a:rPr>
              <a:t> nome </a:t>
            </a:r>
            <a:r>
              <a:rPr lang="pt-BR" sz="2200" dirty="0" err="1">
                <a:latin typeface="+mn-lt"/>
              </a:rPr>
              <a:t>asc</a:t>
            </a:r>
            <a:r>
              <a:rPr lang="pt-BR" sz="2200" dirty="0">
                <a:latin typeface="+mn-lt"/>
              </a:rPr>
              <a:t>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2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2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latin typeface="+mn-lt"/>
              </a:rPr>
              <a:t>Onde:    </a:t>
            </a:r>
            <a:r>
              <a:rPr lang="pt-BR" sz="2200" b="1" dirty="0" err="1">
                <a:latin typeface="+mn-lt"/>
              </a:rPr>
              <a:t>asc</a:t>
            </a:r>
            <a:r>
              <a:rPr lang="pt-BR" sz="2200" dirty="0">
                <a:latin typeface="+mn-lt"/>
              </a:rPr>
              <a:t>   é em ordem crescente 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latin typeface="+mn-lt"/>
              </a:rPr>
              <a:t>              </a:t>
            </a:r>
            <a:r>
              <a:rPr lang="pt-BR" sz="2200" b="1" dirty="0" err="1">
                <a:latin typeface="+mn-lt"/>
              </a:rPr>
              <a:t>desc</a:t>
            </a:r>
            <a:r>
              <a:rPr lang="pt-BR" sz="2200" dirty="0">
                <a:latin typeface="+mn-lt"/>
              </a:rPr>
              <a:t>  em ordem decrescente</a:t>
            </a:r>
          </a:p>
          <a:p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 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99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8982" y="1982549"/>
            <a:ext cx="1067652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GROUP BY 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(coluna)</a:t>
            </a:r>
          </a:p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400" dirty="0"/>
              <a:t>Agrupar (juntar) os valores pela coluna informada.</a:t>
            </a:r>
          </a:p>
          <a:p>
            <a:pPr lvl="0"/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Exemplos:     </a:t>
            </a:r>
            <a:r>
              <a:rPr lang="pt-BR" sz="2200" dirty="0">
                <a:latin typeface="+mn-lt"/>
              </a:rPr>
              <a:t>select nome, telefone, cidade from alunos </a:t>
            </a:r>
            <a:r>
              <a:rPr lang="pt-BR" sz="2200" dirty="0" err="1">
                <a:latin typeface="+mn-lt"/>
              </a:rPr>
              <a:t>group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by</a:t>
            </a:r>
            <a:r>
              <a:rPr lang="pt-BR" sz="2200" dirty="0">
                <a:latin typeface="+mn-lt"/>
              </a:rPr>
              <a:t> cidade;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2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2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latin typeface="+mn-lt"/>
              </a:rPr>
              <a:t>Onde:  </a:t>
            </a:r>
            <a:r>
              <a:rPr lang="pt-BR" sz="2200" dirty="0" err="1">
                <a:latin typeface="+mn-lt"/>
              </a:rPr>
              <a:t>group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by</a:t>
            </a:r>
            <a:r>
              <a:rPr lang="pt-BR" sz="2200" dirty="0">
                <a:latin typeface="+mn-lt"/>
              </a:rPr>
              <a:t> (cidade) agrupar pela cidade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89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509" y="235672"/>
            <a:ext cx="9144000" cy="1011237"/>
          </a:xfrm>
        </p:spPr>
        <p:txBody>
          <a:bodyPr>
            <a:normAutofit/>
          </a:bodyPr>
          <a:lstStyle/>
          <a:p>
            <a:r>
              <a:rPr lang="pt-BR" b="1" dirty="0"/>
              <a:t>SELECT</a:t>
            </a:r>
            <a:r>
              <a:rPr lang="pt-BR" dirty="0"/>
              <a:t> – BD ESCOLA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7" y="1508287"/>
            <a:ext cx="908858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Função </a:t>
            </a:r>
            <a:r>
              <a:rPr kumimoji="0" lang="pt-BR" altLang="pt-BR" sz="2400" b="1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max  e  min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lvl="0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lang="pt-BR" sz="2400" dirty="0"/>
              <a:t>Retorna o maior valor da coluna informada.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+mn-lt"/>
            </a:endParaRP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Exemplos:     </a:t>
            </a:r>
            <a:r>
              <a:rPr lang="pt-BR" sz="2200" dirty="0">
                <a:latin typeface="+mn-lt"/>
              </a:rPr>
              <a:t>select </a:t>
            </a:r>
            <a:r>
              <a:rPr lang="pt-BR" sz="2200" dirty="0" err="1">
                <a:latin typeface="+mn-lt"/>
              </a:rPr>
              <a:t>max</a:t>
            </a:r>
            <a:r>
              <a:rPr lang="pt-BR" sz="2200" dirty="0">
                <a:latin typeface="+mn-lt"/>
              </a:rPr>
              <a:t>(nota) from alunos;</a:t>
            </a:r>
          </a:p>
          <a:p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  </a:t>
            </a:r>
            <a:r>
              <a:rPr lang="pt-BR" sz="2200" dirty="0">
                <a:latin typeface="+mn-lt"/>
              </a:rPr>
              <a:t>select min(nota) from alunos;</a:t>
            </a:r>
          </a:p>
          <a:p>
            <a:pPr marL="0" marR="0" lvl="0" indent="685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222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901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</vt:lpstr>
      <vt:lpstr>Times New Roman</vt:lpstr>
      <vt:lpstr>Tema do Office</vt:lpstr>
      <vt:lpstr>SELECT (pesquisa no SQL)</vt:lpstr>
      <vt:lpstr>Expressões Aritméticas utilizadas no SELECT</vt:lpstr>
      <vt:lpstr>Exercícios SELECT – BD ESCOLA</vt:lpstr>
      <vt:lpstr>Exercícios SELECT – BD ESCOLA</vt:lpstr>
      <vt:lpstr>WHERE (no SELECT)</vt:lpstr>
      <vt:lpstr>Exercícios SELECT – BD ESCOLA</vt:lpstr>
      <vt:lpstr>SELECT – BD ESCOLA</vt:lpstr>
      <vt:lpstr>SELECT – BD ESCOLA</vt:lpstr>
      <vt:lpstr>SELECT – BD ESCOLA</vt:lpstr>
      <vt:lpstr>SELECT – BD ESCOLA</vt:lpstr>
      <vt:lpstr>SELECT – BD Empresa</vt:lpstr>
      <vt:lpstr>SELECT – BD Empresa</vt:lpstr>
      <vt:lpstr>SELECT – BD Empresa</vt:lpstr>
      <vt:lpstr>Alterar as tabelas, incluindo os campos:</vt:lpstr>
      <vt:lpstr>Alterar as tabelas, incluindo os campos:</vt:lpstr>
      <vt:lpstr>Pesquisar os campos:</vt:lpstr>
      <vt:lpstr>Pesquisar os campos:</vt:lpstr>
      <vt:lpstr>Pesquisar os campos:</vt:lpstr>
      <vt:lpstr>Comando Distinct (select)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101</cp:revision>
  <dcterms:created xsi:type="dcterms:W3CDTF">2019-03-29T16:58:24Z</dcterms:created>
  <dcterms:modified xsi:type="dcterms:W3CDTF">2023-08-18T18:10:23Z</dcterms:modified>
</cp:coreProperties>
</file>