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C16A-B6D4-4564-814A-905EA3AAD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06E476-ED10-4501-B1E8-C2DEA080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0C7DC-DBE5-4427-ACE6-16EAEDB8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3AF2B-EF15-4492-9D4F-83424483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2929F-ED41-4EC5-B507-7D4A3BC3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E7DF-7315-48ED-9A0A-32262924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8FF655-1C3B-4D64-9045-E2745414E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99714-AD26-40D3-A073-F4077AE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6F2DB-7385-45A8-B309-D3B93448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AA163-2A9B-45F0-8E0C-160768FC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75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13B44A-8700-416D-B742-AF1EB436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BE1A0F-04BA-4C1C-849C-5DE6DB33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C9EC0-33A3-4DA6-A81A-DB2EDDC9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9EA97-F8A5-4A2C-8202-6ED6C6E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D9CE9-812E-4A62-8E17-FDBBF522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5189-1811-4474-9B28-16C7F1F5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900A6-9D14-4DDA-AFD0-5BF38CEF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98734-F36D-4BE4-A7AE-F4848073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C7DB28-10D2-472A-AA9D-498F5492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9C75E-2EBF-438F-91A5-72340C69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24530-00D0-4C2B-9A8F-4D0EE5F6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654A11-AA06-4065-B409-03235184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745B2-E335-42E1-B5B0-A0DA27AA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DD7C9-41A5-433A-B14B-89C3C1B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4D0A3-630E-405D-916C-18F7BD34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9AC4B-9795-41E6-BEAD-123E2117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E6FE2-CB10-4982-A773-84C42C7A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63C055-E7C4-4045-BBE0-E1AF0BAED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4C2BE3-CAD3-4750-BEB9-149ACCE2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C25CE7-FD9E-4412-B726-7B207EC6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CCEC8E-D0A3-41E5-AE32-04465E7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F3AE2-A723-491B-80CE-C98BE99D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0C496-AE55-4584-BC83-67D675C7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A2770D-80AC-4A2C-936A-5C71E467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A751DA-2679-47A2-9976-C7ECFF5B0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DB936-6E17-456D-847F-83B54BDB5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24E35A-93AE-4C2E-8257-E595FDDE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D7EDB4-F370-42F0-95B3-82FA2FCF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0AA8C0-C01C-492A-B10D-19F33210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7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BDF4-7C1A-4199-9FE6-E613793F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7A5A7D-4B59-44D0-A6B0-29D2DE5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CE23CC-7BE1-4DA1-85CD-CF62B081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98F45D-D16E-43A2-8972-FC204C4F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72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1F6DED-FCCF-4C86-B302-77198C1E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5DD32A-AE1E-4468-B2CA-95E046A8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2E48CD-B44B-4530-9803-609E8FF4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37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9A0D8-255F-4F29-A643-50032E0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7E769-DC1B-452C-A2A3-DF24DF8B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B011B0-6549-48ED-9975-94B2DF3C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6200C1-5C76-4FB4-A4F7-FB6114D4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AA3D6F-6F5E-4B88-9554-0C7DECCA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2B788-876F-4067-8860-57460436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BC28-AB91-44EC-BEED-32BD268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14150B-7291-45DB-A382-137E713A3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2F4475-D058-42B3-AE12-C945483B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86A237-8EF6-4EFD-BD9B-AA9A6322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3C8982-9D39-4F76-9A57-A0BC24AA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AF1F19-888F-40E9-A50C-A5093758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B7FBD8-467E-46FA-8B38-4D1F3D35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0139D-0216-432B-B71C-DC97717E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EC171-DDC3-4746-92D2-12CB5BC54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78BA-617F-49C2-ABE8-2B8CA7DF747E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6B1CB-4C07-4B6A-BBA9-2B6DC2644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B9C2C-D7A9-47B2-9675-7380A9FE3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2DA18-EE5D-4921-A45A-9ECA23C9C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206" y="669652"/>
            <a:ext cx="10315903" cy="5352776"/>
          </a:xfrm>
        </p:spPr>
        <p:txBody>
          <a:bodyPr>
            <a:normAutofit/>
          </a:bodyPr>
          <a:lstStyle/>
          <a:p>
            <a:pPr fontAlgn="base"/>
            <a:r>
              <a:rPr lang="pt-BR" sz="3200" b="1" dirty="0"/>
              <a:t>MySQL – VIEWS – Criando Tabelas Virtuais (Visões)</a:t>
            </a:r>
          </a:p>
          <a:p>
            <a:pPr fontAlgn="base"/>
            <a:endParaRPr lang="pt-BR" sz="3200" b="1" dirty="0"/>
          </a:p>
          <a:p>
            <a:pPr algn="just" fontAlgn="base"/>
            <a:r>
              <a:rPr lang="pt-BR" sz="2600" dirty="0"/>
              <a:t>Uma </a:t>
            </a:r>
            <a:r>
              <a:rPr lang="pt-BR" sz="2600" b="1" dirty="0" err="1"/>
              <a:t>View</a:t>
            </a:r>
            <a:r>
              <a:rPr lang="pt-BR" sz="2600" dirty="0"/>
              <a:t> (Exibição / Visão) é uma tabela virtual (estrutura de dados) baseada no conjunto de resultados de uma consulta SQL, criada a partir de um conjunto de tabelas (ou outras </a:t>
            </a:r>
            <a:r>
              <a:rPr lang="pt-BR" sz="2600" dirty="0" err="1"/>
              <a:t>views</a:t>
            </a:r>
            <a:r>
              <a:rPr lang="pt-BR" sz="2600" dirty="0"/>
              <a:t>) presentes no banco, que servem com </a:t>
            </a:r>
            <a:r>
              <a:rPr lang="pt-BR" sz="2600" i="1" dirty="0"/>
              <a:t>tabelas-base</a:t>
            </a:r>
            <a:r>
              <a:rPr lang="pt-BR" sz="2600" dirty="0"/>
              <a:t>.</a:t>
            </a:r>
          </a:p>
          <a:p>
            <a:pPr algn="just" fontAlgn="base"/>
            <a:r>
              <a:rPr lang="pt-BR" sz="2600" dirty="0"/>
              <a:t>Contém linhas e colunas como uma tabela real, e pode receber comandos como declarações JOIN, WHERE e funções como uma tabela normal. A </a:t>
            </a:r>
            <a:r>
              <a:rPr lang="pt-BR" sz="2600" dirty="0" err="1"/>
              <a:t>view</a:t>
            </a:r>
            <a:r>
              <a:rPr lang="pt-BR" sz="2600" dirty="0"/>
              <a:t> fica armazenada no banco de dados.</a:t>
            </a:r>
          </a:p>
          <a:p>
            <a:pPr algn="just" fontAlgn="base"/>
            <a:r>
              <a:rPr lang="pt-BR" sz="2600" dirty="0"/>
              <a:t>Mostra sempre resultados de dados atualizados, pois o motor do banco de dados recria os dados toda vez que um usuário consulta a visão.</a:t>
            </a:r>
          </a:p>
          <a:p>
            <a:pPr algn="just" fontAlgn="base"/>
            <a:endParaRPr lang="pt-BR" sz="3200" dirty="0"/>
          </a:p>
          <a:p>
            <a:pPr algn="just" fontAlgn="base"/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41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48" y="575059"/>
            <a:ext cx="10315903" cy="5352776"/>
          </a:xfrm>
        </p:spPr>
        <p:txBody>
          <a:bodyPr>
            <a:normAutofit/>
          </a:bodyPr>
          <a:lstStyle/>
          <a:p>
            <a:pPr algn="just" fontAlgn="base"/>
            <a:r>
              <a:rPr lang="pt-BR" sz="3600" b="1" dirty="0"/>
              <a:t>Aplicações das </a:t>
            </a:r>
            <a:r>
              <a:rPr lang="pt-BR" sz="3600" b="1" dirty="0" err="1"/>
              <a:t>Views</a:t>
            </a:r>
            <a:endParaRPr lang="pt-BR" sz="3600" b="1" dirty="0"/>
          </a:p>
          <a:p>
            <a:pPr algn="just" fontAlgn="base"/>
            <a:endParaRPr lang="pt-BR" sz="3600" b="1" dirty="0"/>
          </a:p>
          <a:p>
            <a:pPr algn="just" fontAlgn="base"/>
            <a:r>
              <a:rPr lang="pt-BR" sz="2800" dirty="0"/>
              <a:t>Usamos </a:t>
            </a:r>
            <a:r>
              <a:rPr lang="pt-BR" sz="2800" dirty="0" err="1"/>
              <a:t>views</a:t>
            </a:r>
            <a:r>
              <a:rPr lang="pt-BR" sz="2800" dirty="0"/>
              <a:t> para propósitos diversos:</a:t>
            </a:r>
          </a:p>
          <a:p>
            <a:pPr algn="just" fontAlgn="base"/>
            <a:endParaRPr lang="pt-BR" sz="2800" dirty="0"/>
          </a:p>
          <a:p>
            <a:pPr algn="just" fontAlgn="base"/>
            <a:r>
              <a:rPr lang="pt-BR" sz="2800" dirty="0"/>
              <a:t>* Para simplificar o acesso a dados que estão armazenados em múltiplas tabelas relacionadas</a:t>
            </a:r>
          </a:p>
          <a:p>
            <a:pPr algn="just" fontAlgn="base"/>
            <a:r>
              <a:rPr lang="pt-BR" sz="2800" dirty="0"/>
              <a:t>* Implementar segurança nos dados de uma tabela, por exemplo criando uma visão que limite os dados que podem ser acessados, por meio de uma cláusula WHERE</a:t>
            </a:r>
          </a:p>
          <a:p>
            <a:pPr algn="just" fontAlgn="base"/>
            <a:r>
              <a:rPr lang="pt-BR" sz="2800" dirty="0"/>
              <a:t>* Prover isolamento de uma aplicação da estrutura específica de tabelas do banco acessado.</a:t>
            </a:r>
          </a:p>
          <a:p>
            <a:pPr algn="just" fontAlgn="base"/>
            <a:endParaRPr lang="pt-BR" sz="3600" dirty="0"/>
          </a:p>
          <a:p>
            <a:pPr algn="just" fontAlgn="base"/>
            <a:endParaRPr lang="pt-BR" sz="36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4925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48" y="575059"/>
            <a:ext cx="10315903" cy="5352776"/>
          </a:xfrm>
        </p:spPr>
        <p:txBody>
          <a:bodyPr>
            <a:normAutofit/>
          </a:bodyPr>
          <a:lstStyle/>
          <a:p>
            <a:pPr algn="just" fontAlgn="base"/>
            <a:r>
              <a:rPr lang="pt-BR" sz="3600" b="1" dirty="0"/>
              <a:t>Criando </a:t>
            </a:r>
            <a:r>
              <a:rPr lang="pt-BR" sz="3600" b="1" dirty="0" err="1"/>
              <a:t>Views</a:t>
            </a:r>
            <a:endParaRPr lang="pt-BR" sz="3600" b="1" dirty="0"/>
          </a:p>
          <a:p>
            <a:pPr algn="just" fontAlgn="base"/>
            <a:r>
              <a:rPr lang="pt-BR" dirty="0"/>
              <a:t>Podemos criar uma visão no MySQL usando a sintaxe abaixo: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dirty="0"/>
              <a:t>Sintaxe:</a:t>
            </a:r>
          </a:p>
          <a:p>
            <a:pPr algn="just" fontAlgn="base"/>
            <a:endParaRPr lang="pt-BR" dirty="0"/>
          </a:p>
          <a:p>
            <a:pPr algn="just" fontAlgn="base"/>
            <a:r>
              <a:rPr lang="pt-BR" b="1" dirty="0"/>
              <a:t>CREATE VIEW </a:t>
            </a:r>
            <a:r>
              <a:rPr lang="pt-BR" b="1" dirty="0" err="1"/>
              <a:t>Nome_visão</a:t>
            </a:r>
            <a:endParaRPr lang="pt-BR" dirty="0"/>
          </a:p>
          <a:p>
            <a:pPr algn="just" fontAlgn="base"/>
            <a:r>
              <a:rPr lang="pt-BR" b="1" dirty="0"/>
              <a:t>AS SELECT colunas</a:t>
            </a:r>
            <a:endParaRPr lang="pt-BR" dirty="0"/>
          </a:p>
          <a:p>
            <a:pPr algn="just" fontAlgn="base"/>
            <a:r>
              <a:rPr lang="pt-BR" b="1" dirty="0"/>
              <a:t>FROM tabela</a:t>
            </a:r>
            <a:endParaRPr lang="pt-BR" dirty="0"/>
          </a:p>
          <a:p>
            <a:pPr algn="just" fontAlgn="base"/>
            <a:r>
              <a:rPr lang="pt-BR" b="1" dirty="0"/>
              <a:t>WHERE condições;</a:t>
            </a:r>
            <a:endParaRPr lang="pt-BR" dirty="0"/>
          </a:p>
          <a:p>
            <a:pPr algn="just" fontAlgn="base"/>
            <a:endParaRPr lang="pt-BR" sz="3600" dirty="0"/>
          </a:p>
          <a:p>
            <a:pPr algn="just" fontAlgn="base"/>
            <a:endParaRPr lang="pt-BR" sz="36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339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317" y="322810"/>
            <a:ext cx="10315903" cy="2042018"/>
          </a:xfrm>
        </p:spPr>
        <p:txBody>
          <a:bodyPr>
            <a:normAutofit/>
          </a:bodyPr>
          <a:lstStyle/>
          <a:p>
            <a:pPr algn="just" fontAlgn="base"/>
            <a:r>
              <a:rPr lang="pt-BR" sz="2800" b="1" dirty="0"/>
              <a:t>Exemplo</a:t>
            </a:r>
            <a:r>
              <a:rPr lang="pt-BR" sz="2800" dirty="0"/>
              <a:t>: Vamos criar uma </a:t>
            </a:r>
            <a:r>
              <a:rPr lang="pt-BR" sz="2800" dirty="0" err="1"/>
              <a:t>view</a:t>
            </a:r>
            <a:r>
              <a:rPr lang="pt-BR" sz="2800" dirty="0"/>
              <a:t> de nome </a:t>
            </a:r>
            <a:r>
              <a:rPr lang="pt-BR" sz="2800" b="1" dirty="0" err="1"/>
              <a:t>vw_LivrosAutores</a:t>
            </a:r>
            <a:r>
              <a:rPr lang="pt-BR" sz="2800" dirty="0"/>
              <a:t> que retorne ao ser consultada os nomes dos livros e seus respectivos autores, eliminando a necessidade de realizar INNER JOIN toda vez que precisarmos desses dados:</a:t>
            </a:r>
            <a:endParaRPr lang="pt-BR" sz="4000" dirty="0"/>
          </a:p>
          <a:p>
            <a:pPr algn="just" fontAlgn="base"/>
            <a:endParaRPr lang="pt-BR" sz="4000" dirty="0"/>
          </a:p>
          <a:p>
            <a:pPr algn="just"/>
            <a:endParaRPr lang="pt-BR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879BC0-9674-42AF-8157-C8AADCEC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68" y="2523403"/>
            <a:ext cx="11035864" cy="196977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CREATE VIEW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vw_LivrosAutores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AS SELECT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Livro.NomeLivro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AS Livros,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autores.NomeAutor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AS Autores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FROM Livro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INNER JOIN autor ON </a:t>
            </a:r>
            <a:r>
              <a:rPr lang="pt-BR" altLang="pt-BR" sz="2800" b="1" dirty="0" err="1">
                <a:solidFill>
                  <a:srgbClr val="FF0000"/>
                </a:solidFill>
                <a:latin typeface="inherit"/>
              </a:rPr>
              <a:t>l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ivro.IDAutor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=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autor.IDAutor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;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8" y="228217"/>
            <a:ext cx="10315903" cy="2042018"/>
          </a:xfrm>
        </p:spPr>
        <p:txBody>
          <a:bodyPr>
            <a:normAutofit/>
          </a:bodyPr>
          <a:lstStyle/>
          <a:p>
            <a:pPr algn="just" fontAlgn="base"/>
            <a:r>
              <a:rPr lang="pt-BR" sz="3600" b="1" dirty="0"/>
              <a:t>Como usar a </a:t>
            </a:r>
            <a:r>
              <a:rPr lang="pt-BR" sz="3600" b="1" dirty="0" err="1"/>
              <a:t>View</a:t>
            </a:r>
            <a:r>
              <a:rPr lang="pt-BR" sz="3600" b="1" dirty="0"/>
              <a:t> criada</a:t>
            </a:r>
          </a:p>
          <a:p>
            <a:pPr algn="just" fontAlgn="base"/>
            <a:r>
              <a:rPr lang="pt-BR" dirty="0"/>
              <a:t>Vamos utilizar a </a:t>
            </a:r>
            <a:r>
              <a:rPr lang="pt-BR" dirty="0" err="1"/>
              <a:t>view</a:t>
            </a:r>
            <a:r>
              <a:rPr lang="pt-BR" dirty="0"/>
              <a:t> criada, realizando uma consulta nela como se estivéssemos consultando uma tabela real do banco de dados:</a:t>
            </a:r>
          </a:p>
          <a:p>
            <a:pPr algn="just" fontAlgn="base"/>
            <a:endParaRPr lang="pt-BR" sz="4000" dirty="0"/>
          </a:p>
          <a:p>
            <a:pPr algn="just"/>
            <a:endParaRPr lang="pt-BR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303A6-07DB-459B-AF18-E261C8F5F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71" y="2467304"/>
            <a:ext cx="7299434" cy="15388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SELECT Livro, Autor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FROM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vw_LivrosAutores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ORDER BY Autor;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87C115-0F5B-492D-BDE5-5E9E65E289B3}"/>
              </a:ext>
            </a:extLst>
          </p:cNvPr>
          <p:cNvSpPr/>
          <p:nvPr/>
        </p:nvSpPr>
        <p:spPr>
          <a:xfrm>
            <a:off x="651638" y="5067540"/>
            <a:ext cx="10568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Veja como ficou mais simples retornar os nomes dos livros e dos autores agora – o código fica muito mais limpo e simples, facilitando por exemplo sua incorporação em uma aplicação que acesse o banco de dados do MySQL.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3574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8" y="228217"/>
            <a:ext cx="10315903" cy="2042018"/>
          </a:xfrm>
        </p:spPr>
        <p:txBody>
          <a:bodyPr>
            <a:normAutofit/>
          </a:bodyPr>
          <a:lstStyle/>
          <a:p>
            <a:pPr algn="just" fontAlgn="base"/>
            <a:r>
              <a:rPr lang="pt-BR" sz="3200" b="1" dirty="0"/>
              <a:t>Alterando uma </a:t>
            </a:r>
            <a:r>
              <a:rPr lang="pt-BR" sz="3200" b="1" dirty="0" err="1"/>
              <a:t>View</a:t>
            </a:r>
            <a:endParaRPr lang="pt-BR" sz="3200" b="1" dirty="0"/>
          </a:p>
          <a:p>
            <a:pPr algn="just" fontAlgn="base"/>
            <a:r>
              <a:rPr lang="pt-BR" dirty="0"/>
              <a:t>Podemos alterar uma </a:t>
            </a:r>
            <a:r>
              <a:rPr lang="pt-BR" dirty="0" err="1"/>
              <a:t>view</a:t>
            </a:r>
            <a:r>
              <a:rPr lang="pt-BR" dirty="0"/>
              <a:t>, para que ela funcione de forma diferente, usando o comando </a:t>
            </a:r>
            <a:r>
              <a:rPr lang="pt-BR" b="1" dirty="0"/>
              <a:t>ALTER VIEW</a:t>
            </a:r>
            <a:r>
              <a:rPr lang="pt-BR" dirty="0"/>
              <a:t>. Vamos alterar a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vw_LivrosAutores</a:t>
            </a:r>
            <a:r>
              <a:rPr lang="pt-BR" dirty="0"/>
              <a:t> para incluir também os preços dos livros. Veja o código abaixo:</a:t>
            </a:r>
          </a:p>
          <a:p>
            <a:pPr algn="just" fontAlgn="base"/>
            <a:endParaRPr lang="pt-BR" sz="4000" dirty="0"/>
          </a:p>
          <a:p>
            <a:pPr algn="just"/>
            <a:endParaRPr lang="pt-BR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695600-FB7E-4FD9-BA7E-AAE065DA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68" y="2494885"/>
            <a:ext cx="11419491" cy="20928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ALTER  VIEW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vw_LivrosAutores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SELECT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Livro.NomeLivro</a:t>
            </a:r>
            <a:r>
              <a:rPr lang="pt-BR" altLang="pt-BR" sz="2400" b="1" dirty="0">
                <a:solidFill>
                  <a:srgbClr val="FF0000"/>
                </a:solidFill>
                <a:latin typeface="inherit"/>
              </a:rPr>
              <a:t>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AS Livro,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autor.NomeAutor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 AS Autor,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PrecoLivro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AS Valor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FROM Livro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INNER JOIN autor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ON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Livro.ID_Autor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=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autor.ID_Autor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;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3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A189D-7C1D-4A10-BFF9-3AB95464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64" y="692043"/>
            <a:ext cx="10315903" cy="2042018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/>
              <a:t>Podemos testá-la com uma consulta:</a:t>
            </a:r>
            <a:endParaRPr lang="pt-BR" sz="4000" dirty="0"/>
          </a:p>
          <a:p>
            <a:pPr algn="just"/>
            <a:endParaRPr lang="pt-BR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02DB7F-AB54-4176-B0AD-DE5AEFDD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6" y="1554229"/>
            <a:ext cx="7686261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SELECT * FROM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vw_LivrosAutores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;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8C291D-89AB-4BCA-9974-783E8DECDDB0}"/>
              </a:ext>
            </a:extLst>
          </p:cNvPr>
          <p:cNvSpPr/>
          <p:nvPr/>
        </p:nvSpPr>
        <p:spPr>
          <a:xfrm>
            <a:off x="551564" y="2734061"/>
            <a:ext cx="112031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b="1" i="0" dirty="0">
                <a:solidFill>
                  <a:srgbClr val="000000"/>
                </a:solidFill>
                <a:effectLst/>
                <a:latin typeface="inherit"/>
              </a:rPr>
              <a:t>Excluindo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inherit"/>
              </a:rPr>
              <a:t>views</a:t>
            </a:r>
            <a:endParaRPr lang="pt-BR" sz="2400" b="1" i="0" dirty="0">
              <a:solidFill>
                <a:srgbClr val="000000"/>
              </a:solidFill>
              <a:effectLst/>
              <a:latin typeface="Open Sans"/>
            </a:endParaRPr>
          </a:p>
          <a:p>
            <a:pPr fontAlgn="base"/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Se precisarmos excluir uma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 do MySQL, basta usar o comando 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inherit"/>
              </a:rPr>
              <a:t>DROP VIEW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 seguido do nome da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. Vamos excluir a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Open Sans"/>
              </a:rPr>
              <a:t>vw_LivrosAutores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9D6A46-EB84-4651-B125-EAC65361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6" y="4470648"/>
            <a:ext cx="6255026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DROP VIEW vw_LivrosAutores;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47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495</Words>
  <Application>Microsoft Office PowerPoint</Application>
  <PresentationFormat>Ecrã Panorâmico</PresentationFormat>
  <Paragraphs>47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inherit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11</cp:revision>
  <dcterms:created xsi:type="dcterms:W3CDTF">2020-03-09T18:26:03Z</dcterms:created>
  <dcterms:modified xsi:type="dcterms:W3CDTF">2023-11-17T16:31:38Z</dcterms:modified>
</cp:coreProperties>
</file>