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397" r:id="rId5"/>
    <p:sldId id="398" r:id="rId6"/>
    <p:sldId id="275" r:id="rId7"/>
    <p:sldId id="399" r:id="rId8"/>
    <p:sldId id="277" r:id="rId9"/>
    <p:sldId id="278" r:id="rId10"/>
    <p:sldId id="400" r:id="rId11"/>
    <p:sldId id="410" r:id="rId12"/>
    <p:sldId id="40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D5A3A0-25A4-4B11-B1F7-673F7731521D}"/>
              </a:ext>
            </a:extLst>
          </p:cNvPr>
          <p:cNvSpPr/>
          <p:nvPr/>
        </p:nvSpPr>
        <p:spPr>
          <a:xfrm>
            <a:off x="957473" y="327094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Montserrat"/>
              </a:rPr>
              <a:t>SELECT com Pesquisa em Múltiplas Tabelas</a:t>
            </a:r>
            <a:endParaRPr lang="pt-BR" sz="3600" b="1" i="0" dirty="0">
              <a:effectLst/>
              <a:latin typeface="Montserra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D7DA20-AECC-473B-B13E-F6B698F7C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87" y="1843382"/>
            <a:ext cx="1053683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Até agora vimos como realizar pesquisas em uma única tabela. Contudo, na montagem do nosso modelo de dados sempre temos diversas tabelas. Logo é necessário sabermos como vincular a informação dessas tabelas de forma a mostrar a informação de maneira correta.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12929A-DE23-4CFD-930C-EE68E89D5E4F}"/>
              </a:ext>
            </a:extLst>
          </p:cNvPr>
          <p:cNvSpPr/>
          <p:nvPr/>
        </p:nvSpPr>
        <p:spPr>
          <a:xfrm>
            <a:off x="731386" y="3827643"/>
            <a:ext cx="10729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A união entre as entidades do nosso modelo lógico se dá por meio de 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chaves primárias e estrangeiras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. Essas chaves são, na representação física do modelo, as colunas que as tabelas têm em comum. </a:t>
            </a:r>
          </a:p>
        </p:txBody>
      </p:sp>
    </p:spTree>
    <p:extLst>
      <p:ext uri="{BB962C8B-B14F-4D97-AF65-F5344CB8AC3E}">
        <p14:creationId xmlns:p14="http://schemas.microsoft.com/office/powerpoint/2010/main" val="211576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D5A3A0-25A4-4B11-B1F7-673F7731521D}"/>
              </a:ext>
            </a:extLst>
          </p:cNvPr>
          <p:cNvSpPr/>
          <p:nvPr/>
        </p:nvSpPr>
        <p:spPr>
          <a:xfrm>
            <a:off x="900323" y="327094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Montserrat"/>
              </a:rPr>
              <a:t>SELECT com Pesquisa em Múltiplas Tabelas</a:t>
            </a:r>
            <a:endParaRPr lang="pt-BR" sz="3600" b="1" i="0" dirty="0">
              <a:effectLst/>
              <a:latin typeface="Montserra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CEE3C6-4019-4817-B818-BE210ABC5857}"/>
              </a:ext>
            </a:extLst>
          </p:cNvPr>
          <p:cNvSpPr/>
          <p:nvPr/>
        </p:nvSpPr>
        <p:spPr>
          <a:xfrm>
            <a:off x="586154" y="1508650"/>
            <a:ext cx="107664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>
                <a:latin typeface="Source Serif Pro"/>
              </a:rPr>
              <a:t>Para realizar a união de tabelas, basta acrescentarmos após a cláusula </a:t>
            </a:r>
            <a:r>
              <a:rPr lang="pt-BR" sz="2400">
                <a:latin typeface="Roboto mono"/>
              </a:rPr>
              <a:t>FROM</a:t>
            </a:r>
            <a:r>
              <a:rPr lang="pt-BR" sz="2400">
                <a:latin typeface="Source Serif Pro"/>
              </a:rPr>
              <a:t> do comando </a:t>
            </a:r>
            <a:r>
              <a:rPr lang="pt-BR" sz="2400">
                <a:latin typeface="Roboto mono"/>
              </a:rPr>
              <a:t>SELECT</a:t>
            </a:r>
            <a:r>
              <a:rPr lang="pt-BR" sz="2400">
                <a:latin typeface="Source Serif Pro"/>
              </a:rPr>
              <a:t> as tabelas que queremos unir. </a:t>
            </a:r>
          </a:p>
          <a:p>
            <a:pPr algn="just"/>
            <a:endParaRPr lang="pt-BR" sz="2400">
              <a:latin typeface="Source Serif Pro"/>
            </a:endParaRPr>
          </a:p>
          <a:p>
            <a:pPr algn="just"/>
            <a:r>
              <a:rPr lang="pt-BR" sz="2400">
                <a:latin typeface="Source Serif Pro"/>
              </a:rPr>
              <a:t>Devemos colocar na cláusula </a:t>
            </a:r>
            <a:r>
              <a:rPr lang="pt-BR" sz="2400">
                <a:latin typeface="Roboto mono"/>
              </a:rPr>
              <a:t>WHERE </a:t>
            </a:r>
            <a:r>
              <a:rPr lang="pt-BR" sz="2400">
                <a:latin typeface="Source Serif Pro"/>
              </a:rPr>
              <a:t>a condição de união das tabelas, ou seja, as respectivas chaves primária e estrangeira. </a:t>
            </a:r>
          </a:p>
          <a:p>
            <a:pPr algn="just"/>
            <a:endParaRPr lang="pt-BR" sz="2400">
              <a:latin typeface="Source Serif Pro"/>
            </a:endParaRPr>
          </a:p>
          <a:p>
            <a:pPr algn="just"/>
            <a:r>
              <a:rPr lang="pt-BR" sz="2400">
                <a:latin typeface="Source Serif Pro"/>
              </a:rPr>
              <a:t>Sintaxe:</a:t>
            </a:r>
            <a:endParaRPr lang="pt-BR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302ED-D525-47D5-A8C6-188225CC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88" y="4464418"/>
            <a:ext cx="10480430" cy="166034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Tabela1.coluna1, Tabela1.coluna2, Tabela2.coluna1, Tabela2.coluna2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Tabela1, Tabela2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Tabela1.chave_primaria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Tabela2.chave_estrangeira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7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5845" y="1505594"/>
            <a:ext cx="11083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/>
              <a:t>Vamos considerar as tabelas abaixo e suas chaves de ligação: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/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9833316" y="6049108"/>
            <a:ext cx="1963509" cy="623146"/>
          </a:xfrm>
          <a:prstGeom prst="wedgeRoundRectCallout">
            <a:avLst>
              <a:gd name="adj1" fmla="val -101560"/>
              <a:gd name="adj2" fmla="val -151630"/>
              <a:gd name="adj3" fmla="val 166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Chave estrangeira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1AF3A4-46A6-47EE-9F90-F66E199F1852}"/>
              </a:ext>
            </a:extLst>
          </p:cNvPr>
          <p:cNvSpPr/>
          <p:nvPr/>
        </p:nvSpPr>
        <p:spPr>
          <a:xfrm>
            <a:off x="546863" y="327094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Montserrat"/>
              </a:rPr>
              <a:t>SELECT com Pesquisa em Múltiplas Tabelas</a:t>
            </a:r>
            <a:endParaRPr lang="pt-BR" sz="3600" b="1" i="0" dirty="0">
              <a:effectLst/>
              <a:latin typeface="Montserra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4DC997-D5F7-4A5B-A427-5554D8C43BEA}"/>
              </a:ext>
            </a:extLst>
          </p:cNvPr>
          <p:cNvSpPr txBox="1"/>
          <p:nvPr/>
        </p:nvSpPr>
        <p:spPr>
          <a:xfrm>
            <a:off x="6955017" y="2652345"/>
            <a:ext cx="32018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/>
              <a:t>Tabela </a:t>
            </a:r>
            <a:r>
              <a:rPr lang="pt-BR" sz="2000" b="1"/>
              <a:t>ALUNO</a:t>
            </a:r>
          </a:p>
          <a:p>
            <a:endParaRPr lang="pt-BR" sz="2000" b="1"/>
          </a:p>
          <a:p>
            <a:r>
              <a:rPr lang="pt-BR" sz="2000" b="1" err="1"/>
              <a:t>codaluno</a:t>
            </a:r>
            <a:r>
              <a:rPr lang="pt-BR" sz="2000" b="1"/>
              <a:t>    PK</a:t>
            </a:r>
          </a:p>
          <a:p>
            <a:r>
              <a:rPr lang="pt-BR" sz="2000"/>
              <a:t>nome</a:t>
            </a:r>
          </a:p>
          <a:p>
            <a:r>
              <a:rPr lang="pt-BR" sz="2000"/>
              <a:t>endereco</a:t>
            </a:r>
          </a:p>
          <a:p>
            <a:r>
              <a:rPr lang="pt-BR" sz="2000"/>
              <a:t>cidade</a:t>
            </a:r>
          </a:p>
          <a:p>
            <a:r>
              <a:rPr lang="pt-BR" sz="2000"/>
              <a:t>estado</a:t>
            </a:r>
          </a:p>
          <a:p>
            <a:r>
              <a:rPr lang="pt-BR" sz="2000"/>
              <a:t>telefone</a:t>
            </a:r>
          </a:p>
          <a:p>
            <a:r>
              <a:rPr lang="pt-BR" sz="2000" err="1"/>
              <a:t>codcurso</a:t>
            </a:r>
            <a:r>
              <a:rPr lang="pt-BR" sz="2000"/>
              <a:t>      FK</a:t>
            </a:r>
          </a:p>
          <a:p>
            <a:endParaRPr lang="pt-BR" sz="20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43C2B0-5EAF-4BA9-9EC5-BFD704D6D79F}"/>
              </a:ext>
            </a:extLst>
          </p:cNvPr>
          <p:cNvSpPr txBox="1"/>
          <p:nvPr/>
        </p:nvSpPr>
        <p:spPr>
          <a:xfrm>
            <a:off x="1592881" y="2652344"/>
            <a:ext cx="3201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/>
              <a:t>Tabela </a:t>
            </a:r>
            <a:r>
              <a:rPr lang="pt-BR" sz="2000" b="1"/>
              <a:t>CURSO</a:t>
            </a:r>
          </a:p>
          <a:p>
            <a:endParaRPr lang="pt-BR" sz="2000" b="1"/>
          </a:p>
          <a:p>
            <a:r>
              <a:rPr lang="pt-BR" sz="2000" b="1" err="1"/>
              <a:t>codcurso</a:t>
            </a:r>
            <a:r>
              <a:rPr lang="pt-BR" sz="2000" b="1"/>
              <a:t>    PK</a:t>
            </a:r>
          </a:p>
          <a:p>
            <a:r>
              <a:rPr lang="pt-BR" sz="2000"/>
              <a:t>nome</a:t>
            </a:r>
          </a:p>
          <a:p>
            <a:r>
              <a:rPr lang="pt-BR" sz="2000"/>
              <a:t>sala</a:t>
            </a:r>
          </a:p>
          <a:p>
            <a:r>
              <a:rPr lang="pt-BR" sz="2000"/>
              <a:t>telefone</a:t>
            </a:r>
          </a:p>
          <a:p>
            <a:r>
              <a:rPr lang="pt-BR" sz="2000"/>
              <a:t>coordenador</a:t>
            </a:r>
          </a:p>
          <a:p>
            <a:endParaRPr lang="pt-BR" sz="2000"/>
          </a:p>
        </p:txBody>
      </p:sp>
      <p:sp>
        <p:nvSpPr>
          <p:cNvPr id="11" name="Texto Explicativo Retangular com Cantos Arredondados 2">
            <a:extLst>
              <a:ext uri="{FF2B5EF4-FFF2-40B4-BE49-F238E27FC236}">
                <a16:creationId xmlns:a16="http://schemas.microsoft.com/office/drawing/2014/main" id="{B7189D89-1B03-4441-A4E9-865F0C9719C6}"/>
              </a:ext>
            </a:extLst>
          </p:cNvPr>
          <p:cNvSpPr/>
          <p:nvPr/>
        </p:nvSpPr>
        <p:spPr>
          <a:xfrm>
            <a:off x="9608235" y="3953956"/>
            <a:ext cx="1828054" cy="623146"/>
          </a:xfrm>
          <a:prstGeom prst="wedgeRoundRectCallout">
            <a:avLst>
              <a:gd name="adj1" fmla="val -86144"/>
              <a:gd name="adj2" fmla="val -120025"/>
              <a:gd name="adj3" fmla="val 166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Chave primária</a:t>
            </a:r>
          </a:p>
        </p:txBody>
      </p:sp>
      <p:sp>
        <p:nvSpPr>
          <p:cNvPr id="12" name="Texto Explicativo Retangular com Cantos Arredondados 2">
            <a:extLst>
              <a:ext uri="{FF2B5EF4-FFF2-40B4-BE49-F238E27FC236}">
                <a16:creationId xmlns:a16="http://schemas.microsoft.com/office/drawing/2014/main" id="{5058ABA1-7F24-4E70-88A6-52B018D2C2C7}"/>
              </a:ext>
            </a:extLst>
          </p:cNvPr>
          <p:cNvSpPr/>
          <p:nvPr/>
        </p:nvSpPr>
        <p:spPr>
          <a:xfrm>
            <a:off x="4075510" y="3953956"/>
            <a:ext cx="1828054" cy="623146"/>
          </a:xfrm>
          <a:prstGeom prst="wedgeRoundRectCallout">
            <a:avLst>
              <a:gd name="adj1" fmla="val -86144"/>
              <a:gd name="adj2" fmla="val -120025"/>
              <a:gd name="adj3" fmla="val 166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Chave primária</a:t>
            </a:r>
          </a:p>
        </p:txBody>
      </p:sp>
    </p:spTree>
    <p:extLst>
      <p:ext uri="{BB962C8B-B14F-4D97-AF65-F5344CB8AC3E}">
        <p14:creationId xmlns:p14="http://schemas.microsoft.com/office/powerpoint/2010/main" val="17248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4691" y="1877618"/>
            <a:ext cx="110836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/>
              <a:t>Exemplo:  Pesquise  codigo e nome do aluno e o nome do curso matriculado: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/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/>
              <a:t>select </a:t>
            </a:r>
            <a:r>
              <a:rPr lang="pt-BR" altLang="pt-BR" sz="3600" err="1"/>
              <a:t>aluno.codigo</a:t>
            </a:r>
            <a:r>
              <a:rPr lang="pt-BR" altLang="pt-BR" sz="3600"/>
              <a:t>, </a:t>
            </a:r>
            <a:r>
              <a:rPr lang="pt-BR" altLang="pt-BR" sz="3600" err="1"/>
              <a:t>aluno.nome</a:t>
            </a:r>
            <a:r>
              <a:rPr lang="pt-BR" altLang="pt-BR" sz="3600"/>
              <a:t>, </a:t>
            </a:r>
            <a:r>
              <a:rPr lang="pt-BR" altLang="pt-BR" sz="3600" err="1"/>
              <a:t>curso.nome</a:t>
            </a:r>
            <a:r>
              <a:rPr lang="pt-BR" altLang="pt-BR" sz="3600"/>
              <a:t> 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/>
              <a:t>from aluno, curso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/>
              <a:t>where </a:t>
            </a:r>
            <a:r>
              <a:rPr lang="pt-BR" altLang="pt-BR" sz="3600" b="1" err="1"/>
              <a:t>aluno.codcurso</a:t>
            </a:r>
            <a:r>
              <a:rPr lang="pt-BR" altLang="pt-BR" sz="3600" b="1"/>
              <a:t> = </a:t>
            </a:r>
            <a:r>
              <a:rPr lang="pt-BR" altLang="pt-BR" sz="3600" b="1" err="1"/>
              <a:t>curso.codcurso</a:t>
            </a:r>
            <a:r>
              <a:rPr lang="pt-BR" altLang="pt-BR" sz="3600" b="1"/>
              <a:t>;</a:t>
            </a: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9009291" y="4475455"/>
            <a:ext cx="2604654" cy="1831039"/>
          </a:xfrm>
          <a:prstGeom prst="wedgeRoundRectCallout">
            <a:avLst>
              <a:gd name="adj1" fmla="val -97504"/>
              <a:gd name="adj2" fmla="val -49605"/>
              <a:gd name="adj3" fmla="val 166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Ligação entre chave primária e chave estrangeira das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tabelas pesquisadas.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72B42B-A1FB-4184-9923-045FAA5E959C}"/>
              </a:ext>
            </a:extLst>
          </p:cNvPr>
          <p:cNvSpPr/>
          <p:nvPr/>
        </p:nvSpPr>
        <p:spPr>
          <a:xfrm>
            <a:off x="766973" y="327094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Montserrat"/>
              </a:rPr>
              <a:t>SELECT com Pesquisa em Múltiplas Tabelas</a:t>
            </a:r>
            <a:endParaRPr lang="pt-BR" sz="3600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6248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7358" y="140422"/>
            <a:ext cx="10125941" cy="1011237"/>
          </a:xfrm>
        </p:spPr>
        <p:txBody>
          <a:bodyPr>
            <a:noAutofit/>
          </a:bodyPr>
          <a:lstStyle/>
          <a:p>
            <a:r>
              <a:rPr lang="pt-BR" sz="4000" dirty="0"/>
              <a:t>Exercícios </a:t>
            </a:r>
            <a:r>
              <a:rPr lang="pt-BR" sz="4000" b="1" dirty="0"/>
              <a:t>SELECT</a:t>
            </a:r>
            <a:r>
              <a:rPr lang="pt-BR" sz="4000" dirty="0"/>
              <a:t> – </a:t>
            </a:r>
            <a:r>
              <a:rPr lang="pt-BR" sz="4000" b="1" dirty="0">
                <a:solidFill>
                  <a:srgbClr val="FF0000"/>
                </a:solidFill>
              </a:rPr>
              <a:t>BD ESCOLA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2619" y="1676256"/>
            <a:ext cx="11083636" cy="1655762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1 – Listar todos os campos da tabela cursos;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select * from curso ;</a:t>
            </a:r>
            <a:endParaRPr lang="pt-BR" sz="3200" dirty="0"/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2 – Listar todos os campos da tabela alunos;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select * from aluno ;</a:t>
            </a:r>
            <a:endParaRPr lang="pt-BR" sz="3200" dirty="0"/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3 – Listar todos os campos da tabela professores;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select * from professor ;</a:t>
            </a:r>
            <a:endParaRPr lang="pt-BR" sz="3200" dirty="0"/>
          </a:p>
          <a:p>
            <a:pPr algn="l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7755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4909" y="1496147"/>
            <a:ext cx="11083636" cy="1655762"/>
          </a:xfrm>
        </p:spPr>
        <p:txBody>
          <a:bodyPr>
            <a:noAutofit/>
          </a:bodyPr>
          <a:lstStyle/>
          <a:p>
            <a:pPr algn="l"/>
            <a:r>
              <a:rPr lang="pt-BR" sz="2800"/>
              <a:t>4 – Listar campos </a:t>
            </a:r>
            <a:r>
              <a:rPr lang="pt-BR" sz="2800" b="1"/>
              <a:t>nome</a:t>
            </a:r>
            <a:r>
              <a:rPr lang="pt-BR" sz="2800"/>
              <a:t> e </a:t>
            </a:r>
            <a:r>
              <a:rPr lang="pt-BR" sz="2800" b="1"/>
              <a:t>sala</a:t>
            </a:r>
            <a:r>
              <a:rPr lang="pt-BR" sz="2800"/>
              <a:t> da tabela curso;</a:t>
            </a:r>
          </a:p>
          <a:p>
            <a:pPr algn="l"/>
            <a:r>
              <a:rPr lang="pt-BR" sz="2800">
                <a:solidFill>
                  <a:srgbClr val="FF0000"/>
                </a:solidFill>
              </a:rPr>
              <a:t>select nome, sala from curso ;</a:t>
            </a:r>
            <a:endParaRPr lang="pt-BR" sz="2800"/>
          </a:p>
          <a:p>
            <a:pPr algn="l"/>
            <a:endParaRPr lang="pt-BR" sz="2800"/>
          </a:p>
          <a:p>
            <a:pPr algn="l"/>
            <a:r>
              <a:rPr lang="pt-BR" sz="2800"/>
              <a:t>5 – Listar campos </a:t>
            </a:r>
            <a:r>
              <a:rPr lang="pt-BR" sz="2800" b="1"/>
              <a:t>nome</a:t>
            </a:r>
            <a:r>
              <a:rPr lang="pt-BR" sz="2800"/>
              <a:t> e </a:t>
            </a:r>
            <a:r>
              <a:rPr lang="pt-BR" sz="2800" b="1"/>
              <a:t>cidade</a:t>
            </a:r>
            <a:r>
              <a:rPr lang="pt-BR" sz="2800"/>
              <a:t> da tabela coordenador ;</a:t>
            </a:r>
          </a:p>
          <a:p>
            <a:pPr algn="l"/>
            <a:r>
              <a:rPr lang="pt-BR" sz="2800">
                <a:solidFill>
                  <a:srgbClr val="FF0000"/>
                </a:solidFill>
              </a:rPr>
              <a:t>select nome, cidade from coordenador ;</a:t>
            </a:r>
            <a:endParaRPr lang="pt-BR" sz="2800"/>
          </a:p>
          <a:p>
            <a:pPr algn="l"/>
            <a:endParaRPr lang="pt-BR" sz="2800"/>
          </a:p>
          <a:p>
            <a:pPr algn="l"/>
            <a:r>
              <a:rPr lang="pt-BR" sz="2800"/>
              <a:t>6 – Listar campos </a:t>
            </a:r>
            <a:r>
              <a:rPr lang="pt-BR" sz="2800" b="1"/>
              <a:t>nome, telefone, cidade e estado </a:t>
            </a:r>
            <a:r>
              <a:rPr lang="pt-BR" sz="2800"/>
              <a:t>da tabela aluno;</a:t>
            </a:r>
          </a:p>
          <a:p>
            <a:pPr algn="l"/>
            <a:r>
              <a:rPr lang="pt-BR" sz="2800">
                <a:solidFill>
                  <a:srgbClr val="FF0000"/>
                </a:solidFill>
              </a:rPr>
              <a:t>select nome, telefone, cidade, estado from aluno ;</a:t>
            </a:r>
            <a:endParaRPr lang="pt-BR" sz="2800"/>
          </a:p>
          <a:p>
            <a:pPr algn="l"/>
            <a:endParaRPr lang="pt-BR" sz="2800"/>
          </a:p>
          <a:p>
            <a:pPr algn="l"/>
            <a:endParaRPr lang="pt-BR" sz="2800"/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037358" y="140422"/>
            <a:ext cx="10125941" cy="1011237"/>
          </a:xfrm>
        </p:spPr>
        <p:txBody>
          <a:bodyPr>
            <a:noAutofit/>
          </a:bodyPr>
          <a:lstStyle/>
          <a:p>
            <a:r>
              <a:rPr lang="pt-BR" sz="4000" dirty="0"/>
              <a:t>Exercícios </a:t>
            </a:r>
            <a:r>
              <a:rPr lang="pt-BR" sz="4000" b="1" dirty="0"/>
              <a:t>SELECT</a:t>
            </a:r>
            <a:r>
              <a:rPr lang="pt-BR" sz="4000" dirty="0"/>
              <a:t> – </a:t>
            </a:r>
            <a:r>
              <a:rPr lang="pt-BR" sz="4000" b="1" dirty="0">
                <a:solidFill>
                  <a:srgbClr val="FF0000"/>
                </a:solidFill>
              </a:rPr>
              <a:t>BD ESCOLA</a:t>
            </a:r>
          </a:p>
        </p:txBody>
      </p:sp>
    </p:spTree>
    <p:extLst>
      <p:ext uri="{BB962C8B-B14F-4D97-AF65-F5344CB8AC3E}">
        <p14:creationId xmlns:p14="http://schemas.microsoft.com/office/powerpoint/2010/main" val="363861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5099" y="1355830"/>
            <a:ext cx="117217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1 -  Pesquisar nome de todos os professores e nome do curso que ele está relacionado;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200" dirty="0"/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2 -  Pesquisar nome de todos os alunos e codigo da turma que ele está relacionado; </a:t>
            </a:r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200" dirty="0"/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3 - Pesquisar nome de todos os coordenadores e do curso que ele está relacionado.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Montserrat"/>
              </a:rPr>
              <a:t>SELECT com Pesquisa em Múltiplas Tabelas</a:t>
            </a:r>
            <a:endParaRPr lang="pt-BR" sz="3600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9086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5099" y="1355830"/>
            <a:ext cx="117217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/>
              <a:t>1 -  Pesquisar nome de todos os professores e nome do curso que ele está relacionado;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select </a:t>
            </a:r>
            <a:r>
              <a:rPr lang="pt-BR" altLang="pt-BR" sz="2200" err="1">
                <a:solidFill>
                  <a:srgbClr val="FF0000"/>
                </a:solidFill>
              </a:rPr>
              <a:t>professor.nome</a:t>
            </a:r>
            <a:r>
              <a:rPr lang="pt-BR" altLang="pt-BR" sz="2200">
                <a:solidFill>
                  <a:srgbClr val="FF0000"/>
                </a:solidFill>
              </a:rPr>
              <a:t>, </a:t>
            </a:r>
            <a:r>
              <a:rPr lang="pt-BR" altLang="pt-BR" sz="2200" err="1">
                <a:solidFill>
                  <a:srgbClr val="FF0000"/>
                </a:solidFill>
              </a:rPr>
              <a:t>disciplina.nome</a:t>
            </a:r>
            <a:r>
              <a:rPr lang="pt-BR" altLang="pt-BR" sz="2200">
                <a:solidFill>
                  <a:srgbClr val="FF0000"/>
                </a:solidFill>
              </a:rPr>
              <a:t> 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from professor, disciplina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where </a:t>
            </a:r>
            <a:r>
              <a:rPr lang="pt-BR" altLang="pt-BR" sz="2200" err="1">
                <a:solidFill>
                  <a:srgbClr val="FF0000"/>
                </a:solidFill>
              </a:rPr>
              <a:t>professor.coddisciplina</a:t>
            </a:r>
            <a:r>
              <a:rPr lang="pt-BR" altLang="pt-BR" sz="2200">
                <a:solidFill>
                  <a:srgbClr val="FF0000"/>
                </a:solidFill>
              </a:rPr>
              <a:t> = </a:t>
            </a:r>
            <a:r>
              <a:rPr lang="pt-BR" altLang="pt-BR" sz="2200" err="1">
                <a:solidFill>
                  <a:srgbClr val="FF0000"/>
                </a:solidFill>
              </a:rPr>
              <a:t>disciplina.coddisciplina</a:t>
            </a:r>
            <a:r>
              <a:rPr lang="pt-BR" altLang="pt-BR" sz="2200">
                <a:solidFill>
                  <a:srgbClr val="FF0000"/>
                </a:solidFill>
              </a:rPr>
              <a:t>;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200"/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/>
              <a:t>2 -  Pesquisar nome de todos os alunos e codigo da turma que ele está relacionado; 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select </a:t>
            </a:r>
            <a:r>
              <a:rPr lang="pt-BR" altLang="pt-BR" sz="2200" err="1">
                <a:solidFill>
                  <a:srgbClr val="FF0000"/>
                </a:solidFill>
              </a:rPr>
              <a:t>aluno.nome</a:t>
            </a:r>
            <a:r>
              <a:rPr lang="pt-BR" altLang="pt-BR" sz="2200">
                <a:solidFill>
                  <a:srgbClr val="FF0000"/>
                </a:solidFill>
              </a:rPr>
              <a:t>, </a:t>
            </a:r>
            <a:r>
              <a:rPr lang="pt-BR" altLang="pt-BR" sz="2200" err="1">
                <a:solidFill>
                  <a:srgbClr val="FF0000"/>
                </a:solidFill>
              </a:rPr>
              <a:t>turma.codigo</a:t>
            </a:r>
            <a:endParaRPr lang="pt-BR" altLang="pt-BR" sz="2200">
              <a:solidFill>
                <a:srgbClr val="FF0000"/>
              </a:solidFill>
            </a:endParaRP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from aluno, turma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where </a:t>
            </a:r>
            <a:r>
              <a:rPr lang="pt-BR" altLang="pt-BR" sz="2200" err="1">
                <a:solidFill>
                  <a:srgbClr val="FF0000"/>
                </a:solidFill>
              </a:rPr>
              <a:t>aluno.codturma</a:t>
            </a:r>
            <a:r>
              <a:rPr lang="pt-BR" altLang="pt-BR" sz="2200">
                <a:solidFill>
                  <a:srgbClr val="FF0000"/>
                </a:solidFill>
              </a:rPr>
              <a:t> = </a:t>
            </a:r>
            <a:r>
              <a:rPr lang="pt-BR" altLang="pt-BR" sz="2200" err="1">
                <a:solidFill>
                  <a:srgbClr val="FF0000"/>
                </a:solidFill>
              </a:rPr>
              <a:t>turma.codturma</a:t>
            </a:r>
            <a:r>
              <a:rPr lang="pt-BR" altLang="pt-BR" sz="2200">
                <a:solidFill>
                  <a:srgbClr val="FF0000"/>
                </a:solidFill>
              </a:rPr>
              <a:t>;</a:t>
            </a:r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200"/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/>
              <a:t>3 - Pesquisar nome de todos os coordenadores e do curso que ele está relacionado.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select </a:t>
            </a:r>
            <a:r>
              <a:rPr lang="pt-BR" altLang="pt-BR" sz="2200" err="1">
                <a:solidFill>
                  <a:srgbClr val="FF0000"/>
                </a:solidFill>
              </a:rPr>
              <a:t>coordenador.nome</a:t>
            </a:r>
            <a:r>
              <a:rPr lang="pt-BR" altLang="pt-BR" sz="2200">
                <a:solidFill>
                  <a:srgbClr val="FF0000"/>
                </a:solidFill>
              </a:rPr>
              <a:t>, </a:t>
            </a:r>
            <a:r>
              <a:rPr lang="pt-BR" altLang="pt-BR" sz="2200" err="1">
                <a:solidFill>
                  <a:srgbClr val="FF0000"/>
                </a:solidFill>
              </a:rPr>
              <a:t>curso.nome</a:t>
            </a:r>
            <a:r>
              <a:rPr lang="pt-BR" altLang="pt-BR" sz="2200">
                <a:solidFill>
                  <a:srgbClr val="FF0000"/>
                </a:solidFill>
              </a:rPr>
              <a:t> 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from coordenador, curso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where </a:t>
            </a:r>
            <a:r>
              <a:rPr lang="pt-BR" altLang="pt-BR" sz="2200" err="1">
                <a:solidFill>
                  <a:srgbClr val="FF0000"/>
                </a:solidFill>
              </a:rPr>
              <a:t>coordenador.codcurso</a:t>
            </a:r>
            <a:r>
              <a:rPr lang="pt-BR" altLang="pt-BR" sz="2200">
                <a:solidFill>
                  <a:srgbClr val="FF0000"/>
                </a:solidFill>
              </a:rPr>
              <a:t> = </a:t>
            </a:r>
            <a:r>
              <a:rPr lang="pt-BR" altLang="pt-BR" sz="2200" err="1">
                <a:solidFill>
                  <a:srgbClr val="FF0000"/>
                </a:solidFill>
              </a:rPr>
              <a:t>curso.codcurso</a:t>
            </a:r>
            <a:r>
              <a:rPr lang="pt-BR" altLang="pt-BR" sz="220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Montserrat"/>
              </a:rPr>
              <a:t>SELECT com Pesquisa em Múltiplas Tabelas</a:t>
            </a:r>
            <a:endParaRPr lang="pt-BR" sz="3600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0353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20505" y="1889128"/>
            <a:ext cx="112012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/>
              <a:t>4 -  Pesquisar nome e telefone de todos os professores e nome e </a:t>
            </a:r>
            <a:r>
              <a:rPr lang="pt-BR" altLang="pt-BR" sz="2400" err="1"/>
              <a:t>nraulas</a:t>
            </a:r>
            <a:r>
              <a:rPr lang="pt-BR" altLang="pt-BR" sz="2400"/>
              <a:t> das disciplinas que ele está relacionado;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/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/>
              <a:t>5 -  Pesquisar codigo, nome e telefone de todos os alunos e codigo e ano das turmas que ele está relacionado; </a:t>
            </a:r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/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/>
              <a:t>6 - Pesquisar nome, cidade e telefone de todos os coordenadores e codigo, nome e dos cursos que ele está relacionado.</a:t>
            </a:r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671723" y="327094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Montserrat"/>
              </a:rPr>
              <a:t>SELECT com Pesquisa em Múltiplas Tabelas</a:t>
            </a:r>
            <a:endParaRPr lang="pt-BR" sz="3600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1802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8034D5E7F593498D113AACC2FDB5BA" ma:contentTypeVersion="7" ma:contentTypeDescription="Create a new document." ma:contentTypeScope="" ma:versionID="0d005b4ea6394ec458b3cc82ab9a7bcd">
  <xsd:schema xmlns:xsd="http://www.w3.org/2001/XMLSchema" xmlns:xs="http://www.w3.org/2001/XMLSchema" xmlns:p="http://schemas.microsoft.com/office/2006/metadata/properties" xmlns:ns2="301ff69c-d5e4-4827-ab17-cb1160424989" targetNamespace="http://schemas.microsoft.com/office/2006/metadata/properties" ma:root="true" ma:fieldsID="8972e49615fb99bf8c9b3845efcccd5c" ns2:_="">
    <xsd:import namespace="301ff69c-d5e4-4827-ab17-cb11604249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ff69c-d5e4-4827-ab17-cb1160424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3C7268-63AA-4E0B-B027-978D6B72EAD0}">
  <ds:schemaRefs>
    <ds:schemaRef ds:uri="http://schemas.microsoft.com/office/2006/metadata/properties"/>
    <ds:schemaRef ds:uri="301ff69c-d5e4-4827-ab17-cb116042498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11688D-01E2-4ACE-8850-353A31875F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81D5A1-8F49-433E-AA7F-E6D8A01682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ff69c-d5e4-4827-ab17-cb1160424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638</Words>
  <Application>Microsoft Office PowerPoint</Application>
  <PresentationFormat>Ecrã Panorâmico</PresentationFormat>
  <Paragraphs>85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Montserrat</vt:lpstr>
      <vt:lpstr>Roboto mono</vt:lpstr>
      <vt:lpstr>Source Serif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Exercícios SELECT – BD ESCOLA</vt:lpstr>
      <vt:lpstr>Exercícios SELECT – BD ESCOLA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Cristiane Pavei Fernandes</cp:lastModifiedBy>
  <cp:revision>5</cp:revision>
  <dcterms:created xsi:type="dcterms:W3CDTF">2019-03-29T16:58:24Z</dcterms:created>
  <dcterms:modified xsi:type="dcterms:W3CDTF">2023-09-01T17:23:43Z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0x010100888034D5E7F593498D113AACC2FDB5BA</vt:lpwstr>
  </property>
</Properties>
</file>