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53" autoAdjust="0"/>
  </p:normalViewPr>
  <p:slideViewPr>
    <p:cSldViewPr snapToGrid="0">
      <p:cViewPr varScale="1">
        <p:scale>
          <a:sx n="62" d="100"/>
          <a:sy n="62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4C40A-8AC5-4B90-B589-2A0613892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168A41-72A5-4EDD-A6AB-48C7B3293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04398C-0EAD-4AE4-B848-93F0C8DC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2112-65D0-4E37-82D6-885FBF8DC2EF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69E74-3CC4-458B-8B01-7FA60A97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36CA8-E50C-43B0-A3A8-7BA7976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6A59-500A-466F-BA51-B67E28C6A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02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72965-8545-4D48-A3ED-4FA1AD5A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3FC682-D16D-4E96-A6B5-CFC32D3AF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5D7C9-98D0-47AC-8C65-06FD9F58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2112-65D0-4E37-82D6-885FBF8DC2EF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CBAD24-AC28-4D38-8862-5081F501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A6945C-675D-4321-B295-6028ED65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6A59-500A-466F-BA51-B67E28C6A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24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7AA4C1-CEB4-4ACE-86F5-EBE5F2A22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092F13-08F5-4F42-BA3F-95ECFC3CE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74F451-DC55-4046-9327-1960561E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2112-65D0-4E37-82D6-885FBF8DC2EF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8D563-DE27-4DCE-A837-1395A5BC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259A8A-D498-4C31-B0BD-6086D97E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6A59-500A-466F-BA51-B67E28C6A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82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71387-20D0-4978-BDF2-B4E15022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30E69A-1642-46B7-AAD1-E7C3D177D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5AA33A-046E-496B-B684-3D023268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2112-65D0-4E37-82D6-885FBF8DC2EF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F2F600-9928-4DD0-AE0E-7661E0BD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61F03-34FB-4EFF-9FD8-67E34662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6A59-500A-466F-BA51-B67E28C6A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39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8FAF6-2BE2-445E-B1FA-00E4C316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E708CB-C2E3-446D-B9FE-12FF0E471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E7AA2A-2D0F-4930-B1EC-E5B43E2C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2112-65D0-4E37-82D6-885FBF8DC2EF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58CDB5-57A6-4B04-A2A1-1B597D20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3259E6-6D62-42B6-A5C6-08D79DB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6A59-500A-466F-BA51-B67E28C6A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74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FAE83-644C-44DF-9C73-FA757C99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E3B3D-025A-46B3-B791-E86C838A9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9E91CC-5213-40DD-A261-1CBD27665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FD3BD0-FF6C-4C42-BB7E-9F6A0955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2112-65D0-4E37-82D6-885FBF8DC2EF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3E0AB3-E809-4C52-A4C7-48E8D084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DBC9CB-26DF-4ABF-A161-FC6E4D4B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6A59-500A-466F-BA51-B67E28C6A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23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CF504-62C7-490C-83F6-71F823C8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80E9C8-1398-4848-9CCB-D404EAB2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73B2BB-F207-4020-930E-7847D6D9D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F9C12F-FC40-4DF2-9D12-FD8E9F92C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82F323-D1D6-42E2-8F54-541FD8779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0164EC-DA58-4C86-BABA-3C925C48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2112-65D0-4E37-82D6-885FBF8DC2EF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940796-2243-4BED-A2D7-5195FA58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1EC27E-5B70-454A-AD73-CAC6B643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6A59-500A-466F-BA51-B67E28C6A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3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26A27-4CC9-4580-8333-AA61CB70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BDC8A7-7226-4DC8-B897-4D41CE14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2112-65D0-4E37-82D6-885FBF8DC2EF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EEF5B3-8944-4923-BFDD-6A50D506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DCE4BD-9E51-412D-8D72-ED806ECE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6A59-500A-466F-BA51-B67E28C6A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24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B8CA99-699F-41AC-AB30-263A3F74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2112-65D0-4E37-82D6-885FBF8DC2EF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AD8194-3397-4F12-8FB9-9351017D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92C92C-5606-43F2-9536-DF672CDE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6A59-500A-466F-BA51-B67E28C6A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7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EEDA1-452E-4A07-960E-48C5544B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7AD5E6-6A30-4309-A45F-B0BF0E4A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F7DB98-2719-4CE9-B9E9-E5A26A989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9A7CBD-5B34-4F95-B04B-4FBE8515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2112-65D0-4E37-82D6-885FBF8DC2EF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82E672-4888-4A0A-B5B6-062FD3CA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DE83DB-58C9-46BC-B0BF-C799DCC6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6A59-500A-466F-BA51-B67E28C6A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1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5DE5C-06FB-4521-8C1E-DCED67B6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A8E504-47F6-43E2-9C95-8CC0C5041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77431E-3C87-489C-BDB3-F45D27B93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9ED4B1-03F8-41EC-88B6-0C48B486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2112-65D0-4E37-82D6-885FBF8DC2EF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8399B8-C6F8-4004-8E13-0362A58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A895E7-8B16-48C4-BCC2-7E236730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6A59-500A-466F-BA51-B67E28C6A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85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28996F-F496-4070-A1A9-DDFE0017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DC2BA6-C068-40DE-8E2D-6CDA8644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E390A-84A0-435F-8406-268581CF1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52112-65D0-4E37-82D6-885FBF8DC2EF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3A2096-7F6E-4CF1-B2F4-0942772E3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1E01B-F394-4A03-8577-AFC96A8DB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86A59-500A-466F-BA51-B67E28C6A3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26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4A8227-71DC-4744-A97B-01BB1DB8F963}"/>
              </a:ext>
            </a:extLst>
          </p:cNvPr>
          <p:cNvSpPr/>
          <p:nvPr/>
        </p:nvSpPr>
        <p:spPr>
          <a:xfrm>
            <a:off x="2609248" y="261983"/>
            <a:ext cx="6670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4000" b="1" dirty="0">
                <a:solidFill>
                  <a:srgbClr val="000000"/>
                </a:solidFill>
                <a:latin typeface="Ubuntu"/>
              </a:rPr>
              <a:t>C</a:t>
            </a:r>
            <a:r>
              <a:rPr lang="pt-BR" sz="4000" b="1" i="0" dirty="0">
                <a:solidFill>
                  <a:srgbClr val="000000"/>
                </a:solidFill>
                <a:effectLst/>
                <a:latin typeface="Ubuntu"/>
              </a:rPr>
              <a:t>onstrução de menus com CSS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332C2C-4836-4DD2-AB86-6E68D6364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66" y="1626023"/>
            <a:ext cx="10511516" cy="31790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Teoricamente qualquer elemento HTML capaz de descrever texto ( p, h1, h2, ...,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etc...) poderá ser estilizado para construção de menus.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No entanto, dentre todos eles, o elemento semanticamente correto e indicado e que maior flexibilidade, recursos e facilidades propiciam a estilização são sem dúvida aqueles elementos que definem as listas, quer sejam de definição dl, quer ordenadas 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quer 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que define as 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listas não ordenadas.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42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4A8227-71DC-4744-A97B-01BB1DB8F963}"/>
              </a:ext>
            </a:extLst>
          </p:cNvPr>
          <p:cNvSpPr/>
          <p:nvPr/>
        </p:nvSpPr>
        <p:spPr>
          <a:xfrm>
            <a:off x="2609248" y="261983"/>
            <a:ext cx="6670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4000" b="1" dirty="0">
                <a:solidFill>
                  <a:srgbClr val="000000"/>
                </a:solidFill>
                <a:latin typeface="Ubuntu"/>
              </a:rPr>
              <a:t>C</a:t>
            </a:r>
            <a:r>
              <a:rPr lang="pt-BR" sz="4000" b="1" i="0" dirty="0">
                <a:solidFill>
                  <a:srgbClr val="000000"/>
                </a:solidFill>
                <a:effectLst/>
                <a:latin typeface="Ubuntu"/>
              </a:rPr>
              <a:t>onstrução de menus com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AAD6D-4322-4D57-8A89-1DF35B83C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66" y="1629723"/>
            <a:ext cx="6794695" cy="10245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Vantagens do uso dos elementos de Listas: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F9A8B9E-EEFC-4EB7-8B83-E8A7D1B347E1}"/>
              </a:ext>
            </a:extLst>
          </p:cNvPr>
          <p:cNvSpPr/>
          <p:nvPr/>
        </p:nvSpPr>
        <p:spPr>
          <a:xfrm>
            <a:off x="554153" y="2358870"/>
            <a:ext cx="111923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000" dirty="0">
                <a:solidFill>
                  <a:srgbClr val="000000"/>
                </a:solidFill>
              </a:rPr>
              <a:t> Quando </a:t>
            </a:r>
            <a:r>
              <a:rPr lang="pt-BR" altLang="pt-BR" sz="2000" dirty="0" err="1">
                <a:solidFill>
                  <a:srgbClr val="000000"/>
                </a:solidFill>
              </a:rPr>
              <a:t>renderizados</a:t>
            </a:r>
            <a:r>
              <a:rPr lang="pt-BR" altLang="pt-BR" sz="2000" dirty="0">
                <a:solidFill>
                  <a:srgbClr val="000000"/>
                </a:solidFill>
              </a:rPr>
              <a:t> sem CSS são consistentes;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000" dirty="0">
                <a:solidFill>
                  <a:srgbClr val="000000"/>
                </a:solidFill>
              </a:rPr>
              <a:t> No código HTML do menu você tem quatro elementos aninhados para aplicar estilos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000000"/>
                </a:solidFill>
              </a:rPr>
              <a:t>(quais sejam: 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div - ul - li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lang="pt-BR" altLang="pt-BR" sz="2000" dirty="0">
                <a:solidFill>
                  <a:srgbClr val="000000"/>
                </a:solidFill>
              </a:rPr>
              <a:t>e 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 - isto aumenta a flexibilidade para estilizar;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000" dirty="0">
                <a:solidFill>
                  <a:srgbClr val="000000"/>
                </a:solidFill>
              </a:rPr>
              <a:t> Os critérios de acessibilidade ao seu documento são mais consistentes - na visualização do documento sem a aplicação da folha de estilo o menu será exibido de uma forma bastante conveniente;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000" dirty="0">
                <a:solidFill>
                  <a:srgbClr val="000000"/>
                </a:solidFill>
              </a:rPr>
              <a:t> Com uso de uma só propriedade CSS (a propriedade display) você altera o layout de menu (em disposição vertical) para barra de navegação (em disposição horizontal);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000" dirty="0">
                <a:solidFill>
                  <a:srgbClr val="000000"/>
                </a:solidFill>
              </a:rPr>
              <a:t> São facilmente expansíveis - acréscimo de itens no futuro, isto é novos links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1796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1BC44BC-D1A1-480C-B53D-6747EC28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65" y="358933"/>
            <a:ext cx="11946679" cy="12707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"/>
              </a:rPr>
              <a:t>Código HTML padrão para um menu (horizontal)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01390E4-5D2D-4486-A1D9-3EB625178008}"/>
              </a:ext>
            </a:extLst>
          </p:cNvPr>
          <p:cNvSpPr/>
          <p:nvPr/>
        </p:nvSpPr>
        <p:spPr>
          <a:xfrm>
            <a:off x="572086" y="1478443"/>
            <a:ext cx="11202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Primeiramente faça um elemento NAV  ou DIV e atribua um ID. Neste exemplo nossa DIV se chamará “menu”. </a:t>
            </a:r>
          </a:p>
          <a:p>
            <a:r>
              <a:rPr lang="pt-BR" dirty="0"/>
              <a:t>Dentro desta DIV, faça uma lista com as opções do menu.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AB113A-1970-4CBC-A029-C9C52559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979" y="2600171"/>
            <a:ext cx="5791725" cy="307591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D1EB920-EE5F-49D9-B799-439ADFDC6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44" y="2600171"/>
            <a:ext cx="4608228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id="menu"&gt;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ul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&lt;li&gt;&lt;a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="#"&gt;Home&lt;/a&gt;&lt;/li&gt;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&lt;li&gt;&lt;a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="#"&gt;Produtos&lt;/a&gt;&lt;/li&gt; &lt;li&gt;&lt;a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="#"&gt;Missão&lt;/a&gt;&lt;/li&gt;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&lt;li&gt;&lt;a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="#"&gt;Links&lt;/a&gt;&lt;/li&gt;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&lt;li&gt;&lt;a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="#"&gt;Contato&lt;/a&gt;&lt;/li&gt;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ul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&lt;/div&gt;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5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1BC44BC-D1A1-480C-B53D-6747EC28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65" y="358933"/>
            <a:ext cx="11339211" cy="12707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"/>
              </a:rPr>
              <a:t>Código HTML padrão para um menu (horizontal)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76CFA6C-A2B1-4E62-A275-75E6670A61A8}"/>
              </a:ext>
            </a:extLst>
          </p:cNvPr>
          <p:cNvSpPr/>
          <p:nvPr/>
        </p:nvSpPr>
        <p:spPr>
          <a:xfrm>
            <a:off x="382685" y="1286690"/>
            <a:ext cx="1093124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Agora que já fizemos a estrutura do menu, vamos formatá-lo com CSS.</a:t>
            </a:r>
          </a:p>
          <a:p>
            <a:r>
              <a:rPr lang="pt-BR" sz="2200" dirty="0"/>
              <a:t>Primeiro, para podermos trabalhar melhor, vamos tirar o </a:t>
            </a:r>
            <a:r>
              <a:rPr lang="pt-BR" sz="2200" dirty="0" err="1"/>
              <a:t>margin</a:t>
            </a:r>
            <a:r>
              <a:rPr lang="pt-BR" sz="2200" dirty="0"/>
              <a:t> (margin:0px;), o </a:t>
            </a:r>
            <a:r>
              <a:rPr lang="pt-BR" sz="2200" dirty="0" err="1"/>
              <a:t>padding</a:t>
            </a:r>
            <a:r>
              <a:rPr lang="pt-BR" sz="2200" dirty="0"/>
              <a:t> (padding:0px;) e os </a:t>
            </a:r>
            <a:r>
              <a:rPr lang="pt-BR" sz="2200" dirty="0" err="1"/>
              <a:t>Bullets</a:t>
            </a:r>
            <a:r>
              <a:rPr lang="pt-BR" sz="2200" dirty="0"/>
              <a:t> das opções (</a:t>
            </a:r>
            <a:r>
              <a:rPr lang="pt-BR" sz="2200" dirty="0" err="1"/>
              <a:t>list-style</a:t>
            </a:r>
            <a:r>
              <a:rPr lang="pt-BR" sz="2200" dirty="0"/>
              <a:t>: </a:t>
            </a:r>
            <a:r>
              <a:rPr lang="pt-BR" sz="2200" dirty="0" err="1"/>
              <a:t>none</a:t>
            </a:r>
            <a:r>
              <a:rPr lang="pt-BR" sz="2200" dirty="0"/>
              <a:t>;) não mostrar na tag UL. </a:t>
            </a:r>
          </a:p>
          <a:p>
            <a:r>
              <a:rPr lang="pt-BR" sz="2200" dirty="0"/>
              <a:t>Queremos que o UL seja uma barra de navegação certo?  Então vamos fazer ele flutuar à esquerda (</a:t>
            </a:r>
            <a:r>
              <a:rPr lang="pt-BR" sz="2200" dirty="0" err="1"/>
              <a:t>float:left</a:t>
            </a:r>
            <a:r>
              <a:rPr lang="pt-BR" sz="2200" dirty="0"/>
              <a:t>), depois damos a ele a largura de 100% (width:100%;) isso fará com que ele vire um bloco.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1B0CF61-FA5B-4F11-9AF2-2C098BD9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66" y="3480038"/>
            <a:ext cx="3792371" cy="19031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3A3A04-3465-4368-A9B3-99718DA5B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29" y="3447652"/>
            <a:ext cx="4320755" cy="6524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B0397ED-5828-47FA-B3F1-5A05DAF6F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429" y="4101850"/>
            <a:ext cx="4320754" cy="2645681"/>
          </a:xfrm>
          <a:prstGeom prst="rect">
            <a:avLst/>
          </a:prstGeom>
        </p:spPr>
      </p:pic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B83A7C2D-9F5B-4FE1-86CA-F21EB0A3F64B}"/>
              </a:ext>
            </a:extLst>
          </p:cNvPr>
          <p:cNvSpPr/>
          <p:nvPr/>
        </p:nvSpPr>
        <p:spPr>
          <a:xfrm>
            <a:off x="9525130" y="3164476"/>
            <a:ext cx="2502747" cy="1380985"/>
          </a:xfrm>
          <a:prstGeom prst="wedgeEllipseCallout">
            <a:avLst>
              <a:gd name="adj1" fmla="val -81715"/>
              <a:gd name="adj2" fmla="val -104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todas as opções em linha horizontal:</a:t>
            </a:r>
          </a:p>
        </p:txBody>
      </p:sp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044DC353-48DE-4409-832E-16B7BCF8D987}"/>
              </a:ext>
            </a:extLst>
          </p:cNvPr>
          <p:cNvSpPr/>
          <p:nvPr/>
        </p:nvSpPr>
        <p:spPr>
          <a:xfrm>
            <a:off x="9525130" y="4880817"/>
            <a:ext cx="2502747" cy="1380985"/>
          </a:xfrm>
          <a:prstGeom prst="wedgeEllipseCallout">
            <a:avLst>
              <a:gd name="adj1" fmla="val -100826"/>
              <a:gd name="adj2" fmla="val -468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opções com espaçamento entre elas.</a:t>
            </a:r>
          </a:p>
        </p:txBody>
      </p:sp>
    </p:spTree>
    <p:extLst>
      <p:ext uri="{BB962C8B-B14F-4D97-AF65-F5344CB8AC3E}">
        <p14:creationId xmlns:p14="http://schemas.microsoft.com/office/powerpoint/2010/main" val="291006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1BC44BC-D1A1-480C-B53D-6747EC28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65" y="358933"/>
            <a:ext cx="10982403" cy="12707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"/>
              </a:rPr>
              <a:t>Código HTML padrão para um menu (vertical)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04A454-FB02-40E9-90F3-719D39679BA7}"/>
              </a:ext>
            </a:extLst>
          </p:cNvPr>
          <p:cNvSpPr/>
          <p:nvPr/>
        </p:nvSpPr>
        <p:spPr>
          <a:xfrm>
            <a:off x="688666" y="1179556"/>
            <a:ext cx="10579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Lato"/>
              </a:rPr>
              <a:t>Exemplo típico para a criação de um menu com 05 (cinco) links (adiante você verá que este código é válido para qualquer número de links, podendo ser adaptado a qualquer necessidade atual e previsão de expansão futura - tamanho do menu).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E021266-5512-4CFD-AF04-529B7956A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" y="2102887"/>
            <a:ext cx="6599434" cy="47314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054A73F-A4B2-4C0F-8988-0476870A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721" y="3122264"/>
            <a:ext cx="2345861" cy="25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1BC44BC-D1A1-480C-B53D-6747EC28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65" y="-6828"/>
            <a:ext cx="8778891" cy="12707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"/>
              </a:rPr>
              <a:t>Código HTML padrão para um menu (vertical)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2A7C5EE-343D-4B68-AB73-E7B5D7F02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52" y="659469"/>
            <a:ext cx="111659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Com o código 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/>
              </a:rPr>
              <a:t> pronto, nosso próximo passo é escrever uma folha de estilo em cascata capaz de dar a forma e o visual ao menu, para apresentá-lo na tela com as cores, efeitos e disposições do nosso projeto.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9732B5-CF32-4FDB-A71B-62F74CA3E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66" y="1931377"/>
            <a:ext cx="4438650" cy="4838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AC3F41-8C48-4D0E-97B5-89FB75CFA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610" y="1930259"/>
            <a:ext cx="4307572" cy="353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3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1BC44BC-D1A1-480C-B53D-6747EC28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65" y="119782"/>
            <a:ext cx="11664047" cy="12707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"/>
              </a:rPr>
              <a:t>Código HTML padrão para um menu com </a:t>
            </a: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buntu"/>
              </a:rPr>
              <a:t>sub-menu</a:t>
            </a:r>
            <a:endParaRPr kumimoji="0" lang="pt-BR" altLang="pt-BR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Ubuntu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62E9A8-CCD9-4825-8004-DF8D50BDB208}"/>
              </a:ext>
            </a:extLst>
          </p:cNvPr>
          <p:cNvSpPr/>
          <p:nvPr/>
        </p:nvSpPr>
        <p:spPr>
          <a:xfrm>
            <a:off x="688666" y="1067406"/>
            <a:ext cx="11015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Para o nosso submenu, é necessário adicionar uma nova &lt;</a:t>
            </a:r>
            <a:r>
              <a:rPr lang="pt-BR" dirty="0" err="1"/>
              <a:t>ul</a:t>
            </a:r>
            <a:r>
              <a:rPr lang="pt-BR" dirty="0"/>
              <a:t>&gt; dentro do &lt;li&gt; do menu principal, veja como fica: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B56B241-C325-404F-83DD-9C94A768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36" y="1591922"/>
            <a:ext cx="3887226" cy="5146296"/>
          </a:xfrm>
          <a:prstGeom prst="rect">
            <a:avLst/>
          </a:prstGeom>
        </p:spPr>
      </p:pic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267CF019-B9EA-43F2-B81E-F03F04453440}"/>
              </a:ext>
            </a:extLst>
          </p:cNvPr>
          <p:cNvSpPr/>
          <p:nvPr/>
        </p:nvSpPr>
        <p:spPr>
          <a:xfrm>
            <a:off x="744312" y="3038622"/>
            <a:ext cx="3502856" cy="1856936"/>
          </a:xfrm>
          <a:prstGeom prst="flowChartAlternate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A7FA834-6DF1-4E56-9610-D17A19C40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812" y="1591922"/>
            <a:ext cx="4486816" cy="51462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73EEC59-9C15-4769-AE98-CBE4AD876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754" y="1591922"/>
            <a:ext cx="2941258" cy="28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8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5DB6B805-5833-4944-80B7-B5674047FADB}"/>
              </a:ext>
            </a:extLst>
          </p:cNvPr>
          <p:cNvSpPr/>
          <p:nvPr/>
        </p:nvSpPr>
        <p:spPr>
          <a:xfrm>
            <a:off x="2011686" y="2222695"/>
            <a:ext cx="7695028" cy="4473526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F325A7-39EC-4311-BDAA-006B004E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9" y="-46705"/>
            <a:ext cx="10515600" cy="915035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Atividade</a:t>
            </a:r>
            <a:r>
              <a:rPr lang="pt-BR" dirty="0"/>
              <a:t>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45B2A-BF2C-4C9D-B565-92D05EED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05" y="8211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Vamos iniciar um novo projeto em HTML + CSS com o tema </a:t>
            </a:r>
            <a:r>
              <a:rPr lang="pt-BR" sz="2400" b="1" dirty="0">
                <a:highlight>
                  <a:srgbClr val="FFFF00"/>
                </a:highlight>
              </a:rPr>
              <a:t>Academia.</a:t>
            </a:r>
          </a:p>
          <a:p>
            <a:pPr marL="0" indent="0">
              <a:buNone/>
            </a:pPr>
            <a:r>
              <a:rPr lang="pt-BR" sz="2400" b="1" dirty="0"/>
              <a:t>Estrutura Solicitada:</a:t>
            </a:r>
            <a:endParaRPr lang="pt-BR" sz="2400" dirty="0"/>
          </a:p>
        </p:txBody>
      </p:sp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2EDEA334-DE18-4673-BD88-5FC38C8DC110}"/>
              </a:ext>
            </a:extLst>
          </p:cNvPr>
          <p:cNvSpPr/>
          <p:nvPr/>
        </p:nvSpPr>
        <p:spPr>
          <a:xfrm>
            <a:off x="2949530" y="2661355"/>
            <a:ext cx="5655214" cy="866786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B4871648-F373-4842-9D3B-D6F20E6C6314}"/>
              </a:ext>
            </a:extLst>
          </p:cNvPr>
          <p:cNvSpPr/>
          <p:nvPr/>
        </p:nvSpPr>
        <p:spPr>
          <a:xfrm>
            <a:off x="2949530" y="3569072"/>
            <a:ext cx="5655214" cy="229075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B892A70A-63A4-43D2-9CDB-D41A0227C90C}"/>
              </a:ext>
            </a:extLst>
          </p:cNvPr>
          <p:cNvSpPr/>
          <p:nvPr/>
        </p:nvSpPr>
        <p:spPr>
          <a:xfrm>
            <a:off x="2949530" y="5918094"/>
            <a:ext cx="5655214" cy="34073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FCAEFD9-707C-44A0-B680-8D68BD9E5E96}"/>
              </a:ext>
            </a:extLst>
          </p:cNvPr>
          <p:cNvSpPr/>
          <p:nvPr/>
        </p:nvSpPr>
        <p:spPr>
          <a:xfrm>
            <a:off x="9017394" y="2363374"/>
            <a:ext cx="975358" cy="3517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8929C5BE-E020-417F-9432-D1F8A887113E}"/>
              </a:ext>
            </a:extLst>
          </p:cNvPr>
          <p:cNvSpPr/>
          <p:nvPr/>
        </p:nvSpPr>
        <p:spPr>
          <a:xfrm>
            <a:off x="8231947" y="5106571"/>
            <a:ext cx="1831595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C07F82-6F9A-4E7E-9DA2-52F481B333F3}"/>
              </a:ext>
            </a:extLst>
          </p:cNvPr>
          <p:cNvSpPr txBox="1"/>
          <p:nvPr/>
        </p:nvSpPr>
        <p:spPr>
          <a:xfrm>
            <a:off x="9994411" y="2163388"/>
            <a:ext cx="2267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Div fundo tela (com </a:t>
            </a:r>
          </a:p>
          <a:p>
            <a:r>
              <a:rPr lang="pt-BR" dirty="0">
                <a:highlight>
                  <a:srgbClr val="FFFF00"/>
                </a:highlight>
              </a:rPr>
              <a:t>cor ou imagem fundo</a:t>
            </a:r>
            <a:r>
              <a:rPr lang="pt-BR" dirty="0"/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B80793-A52C-4C26-B2AD-0FDF5E216E55}"/>
              </a:ext>
            </a:extLst>
          </p:cNvPr>
          <p:cNvSpPr txBox="1"/>
          <p:nvPr/>
        </p:nvSpPr>
        <p:spPr>
          <a:xfrm>
            <a:off x="10022546" y="4966285"/>
            <a:ext cx="2034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Div central  (mudar </a:t>
            </a:r>
          </a:p>
          <a:p>
            <a:r>
              <a:rPr lang="pt-BR" dirty="0">
                <a:highlight>
                  <a:srgbClr val="FFFF00"/>
                </a:highlight>
              </a:rPr>
              <a:t>As informações </a:t>
            </a:r>
          </a:p>
          <a:p>
            <a:r>
              <a:rPr lang="pt-BR" dirty="0">
                <a:highlight>
                  <a:srgbClr val="FFFF00"/>
                </a:highlight>
              </a:rPr>
              <a:t>Para cada página)</a:t>
            </a:r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E74B3E76-E825-4791-9F59-37BBF46CE4A2}"/>
              </a:ext>
            </a:extLst>
          </p:cNvPr>
          <p:cNvSpPr/>
          <p:nvPr/>
        </p:nvSpPr>
        <p:spPr>
          <a:xfrm>
            <a:off x="1426017" y="5859827"/>
            <a:ext cx="1723976" cy="35806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8EC1E9-E00A-4519-9447-7C5432248BDA}"/>
              </a:ext>
            </a:extLst>
          </p:cNvPr>
          <p:cNvSpPr txBox="1"/>
          <p:nvPr/>
        </p:nvSpPr>
        <p:spPr>
          <a:xfrm>
            <a:off x="126612" y="5610412"/>
            <a:ext cx="1716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Div rodapé  (com nome</a:t>
            </a:r>
          </a:p>
          <a:p>
            <a:r>
              <a:rPr lang="pt-BR" dirty="0">
                <a:highlight>
                  <a:srgbClr val="FFFF00"/>
                </a:highlight>
              </a:rPr>
              <a:t>desenvolvedor</a:t>
            </a:r>
            <a:r>
              <a:rPr lang="pt-BR" dirty="0"/>
              <a:t>)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3EAF0F6E-EB2E-4D4A-AB3C-142F6ACFF561}"/>
              </a:ext>
            </a:extLst>
          </p:cNvPr>
          <p:cNvSpPr/>
          <p:nvPr/>
        </p:nvSpPr>
        <p:spPr>
          <a:xfrm>
            <a:off x="8216748" y="3135768"/>
            <a:ext cx="1756562" cy="3517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9791F79-C1E2-4C5E-8E7A-0495E235FECB}"/>
              </a:ext>
            </a:extLst>
          </p:cNvPr>
          <p:cNvSpPr txBox="1"/>
          <p:nvPr/>
        </p:nvSpPr>
        <p:spPr>
          <a:xfrm>
            <a:off x="9972035" y="3162145"/>
            <a:ext cx="2267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Div com logo, nome e </a:t>
            </a:r>
          </a:p>
          <a:p>
            <a:r>
              <a:rPr lang="pt-BR" dirty="0">
                <a:highlight>
                  <a:srgbClr val="FFFF00"/>
                </a:highlight>
              </a:rPr>
              <a:t>menu (com </a:t>
            </a:r>
          </a:p>
          <a:p>
            <a:r>
              <a:rPr lang="pt-BR" dirty="0">
                <a:highlight>
                  <a:srgbClr val="FFFF00"/>
                </a:highlight>
              </a:rPr>
              <a:t>Links navegação)</a:t>
            </a:r>
          </a:p>
        </p:txBody>
      </p:sp>
    </p:spTree>
    <p:extLst>
      <p:ext uri="{BB962C8B-B14F-4D97-AF65-F5344CB8AC3E}">
        <p14:creationId xmlns:p14="http://schemas.microsoft.com/office/powerpoint/2010/main" val="394712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325A7-39EC-4311-BDAA-006B004E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9" y="-46705"/>
            <a:ext cx="10515600" cy="915035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Atividade</a:t>
            </a:r>
            <a:r>
              <a:rPr lang="pt-BR" dirty="0"/>
              <a:t>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45B2A-BF2C-4C9D-B565-92D05EED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19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Opções das páginas de navegação do site </a:t>
            </a:r>
            <a:r>
              <a:rPr lang="pt-BR" sz="2400" b="1" dirty="0"/>
              <a:t>Academia</a:t>
            </a:r>
            <a:r>
              <a:rPr lang="pt-BR" sz="2400" dirty="0"/>
              <a:t>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>
                <a:highlight>
                  <a:srgbClr val="FFFF00"/>
                </a:highlight>
              </a:rPr>
              <a:t>Home</a:t>
            </a:r>
            <a:r>
              <a:rPr lang="pt-BR" sz="2400" dirty="0">
                <a:highlight>
                  <a:srgbClr val="FFFF00"/>
                </a:highlight>
              </a:rPr>
              <a:t> – Página Inicial com breve apresentação da Academia.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>
                <a:highlight>
                  <a:srgbClr val="FFFF00"/>
                </a:highlight>
              </a:rPr>
              <a:t>Ambientes</a:t>
            </a:r>
            <a:r>
              <a:rPr lang="pt-BR" sz="2400" dirty="0">
                <a:highlight>
                  <a:srgbClr val="FFFF00"/>
                </a:highlight>
              </a:rPr>
              <a:t> – Página com informaçõe/fotos dos ambientes (salas, equipamentos, instrutores, etc)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>
                <a:highlight>
                  <a:srgbClr val="FFFF00"/>
                </a:highlight>
              </a:rPr>
              <a:t>Modalidades</a:t>
            </a:r>
            <a:r>
              <a:rPr lang="pt-BR" sz="2400" dirty="0">
                <a:highlight>
                  <a:srgbClr val="FFFF00"/>
                </a:highlight>
              </a:rPr>
              <a:t> – Página com as informações e fotos das modalidades (sub-Menu) – exemplo: natação, hidroginástica, etc.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>
                <a:highlight>
                  <a:srgbClr val="FFFF00"/>
                </a:highlight>
              </a:rPr>
              <a:t>Contato</a:t>
            </a:r>
            <a:r>
              <a:rPr lang="pt-BR" sz="2400" dirty="0">
                <a:highlight>
                  <a:srgbClr val="FFFF00"/>
                </a:highlight>
              </a:rPr>
              <a:t> – Página com formulário para contato/inscrição (modelo).</a:t>
            </a:r>
          </a:p>
        </p:txBody>
      </p:sp>
    </p:spTree>
    <p:extLst>
      <p:ext uri="{BB962C8B-B14F-4D97-AF65-F5344CB8AC3E}">
        <p14:creationId xmlns:p14="http://schemas.microsoft.com/office/powerpoint/2010/main" val="3300823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734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Lato</vt:lpstr>
      <vt:lpstr>Ubuntu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Atividade: </vt:lpstr>
      <vt:lpstr>Atividade: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Cristiane Pavei Fernandes</dc:creator>
  <cp:lastModifiedBy>Gustavo D'agostin Zanelato</cp:lastModifiedBy>
  <cp:revision>31</cp:revision>
  <dcterms:created xsi:type="dcterms:W3CDTF">2020-10-09T00:04:36Z</dcterms:created>
  <dcterms:modified xsi:type="dcterms:W3CDTF">2023-10-15T15:50:05Z</dcterms:modified>
</cp:coreProperties>
</file>