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0" r:id="rId2"/>
    <p:sldId id="395" r:id="rId3"/>
    <p:sldId id="277" r:id="rId4"/>
    <p:sldId id="278" r:id="rId5"/>
    <p:sldId id="396" r:id="rId6"/>
    <p:sldId id="279" r:id="rId7"/>
    <p:sldId id="271" r:id="rId8"/>
    <p:sldId id="288" r:id="rId9"/>
    <p:sldId id="289" r:id="rId10"/>
    <p:sldId id="285" r:id="rId11"/>
    <p:sldId id="286" r:id="rId12"/>
    <p:sldId id="273" r:id="rId13"/>
    <p:sldId id="27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1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38022-B676-4C8B-ACFF-EB3E7FD1FF17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81749-873B-4685-B4ED-43FC86517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99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50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69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45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9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04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27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67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12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32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11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1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4782C-CCED-454D-A4B3-BC1E243FAECF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84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A2EA0-EFE0-416B-BAD0-85A03AADC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917" y="0"/>
            <a:ext cx="9144000" cy="1072197"/>
          </a:xfrm>
        </p:spPr>
        <p:txBody>
          <a:bodyPr/>
          <a:lstStyle/>
          <a:p>
            <a:r>
              <a:rPr lang="pt-BR" dirty="0"/>
              <a:t>SELECT (pesquisa no SQL)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0A8F21A-9D2C-4ECD-A158-86157639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75" y="1543760"/>
            <a:ext cx="11495649" cy="518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7279" tIns="43639" rIns="87279" bIns="43639">
            <a:spAutoFit/>
          </a:bodyPr>
          <a:lstStyle>
            <a:lvl1pPr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pt-BR" altLang="pt-BR" sz="2800" u="none" dirty="0">
                <a:latin typeface="Times" panose="02020603050405020304" pitchFamily="18" charset="0"/>
                <a:cs typeface="Times New Roman" panose="02020603050405020304" pitchFamily="18" charset="0"/>
              </a:rPr>
              <a:t>A cláusula SELECT, listará as colunas a serem exibidas e a cláusula FROM, especificará a tabela envolvida.</a:t>
            </a:r>
          </a:p>
          <a:p>
            <a:pPr algn="just">
              <a:lnSpc>
                <a:spcPct val="110000"/>
              </a:lnSpc>
            </a:pPr>
            <a:endParaRPr lang="pt-BR" altLang="pt-BR" sz="2800" u="none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endParaRPr lang="pt-BR" altLang="pt-BR" sz="1100" u="none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pt-BR" altLang="pt-BR" sz="2400" u="none" dirty="0">
                <a:latin typeface="Times" panose="02020603050405020304" pitchFamily="18" charset="0"/>
                <a:cs typeface="Times New Roman" panose="02020603050405020304" pitchFamily="18" charset="0"/>
              </a:rPr>
              <a:t>Exemplo: Para listar o codigo, nome e telefone na tabela EMPREGADO digite o seguinte comando:</a:t>
            </a:r>
          </a:p>
          <a:p>
            <a:pPr algn="just">
              <a:lnSpc>
                <a:spcPct val="110000"/>
              </a:lnSpc>
            </a:pPr>
            <a:r>
              <a:rPr lang="en-US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pt-BR" sz="2800" u="none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coddepto</a:t>
            </a:r>
            <a:r>
              <a:rPr lang="en-US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, nome,  telefone</a:t>
            </a:r>
          </a:p>
          <a:p>
            <a:pPr algn="just">
              <a:lnSpc>
                <a:spcPct val="110000"/>
              </a:lnSpc>
            </a:pPr>
            <a:r>
              <a:rPr lang="en-US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FROM   </a:t>
            </a:r>
            <a:r>
              <a:rPr lang="en-US" altLang="pt-BR" sz="2800" u="none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empregado</a:t>
            </a:r>
            <a:r>
              <a:rPr lang="en-US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</a:pPr>
            <a:endParaRPr lang="en-US" altLang="pt-BR" sz="2400" u="none" dirty="0">
              <a:solidFill>
                <a:srgbClr val="FF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pt-BR" altLang="pt-BR" sz="2400" u="none" dirty="0">
                <a:latin typeface="Times" panose="02020603050405020304" pitchFamily="18" charset="0"/>
                <a:cs typeface="Times New Roman" panose="02020603050405020304" pitchFamily="18" charset="0"/>
              </a:rPr>
              <a:t>Exemplo: Para listar todos os campos na tabela EMPREGADO digite o seguinte comando:</a:t>
            </a:r>
          </a:p>
          <a:p>
            <a:pPr algn="just">
              <a:lnSpc>
                <a:spcPct val="110000"/>
              </a:lnSpc>
            </a:pPr>
            <a:r>
              <a:rPr lang="en-US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SELECT    *  FROM   </a:t>
            </a:r>
            <a:r>
              <a:rPr lang="en-US" altLang="pt-BR" sz="2800" u="none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empregado</a:t>
            </a:r>
            <a:r>
              <a:rPr lang="en-US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altLang="pt-BR" sz="2800" u="none" dirty="0">
              <a:solidFill>
                <a:srgbClr val="FF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endParaRPr lang="pt-BR" altLang="pt-BR" sz="2800" u="none" dirty="0">
              <a:solidFill>
                <a:srgbClr val="FF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554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4509" y="235672"/>
            <a:ext cx="9144000" cy="1011237"/>
          </a:xfrm>
        </p:spPr>
        <p:txBody>
          <a:bodyPr>
            <a:normAutofit/>
          </a:bodyPr>
          <a:lstStyle/>
          <a:p>
            <a:r>
              <a:rPr lang="pt-BR" b="1" dirty="0"/>
              <a:t>SELECT</a:t>
            </a:r>
            <a:r>
              <a:rPr lang="pt-BR" dirty="0"/>
              <a:t> – BD ESCOLA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92727" y="1692953"/>
            <a:ext cx="908858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Função </a:t>
            </a:r>
            <a:r>
              <a:rPr kumimoji="0" lang="pt-BR" altLang="pt-BR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avg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</a:br>
            <a:r>
              <a:rPr kumimoji="0" lang="pt-BR" altLang="pt-BR" sz="240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Retorna a média aritmética da coluna informada.</a:t>
            </a: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Exemplo:     </a:t>
            </a:r>
            <a:r>
              <a:rPr lang="pt-BR" sz="2400" dirty="0">
                <a:latin typeface="+mn-lt"/>
              </a:rPr>
              <a:t>select avg(nota) from alunos;</a:t>
            </a: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071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4509" y="235672"/>
            <a:ext cx="9144000" cy="1011237"/>
          </a:xfrm>
        </p:spPr>
        <p:txBody>
          <a:bodyPr>
            <a:normAutofit/>
          </a:bodyPr>
          <a:lstStyle/>
          <a:p>
            <a:r>
              <a:rPr lang="pt-BR" b="1" dirty="0"/>
              <a:t>SELECT</a:t>
            </a:r>
            <a:r>
              <a:rPr lang="pt-BR" dirty="0"/>
              <a:t> – BD Empresa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92727" y="1692953"/>
            <a:ext cx="908858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Função </a:t>
            </a:r>
            <a:r>
              <a:rPr kumimoji="0" lang="pt-BR" altLang="pt-BR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sum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Retorna o</a:t>
            </a:r>
            <a:r>
              <a:rPr kumimoji="0" lang="pt-BR" altLang="pt-BR" sz="2400" b="0" i="0" u="none" strike="noStrike" cap="none" normalizeH="0" dirty="0">
                <a:ln>
                  <a:noFill/>
                </a:ln>
                <a:effectLst/>
                <a:latin typeface="+mn-lt"/>
              </a:rPr>
              <a:t> somatório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da coluna informada.</a:t>
            </a: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Exemplo:     </a:t>
            </a:r>
            <a:r>
              <a:rPr lang="pt-BR" sz="2400" dirty="0">
                <a:latin typeface="+mn-lt"/>
              </a:rPr>
              <a:t>select sum(nota) from alunos;</a:t>
            </a: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8001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4509" y="235672"/>
            <a:ext cx="9144000" cy="1011237"/>
          </a:xfrm>
        </p:spPr>
        <p:txBody>
          <a:bodyPr>
            <a:normAutofit/>
          </a:bodyPr>
          <a:lstStyle/>
          <a:p>
            <a:r>
              <a:rPr lang="pt-BR" b="1" dirty="0"/>
              <a:t>SELECT</a:t>
            </a:r>
            <a:r>
              <a:rPr lang="pt-BR" dirty="0"/>
              <a:t> – BD Empresa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92727" y="1692953"/>
            <a:ext cx="908858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Função </a:t>
            </a:r>
            <a:r>
              <a:rPr kumimoji="0" lang="pt-BR" altLang="pt-BR" sz="24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count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  <a:p>
            <a:pPr lvl="0"/>
            <a:b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</a:br>
            <a:r>
              <a:rPr lang="pt-BR" sz="2400" dirty="0">
                <a:latin typeface="+mn-lt"/>
              </a:rPr>
              <a:t>Retorna a quantidade de registros existentes na tabela.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Exemplo:     </a:t>
            </a:r>
            <a:r>
              <a:rPr lang="pt-BR" sz="2400" dirty="0">
                <a:latin typeface="+mn-lt"/>
              </a:rPr>
              <a:t>select </a:t>
            </a:r>
            <a:r>
              <a:rPr lang="pt-BR" sz="2400" dirty="0" err="1">
                <a:latin typeface="+mn-lt"/>
              </a:rPr>
              <a:t>count</a:t>
            </a:r>
            <a:r>
              <a:rPr lang="pt-BR" sz="2400" dirty="0">
                <a:latin typeface="+mn-lt"/>
              </a:rPr>
              <a:t>(codigo) from alunos;</a:t>
            </a: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8654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4509" y="235672"/>
            <a:ext cx="9144000" cy="1011237"/>
          </a:xfrm>
        </p:spPr>
        <p:txBody>
          <a:bodyPr>
            <a:normAutofit/>
          </a:bodyPr>
          <a:lstStyle/>
          <a:p>
            <a:r>
              <a:rPr lang="pt-BR" b="1" dirty="0"/>
              <a:t>SELECT</a:t>
            </a:r>
            <a:r>
              <a:rPr lang="pt-BR" dirty="0"/>
              <a:t> – BD Empresa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92727" y="1708341"/>
            <a:ext cx="11014364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Função </a:t>
            </a:r>
            <a:r>
              <a:rPr kumimoji="0" lang="pt-BR" altLang="pt-BR" sz="24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distinct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  <a:p>
            <a:pPr lvl="0"/>
            <a:b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</a:br>
            <a:r>
              <a:rPr lang="pt-BR" sz="2200" dirty="0">
                <a:latin typeface="+mn-lt"/>
              </a:rPr>
              <a:t>Usamos </a:t>
            </a:r>
            <a:r>
              <a:rPr lang="pt-BR" sz="2200" i="1" dirty="0" err="1">
                <a:latin typeface="+mn-lt"/>
              </a:rPr>
              <a:t>distinct</a:t>
            </a:r>
            <a:r>
              <a:rPr lang="pt-BR" sz="2200" dirty="0">
                <a:latin typeface="+mn-lt"/>
              </a:rPr>
              <a:t> para evitar que um determinado valor seja repetido em uma consulta.</a:t>
            </a:r>
            <a:endParaRPr kumimoji="0" lang="pt-BR" altLang="pt-BR" sz="22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Exemplo:     </a:t>
            </a:r>
            <a:r>
              <a:rPr lang="pt-BR" sz="2400" dirty="0">
                <a:latin typeface="+mn-lt"/>
              </a:rPr>
              <a:t>select </a:t>
            </a:r>
            <a:r>
              <a:rPr lang="pt-BR" sz="2400" dirty="0" err="1">
                <a:latin typeface="+mn-lt"/>
              </a:rPr>
              <a:t>distinct</a:t>
            </a:r>
            <a:r>
              <a:rPr lang="pt-BR" sz="2400" dirty="0">
                <a:latin typeface="+mn-lt"/>
              </a:rPr>
              <a:t>(cidade) from alunos;</a:t>
            </a: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474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2" name="Rectangle 4">
            <a:extLst>
              <a:ext uri="{FF2B5EF4-FFF2-40B4-BE49-F238E27FC236}">
                <a16:creationId xmlns:a16="http://schemas.microsoft.com/office/drawing/2014/main" id="{753EEF31-3894-4843-979E-0CF7CEB92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723" y="152400"/>
            <a:ext cx="9664092" cy="609600"/>
          </a:xfrm>
        </p:spPr>
        <p:txBody>
          <a:bodyPr>
            <a:normAutofit/>
          </a:bodyPr>
          <a:lstStyle/>
          <a:p>
            <a:pPr defTabSz="873125">
              <a:defRPr/>
            </a:pPr>
            <a:r>
              <a:rPr lang="pt-BR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Expressões Aritméticas utilizadas no SELECT</a:t>
            </a:r>
          </a:p>
        </p:txBody>
      </p:sp>
      <p:pic>
        <p:nvPicPr>
          <p:cNvPr id="13316" name="Imagem 2">
            <a:extLst>
              <a:ext uri="{FF2B5EF4-FFF2-40B4-BE49-F238E27FC236}">
                <a16:creationId xmlns:a16="http://schemas.microsoft.com/office/drawing/2014/main" id="{3D13FA06-BCBF-423C-A908-A7FAB9C2A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47" y="1122949"/>
            <a:ext cx="11057106" cy="393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4509" y="235672"/>
            <a:ext cx="9144000" cy="1011237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 </a:t>
            </a:r>
            <a:r>
              <a:rPr lang="pt-BR" b="1" dirty="0"/>
              <a:t>SELECT</a:t>
            </a:r>
            <a:r>
              <a:rPr lang="pt-BR" dirty="0"/>
              <a:t> – </a:t>
            </a:r>
            <a:r>
              <a:rPr lang="pt-BR" b="1" dirty="0">
                <a:solidFill>
                  <a:srgbClr val="FF0000"/>
                </a:solidFill>
              </a:rPr>
              <a:t>BD ESCOLA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2619" y="1676256"/>
            <a:ext cx="11083636" cy="1655762"/>
          </a:xfrm>
        </p:spPr>
        <p:txBody>
          <a:bodyPr>
            <a:noAutofit/>
          </a:bodyPr>
          <a:lstStyle/>
          <a:p>
            <a:pPr algn="l"/>
            <a:r>
              <a:rPr lang="pt-BR" sz="3200" dirty="0"/>
              <a:t>1 – </a:t>
            </a:r>
            <a:r>
              <a:rPr lang="pt-BR" sz="3200"/>
              <a:t>Listar todos </a:t>
            </a:r>
            <a:r>
              <a:rPr lang="pt-BR" sz="3200" dirty="0"/>
              <a:t>os campos da tabela cursos;</a:t>
            </a:r>
          </a:p>
          <a:p>
            <a:pPr algn="l"/>
            <a:r>
              <a:rPr lang="pt-BR" sz="3200" dirty="0">
                <a:solidFill>
                  <a:srgbClr val="FF0000"/>
                </a:solidFill>
              </a:rPr>
              <a:t>select * from curso ;</a:t>
            </a:r>
            <a:endParaRPr lang="pt-BR" sz="3200" dirty="0"/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2 – Listar todos os campos da tabela alunos;</a:t>
            </a:r>
          </a:p>
          <a:p>
            <a:pPr algn="l"/>
            <a:r>
              <a:rPr lang="pt-BR" sz="3200" dirty="0">
                <a:solidFill>
                  <a:srgbClr val="FF0000"/>
                </a:solidFill>
              </a:rPr>
              <a:t>select * from aluno ;</a:t>
            </a:r>
            <a:endParaRPr lang="pt-BR" sz="3200" dirty="0"/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3 – Listar todos os campos da tabela professores;</a:t>
            </a:r>
          </a:p>
          <a:p>
            <a:pPr algn="l"/>
            <a:r>
              <a:rPr lang="pt-BR" sz="3200" dirty="0">
                <a:solidFill>
                  <a:srgbClr val="FF0000"/>
                </a:solidFill>
              </a:rPr>
              <a:t>select * from professor ;</a:t>
            </a:r>
            <a:endParaRPr lang="pt-BR" sz="3200" dirty="0"/>
          </a:p>
          <a:p>
            <a:pPr algn="l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7755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1" y="0"/>
            <a:ext cx="9144000" cy="1011237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 </a:t>
            </a:r>
            <a:r>
              <a:rPr lang="pt-BR" b="1" dirty="0"/>
              <a:t>SELECT</a:t>
            </a:r>
            <a:r>
              <a:rPr lang="pt-BR" dirty="0"/>
              <a:t> – BD ESCOLA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4909" y="1496147"/>
            <a:ext cx="11083636" cy="1655762"/>
          </a:xfrm>
        </p:spPr>
        <p:txBody>
          <a:bodyPr>
            <a:noAutofit/>
          </a:bodyPr>
          <a:lstStyle/>
          <a:p>
            <a:pPr algn="l"/>
            <a:r>
              <a:rPr lang="pt-BR" sz="2800" dirty="0"/>
              <a:t>4 – Listar campos </a:t>
            </a:r>
            <a:r>
              <a:rPr lang="pt-BR" sz="2800" b="1" dirty="0"/>
              <a:t>nome</a:t>
            </a:r>
            <a:r>
              <a:rPr lang="pt-BR" sz="2800" dirty="0"/>
              <a:t> e </a:t>
            </a:r>
            <a:r>
              <a:rPr lang="pt-BR" sz="2800" b="1" dirty="0"/>
              <a:t>sala</a:t>
            </a:r>
            <a:r>
              <a:rPr lang="pt-BR" sz="2800" dirty="0"/>
              <a:t> da tabela curso;</a:t>
            </a:r>
          </a:p>
          <a:p>
            <a:pPr algn="l"/>
            <a:r>
              <a:rPr lang="pt-BR" sz="2800" dirty="0">
                <a:solidFill>
                  <a:srgbClr val="FF0000"/>
                </a:solidFill>
              </a:rPr>
              <a:t>select nome, sala from curso ;</a:t>
            </a:r>
            <a:endParaRPr lang="pt-BR" sz="2800" dirty="0"/>
          </a:p>
          <a:p>
            <a:pPr algn="l"/>
            <a:endParaRPr lang="pt-BR" sz="2800" dirty="0"/>
          </a:p>
          <a:p>
            <a:pPr algn="l"/>
            <a:r>
              <a:rPr lang="pt-BR" sz="2800" dirty="0"/>
              <a:t>5 – Listar campos </a:t>
            </a:r>
            <a:r>
              <a:rPr lang="pt-BR" sz="2800" b="1" dirty="0"/>
              <a:t>nome</a:t>
            </a:r>
            <a:r>
              <a:rPr lang="pt-BR" sz="2800" dirty="0"/>
              <a:t> e </a:t>
            </a:r>
            <a:r>
              <a:rPr lang="pt-BR" sz="2800" b="1" dirty="0"/>
              <a:t>telefone</a:t>
            </a:r>
            <a:r>
              <a:rPr lang="pt-BR" sz="2800" dirty="0"/>
              <a:t> da tabela coordenador ;</a:t>
            </a:r>
          </a:p>
          <a:p>
            <a:pPr algn="l"/>
            <a:r>
              <a:rPr lang="pt-BR" sz="2800" dirty="0">
                <a:solidFill>
                  <a:srgbClr val="FF0000"/>
                </a:solidFill>
              </a:rPr>
              <a:t>select nome, telefone from coordenador ;</a:t>
            </a:r>
            <a:endParaRPr lang="pt-BR" sz="2800" dirty="0"/>
          </a:p>
          <a:p>
            <a:pPr algn="l"/>
            <a:endParaRPr lang="pt-BR" sz="2800" dirty="0"/>
          </a:p>
          <a:p>
            <a:pPr algn="l"/>
            <a:r>
              <a:rPr lang="pt-BR" sz="2800" dirty="0"/>
              <a:t>6 – Listar campos </a:t>
            </a:r>
            <a:r>
              <a:rPr lang="pt-BR" sz="2800" b="1" dirty="0"/>
              <a:t>nome, telefone, endereco</a:t>
            </a:r>
            <a:r>
              <a:rPr lang="pt-BR" sz="2800" dirty="0"/>
              <a:t>da tabela aluno;</a:t>
            </a:r>
          </a:p>
          <a:p>
            <a:pPr algn="l"/>
            <a:r>
              <a:rPr lang="pt-BR" sz="2800" dirty="0">
                <a:solidFill>
                  <a:srgbClr val="FF0000"/>
                </a:solidFill>
              </a:rPr>
              <a:t>select nome, telefone, endereco from aluno ;</a:t>
            </a:r>
            <a:endParaRPr lang="pt-BR" sz="2800" dirty="0"/>
          </a:p>
          <a:p>
            <a:pPr algn="l"/>
            <a:endParaRPr lang="pt-BR" sz="2800" dirty="0"/>
          </a:p>
          <a:p>
            <a:pPr algn="l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3861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A2EA0-EFE0-416B-BAD0-85A03AADC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917" y="0"/>
            <a:ext cx="9144000" cy="1072197"/>
          </a:xfrm>
        </p:spPr>
        <p:txBody>
          <a:bodyPr/>
          <a:lstStyle/>
          <a:p>
            <a:r>
              <a:rPr lang="pt-BR" dirty="0"/>
              <a:t>WHERE (no SELECT)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0A8F21A-9D2C-4ECD-A158-86157639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75" y="1557828"/>
            <a:ext cx="11495649" cy="470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7279" tIns="43639" rIns="87279" bIns="43639">
            <a:spAutoFit/>
          </a:bodyPr>
          <a:lstStyle>
            <a:lvl1pPr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pt-BR" altLang="pt-BR" sz="2800" u="none" dirty="0">
                <a:latin typeface="Times" panose="02020603050405020304" pitchFamily="18" charset="0"/>
                <a:cs typeface="Times New Roman" panose="02020603050405020304" pitchFamily="18" charset="0"/>
              </a:rPr>
              <a:t>Na cláusula SELECT também podemos criar condições de pesquisa ou filtros</a:t>
            </a:r>
          </a:p>
          <a:p>
            <a:pPr algn="just">
              <a:lnSpc>
                <a:spcPct val="110000"/>
              </a:lnSpc>
            </a:pPr>
            <a:r>
              <a:rPr lang="pt-BR" altLang="pt-BR" sz="2800" u="none" dirty="0">
                <a:latin typeface="Times" panose="02020603050405020304" pitchFamily="18" charset="0"/>
                <a:cs typeface="Times New Roman" panose="02020603050405020304" pitchFamily="18" charset="0"/>
              </a:rPr>
              <a:t>no resultado da pesquisa, utilizando a cláusula </a:t>
            </a:r>
            <a:r>
              <a:rPr lang="pt-BR" altLang="pt-BR" sz="2800" b="1" u="none" dirty="0">
                <a:latin typeface="Times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altLang="pt-BR" sz="2800" u="none" dirty="0">
                <a:latin typeface="Times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</a:pPr>
            <a:endParaRPr lang="pt-BR" altLang="pt-BR" sz="2800" u="none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endParaRPr lang="pt-BR" altLang="pt-BR" sz="1100" u="none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pt-BR" altLang="pt-BR" sz="2400" u="none" dirty="0">
                <a:latin typeface="Times" panose="02020603050405020304" pitchFamily="18" charset="0"/>
                <a:cs typeface="Times New Roman" panose="02020603050405020304" pitchFamily="18" charset="0"/>
              </a:rPr>
              <a:t>Exemplo: Para listar o codigo, nome e telefone dos EMPREGADO que moram no estado de SC.</a:t>
            </a:r>
          </a:p>
          <a:p>
            <a:pPr algn="just">
              <a:lnSpc>
                <a:spcPct val="110000"/>
              </a:lnSpc>
            </a:pPr>
            <a:endParaRPr lang="pt-BR" altLang="pt-BR" sz="2400" u="none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pt-BR" sz="2800" u="none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coddepto</a:t>
            </a:r>
            <a:r>
              <a:rPr lang="en-US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, nome,  telefone   FROM   </a:t>
            </a:r>
            <a:r>
              <a:rPr lang="en-US" altLang="pt-BR" sz="2800" u="none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empregado</a:t>
            </a:r>
            <a:endParaRPr lang="en-US" altLang="pt-BR" sz="2800" u="none" dirty="0">
              <a:solidFill>
                <a:srgbClr val="FF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WHERE   </a:t>
            </a:r>
            <a:r>
              <a:rPr lang="en-US" altLang="pt-BR" sz="2800" u="none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estado</a:t>
            </a:r>
            <a:r>
              <a:rPr lang="en-US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= “SC”  ;</a:t>
            </a:r>
          </a:p>
          <a:p>
            <a:pPr algn="just">
              <a:lnSpc>
                <a:spcPct val="110000"/>
              </a:lnSpc>
            </a:pPr>
            <a:endParaRPr lang="en-US" altLang="pt-BR" sz="2400" u="none" dirty="0">
              <a:solidFill>
                <a:srgbClr val="FF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endParaRPr lang="pt-BR" altLang="pt-BR" sz="2800" u="none" dirty="0">
              <a:solidFill>
                <a:srgbClr val="FF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76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4509" y="235672"/>
            <a:ext cx="9144000" cy="1011237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 </a:t>
            </a:r>
            <a:r>
              <a:rPr lang="pt-BR" b="1" dirty="0"/>
              <a:t>SELECT</a:t>
            </a:r>
            <a:r>
              <a:rPr lang="pt-BR" dirty="0"/>
              <a:t> – BD ESCOLA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4182" y="2036262"/>
            <a:ext cx="11083636" cy="1655762"/>
          </a:xfrm>
        </p:spPr>
        <p:txBody>
          <a:bodyPr>
            <a:noAutofit/>
          </a:bodyPr>
          <a:lstStyle/>
          <a:p>
            <a:pPr algn="l"/>
            <a:r>
              <a:rPr lang="pt-BR" sz="2800" dirty="0"/>
              <a:t>7 – Listar campos da tabela curso onde nome for  “Info”;</a:t>
            </a:r>
          </a:p>
          <a:p>
            <a:pPr algn="l"/>
            <a:r>
              <a:rPr lang="pt-BR" sz="2800" dirty="0">
                <a:solidFill>
                  <a:srgbClr val="FF0000"/>
                </a:solidFill>
              </a:rPr>
              <a:t>select * from curso  where nome </a:t>
            </a:r>
            <a:r>
              <a:rPr lang="pt-BR" sz="2800" b="1" dirty="0">
                <a:solidFill>
                  <a:srgbClr val="FF0000"/>
                </a:solidFill>
              </a:rPr>
              <a:t>like</a:t>
            </a:r>
            <a:r>
              <a:rPr lang="pt-BR" sz="2800" dirty="0">
                <a:solidFill>
                  <a:srgbClr val="FF0000"/>
                </a:solidFill>
              </a:rPr>
              <a:t> ‘%Info%’ ;</a:t>
            </a:r>
            <a:endParaRPr lang="pt-BR" sz="2800" dirty="0"/>
          </a:p>
          <a:p>
            <a:pPr algn="l"/>
            <a:endParaRPr lang="pt-BR" sz="2800" dirty="0"/>
          </a:p>
          <a:p>
            <a:pPr algn="l"/>
            <a:r>
              <a:rPr lang="pt-BR" sz="2800" dirty="0"/>
              <a:t>8 – Listar campos da tabela professor onde nome for  “Joao”;</a:t>
            </a:r>
          </a:p>
          <a:p>
            <a:pPr algn="l"/>
            <a:r>
              <a:rPr lang="pt-BR" sz="2800" dirty="0">
                <a:solidFill>
                  <a:srgbClr val="FF0000"/>
                </a:solidFill>
              </a:rPr>
              <a:t>select * from professor where nome like ‘Joao’;</a:t>
            </a:r>
            <a:endParaRPr lang="pt-BR" sz="2800" dirty="0"/>
          </a:p>
          <a:p>
            <a:pPr algn="l"/>
            <a:endParaRPr lang="pt-BR" sz="2800" dirty="0"/>
          </a:p>
          <a:p>
            <a:pPr algn="l"/>
            <a:r>
              <a:rPr lang="pt-BR" sz="2800" dirty="0"/>
              <a:t>9 – Listar campos da tabela cidade onde nome = “Criciúma”;</a:t>
            </a:r>
          </a:p>
          <a:p>
            <a:pPr algn="l"/>
            <a:r>
              <a:rPr lang="pt-BR" sz="2800" dirty="0">
                <a:solidFill>
                  <a:srgbClr val="FF0000"/>
                </a:solidFill>
              </a:rPr>
              <a:t>select * from cidade where cidade = ‘Criciúma’ ;</a:t>
            </a:r>
            <a:endParaRPr lang="pt-BR" sz="2800" dirty="0"/>
          </a:p>
          <a:p>
            <a:pPr algn="l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6367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4509" y="235672"/>
            <a:ext cx="9144000" cy="1011237"/>
          </a:xfrm>
        </p:spPr>
        <p:txBody>
          <a:bodyPr>
            <a:normAutofit/>
          </a:bodyPr>
          <a:lstStyle/>
          <a:p>
            <a:r>
              <a:rPr lang="pt-BR" b="1" dirty="0"/>
              <a:t>SELECT</a:t>
            </a:r>
            <a:r>
              <a:rPr lang="pt-BR" dirty="0"/>
              <a:t> – BD ESCOLA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58982" y="1643995"/>
            <a:ext cx="10423307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Função </a:t>
            </a:r>
            <a:r>
              <a:rPr kumimoji="0" lang="pt-BR" altLang="pt-BR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ORDER BY  </a:t>
            </a:r>
            <a:r>
              <a:rPr kumimoji="0" lang="pt-BR" altLang="pt-BR" sz="2400" b="1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(coluna</a:t>
            </a:r>
            <a:r>
              <a:rPr lang="pt-BR" altLang="pt-BR" sz="2400" b="1" i="1" dirty="0">
                <a:latin typeface="+mn-lt"/>
              </a:rPr>
              <a:t>)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lvl="0"/>
            <a:b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</a:br>
            <a:r>
              <a:rPr lang="pt-BR" sz="2400" dirty="0"/>
              <a:t>Ordenar os valores pela coluna informada.</a:t>
            </a:r>
          </a:p>
          <a:p>
            <a:pPr lvl="0"/>
            <a:endParaRPr kumimoji="0" lang="pt-BR" altLang="pt-BR" sz="32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Exemplos:     </a:t>
            </a:r>
            <a:r>
              <a:rPr lang="pt-BR" sz="2200" dirty="0">
                <a:latin typeface="+mn-lt"/>
              </a:rPr>
              <a:t>select nome, telefone from alunos </a:t>
            </a:r>
            <a:r>
              <a:rPr lang="pt-BR" sz="2200" dirty="0" err="1">
                <a:latin typeface="+mn-lt"/>
              </a:rPr>
              <a:t>order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by</a:t>
            </a:r>
            <a:r>
              <a:rPr lang="pt-BR" sz="2200" dirty="0">
                <a:latin typeface="+mn-lt"/>
              </a:rPr>
              <a:t> nome </a:t>
            </a:r>
            <a:r>
              <a:rPr lang="pt-BR" sz="2200" dirty="0" err="1">
                <a:latin typeface="+mn-lt"/>
              </a:rPr>
              <a:t>asc</a:t>
            </a:r>
            <a:r>
              <a:rPr lang="pt-BR" sz="2200" dirty="0">
                <a:latin typeface="+mn-lt"/>
              </a:rPr>
              <a:t>;</a:t>
            </a: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200" dirty="0"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200" dirty="0"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200" dirty="0">
                <a:latin typeface="+mn-lt"/>
              </a:rPr>
              <a:t>Onde:    </a:t>
            </a:r>
            <a:r>
              <a:rPr lang="pt-BR" sz="2200" b="1" dirty="0" err="1">
                <a:latin typeface="+mn-lt"/>
              </a:rPr>
              <a:t>asc</a:t>
            </a:r>
            <a:r>
              <a:rPr lang="pt-BR" sz="2200" dirty="0">
                <a:latin typeface="+mn-lt"/>
              </a:rPr>
              <a:t>   é em ordem crescente </a:t>
            </a: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200" dirty="0">
                <a:latin typeface="+mn-lt"/>
              </a:rPr>
              <a:t>              </a:t>
            </a:r>
            <a:r>
              <a:rPr lang="pt-BR" sz="2200" b="1" dirty="0" err="1">
                <a:latin typeface="+mn-lt"/>
              </a:rPr>
              <a:t>desc</a:t>
            </a:r>
            <a:r>
              <a:rPr lang="pt-BR" sz="2200" dirty="0">
                <a:latin typeface="+mn-lt"/>
              </a:rPr>
              <a:t>  em ordem decrescente</a:t>
            </a:r>
          </a:p>
          <a:p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                       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99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4509" y="235672"/>
            <a:ext cx="9144000" cy="1011237"/>
          </a:xfrm>
        </p:spPr>
        <p:txBody>
          <a:bodyPr>
            <a:normAutofit/>
          </a:bodyPr>
          <a:lstStyle/>
          <a:p>
            <a:r>
              <a:rPr lang="pt-BR" b="1" dirty="0"/>
              <a:t>SELECT</a:t>
            </a:r>
            <a:r>
              <a:rPr lang="pt-BR" dirty="0"/>
              <a:t> – BD ESCOLA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58982" y="1982549"/>
            <a:ext cx="10676526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Função </a:t>
            </a:r>
            <a:r>
              <a:rPr kumimoji="0" lang="pt-BR" altLang="pt-BR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GROUP BY </a:t>
            </a:r>
            <a:r>
              <a:rPr kumimoji="0" lang="pt-BR" altLang="pt-BR" sz="2400" b="1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(coluna)</a:t>
            </a:r>
          </a:p>
          <a:p>
            <a:pPr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</a:br>
            <a:r>
              <a:rPr lang="pt-BR" sz="2400" dirty="0"/>
              <a:t>Agrupar (juntar) os valores pela coluna informada.</a:t>
            </a:r>
          </a:p>
          <a:p>
            <a:pPr lvl="0"/>
            <a:endParaRPr kumimoji="0" lang="pt-BR" altLang="pt-BR" sz="32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Exemplos:     </a:t>
            </a:r>
            <a:r>
              <a:rPr lang="pt-BR" sz="2200" dirty="0">
                <a:latin typeface="+mn-lt"/>
              </a:rPr>
              <a:t>select nome, telefone, cidade from alunos </a:t>
            </a:r>
            <a:r>
              <a:rPr lang="pt-BR" sz="2200" dirty="0" err="1">
                <a:latin typeface="+mn-lt"/>
              </a:rPr>
              <a:t>group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by</a:t>
            </a:r>
            <a:r>
              <a:rPr lang="pt-BR" sz="2200" dirty="0">
                <a:latin typeface="+mn-lt"/>
              </a:rPr>
              <a:t> cidade;</a:t>
            </a: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200" dirty="0"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200" dirty="0"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200" dirty="0">
                <a:latin typeface="+mn-lt"/>
              </a:rPr>
              <a:t>Onde:  </a:t>
            </a:r>
            <a:r>
              <a:rPr lang="pt-BR" sz="2200" dirty="0" err="1">
                <a:latin typeface="+mn-lt"/>
              </a:rPr>
              <a:t>group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by</a:t>
            </a:r>
            <a:r>
              <a:rPr lang="pt-BR" sz="2200" dirty="0">
                <a:latin typeface="+mn-lt"/>
              </a:rPr>
              <a:t> (cidade) agrupar pela cidade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089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4509" y="235672"/>
            <a:ext cx="9144000" cy="1011237"/>
          </a:xfrm>
        </p:spPr>
        <p:txBody>
          <a:bodyPr>
            <a:normAutofit/>
          </a:bodyPr>
          <a:lstStyle/>
          <a:p>
            <a:r>
              <a:rPr lang="pt-BR" b="1" dirty="0"/>
              <a:t>SELECT</a:t>
            </a:r>
            <a:r>
              <a:rPr lang="pt-BR" dirty="0"/>
              <a:t> – BD ESCOLA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92727" y="1508287"/>
            <a:ext cx="908858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Função </a:t>
            </a:r>
            <a:r>
              <a:rPr kumimoji="0" lang="pt-BR" altLang="pt-BR" sz="2400" b="1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max  e  min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lvl="0"/>
            <a:b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</a:br>
            <a:r>
              <a:rPr lang="pt-BR" sz="2400" dirty="0"/>
              <a:t>Retorna o maior valor da coluna informada.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Exemplos:     </a:t>
            </a:r>
            <a:r>
              <a:rPr lang="pt-BR" sz="2200" dirty="0">
                <a:latin typeface="+mn-lt"/>
              </a:rPr>
              <a:t>select </a:t>
            </a:r>
            <a:r>
              <a:rPr lang="pt-BR" sz="2200" dirty="0" err="1">
                <a:latin typeface="+mn-lt"/>
              </a:rPr>
              <a:t>max</a:t>
            </a:r>
            <a:r>
              <a:rPr lang="pt-BR" sz="2200" dirty="0">
                <a:latin typeface="+mn-lt"/>
              </a:rPr>
              <a:t>(nota) from alunos;</a:t>
            </a:r>
          </a:p>
          <a:p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                       </a:t>
            </a:r>
            <a:r>
              <a:rPr lang="pt-BR" sz="2200" dirty="0">
                <a:latin typeface="+mn-lt"/>
              </a:rPr>
              <a:t>select min(nota) from alunos;</a:t>
            </a: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3222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557</Words>
  <Application>Microsoft Office PowerPoint</Application>
  <PresentationFormat>Ecrã Panorâmico</PresentationFormat>
  <Paragraphs>93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</vt:lpstr>
      <vt:lpstr>Times New Roman</vt:lpstr>
      <vt:lpstr>Tema do Office</vt:lpstr>
      <vt:lpstr>SELECT (pesquisa no SQL)</vt:lpstr>
      <vt:lpstr>Expressões Aritméticas utilizadas no SELECT</vt:lpstr>
      <vt:lpstr>Exercícios SELECT – BD ESCOLA</vt:lpstr>
      <vt:lpstr>Exercícios SELECT – BD ESCOLA</vt:lpstr>
      <vt:lpstr>WHERE (no SELECT)</vt:lpstr>
      <vt:lpstr>Exercícios SELECT – BD ESCOLA</vt:lpstr>
      <vt:lpstr>SELECT – BD ESCOLA</vt:lpstr>
      <vt:lpstr>SELECT – BD ESCOLA</vt:lpstr>
      <vt:lpstr>SELECT – BD ESCOLA</vt:lpstr>
      <vt:lpstr>SELECT – BD ESCOLA</vt:lpstr>
      <vt:lpstr>SELECT – BD Empresa</vt:lpstr>
      <vt:lpstr>SELECT – BD Empresa</vt:lpstr>
      <vt:lpstr>SELECT – BD Empresa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de SELECT - SQL</dc:title>
  <dc:creator>Cristiane Pavei Fernandes</dc:creator>
  <cp:lastModifiedBy>Cristiane Pavei Fernandes</cp:lastModifiedBy>
  <cp:revision>83</cp:revision>
  <dcterms:created xsi:type="dcterms:W3CDTF">2019-03-29T16:58:24Z</dcterms:created>
  <dcterms:modified xsi:type="dcterms:W3CDTF">2023-08-11T18:05:55Z</dcterms:modified>
</cp:coreProperties>
</file>