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64" r:id="rId4"/>
    <p:sldId id="265" r:id="rId5"/>
    <p:sldId id="266" r:id="rId6"/>
    <p:sldId id="267" r:id="rId7"/>
    <p:sldId id="262" r:id="rId8"/>
    <p:sldId id="259" r:id="rId9"/>
    <p:sldId id="258" r:id="rId10"/>
    <p:sldId id="256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06/09/2023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8454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711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560369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3160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245559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631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0C3F0E-1EAD-419A-B8F3-CB7CDE6B1E86}" type="datetime1">
              <a:rPr lang="pt-BR" smtClean="0"/>
              <a:t>06/09/2023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8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877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0023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3207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056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F8630-DFFC-437C-A718-61BE3F548C4E}" type="datetime1">
              <a:rPr lang="pt-BR" smtClean="0"/>
              <a:t>06/09/2023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1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137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06/09/2023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1F5550-97CC-4F3B-A34B-FE39BFD06EF0}" type="datetime1">
              <a:rPr lang="pt-BR" smtClean="0"/>
              <a:t>06/09/2023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1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7224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06/09/2023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4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7B8BC-301E-D343-1930-063B248D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354" y="357167"/>
            <a:ext cx="8915399" cy="967567"/>
          </a:xfrm>
        </p:spPr>
        <p:txBody>
          <a:bodyPr/>
          <a:lstStyle/>
          <a:p>
            <a:r>
              <a:rPr lang="pt-BR" dirty="0"/>
              <a:t>Exemplos com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82127-5CBE-CCA7-D2F7-9818CED27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340" y="4406983"/>
            <a:ext cx="8915399" cy="1126283"/>
          </a:xfrm>
        </p:spPr>
        <p:txBody>
          <a:bodyPr>
            <a:noAutofit/>
          </a:bodyPr>
          <a:lstStyle/>
          <a:p>
            <a:pPr algn="l"/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Além da documentação completa da W3C, este é um ótimo link com demonstrações resumidas de como gerenciar o layout em CSS:</a:t>
            </a:r>
          </a:p>
          <a:p>
            <a:r>
              <a:rPr lang="pt-BR" sz="20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http://pt-br.learnlayout.com/</a:t>
            </a:r>
          </a:p>
          <a:p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E5C5F9-981B-7965-9250-07A5D196402E}"/>
              </a:ext>
            </a:extLst>
          </p:cNvPr>
          <p:cNvSpPr txBox="1"/>
          <p:nvPr/>
        </p:nvSpPr>
        <p:spPr>
          <a:xfrm>
            <a:off x="2394339" y="1855431"/>
            <a:ext cx="955282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 gerenciamento da disposição de conteúdo do HTML através do CSS é feito com o conceito de </a:t>
            </a:r>
            <a:r>
              <a:rPr lang="pt-BR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layouts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pt-BR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–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Seções são separadas com a 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tag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div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&gt;, ou 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tags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específicas:</a:t>
            </a:r>
          </a:p>
          <a:p>
            <a:r>
              <a:rPr lang="fr-FR" sz="2000" dirty="0">
                <a:solidFill>
                  <a:srgbClr val="82BD50"/>
                </a:solidFill>
                <a:latin typeface="Arial" panose="020B0604020202020204" pitchFamily="34" charset="0"/>
              </a:rPr>
              <a:t>         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&lt;section&gt;,&lt;</a:t>
            </a:r>
            <a:r>
              <a:rPr lang="fr-F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aside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&gt;,&lt;</a:t>
            </a:r>
            <a:r>
              <a:rPr lang="fr-F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footer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&gt;,&lt;article&gt;,&lt;</a:t>
            </a:r>
            <a:r>
              <a:rPr lang="fr-F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nav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&gt;...</a:t>
            </a:r>
          </a:p>
          <a:p>
            <a:r>
              <a:rPr lang="pt-BR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–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Cada seção irá representar uma “caixa”;</a:t>
            </a:r>
          </a:p>
          <a:p>
            <a:r>
              <a:rPr lang="pt-BR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–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Cada caixa terá um posicionamento, um estilo e um conteúdo;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7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59961"/>
            <a:ext cx="10058400" cy="829994"/>
          </a:xfrm>
        </p:spPr>
        <p:txBody>
          <a:bodyPr/>
          <a:lstStyle/>
          <a:p>
            <a:r>
              <a:rPr lang="pt-BR" dirty="0"/>
              <a:t>Exemplo HTML com 04 DIV em CSS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C2083-2171-4E32-9489-EF1DB7E0BB37}"/>
              </a:ext>
            </a:extLst>
          </p:cNvPr>
          <p:cNvSpPr/>
          <p:nvPr/>
        </p:nvSpPr>
        <p:spPr>
          <a:xfrm>
            <a:off x="7299450" y="770033"/>
            <a:ext cx="453514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body {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color: #000FFF;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font: 12px Verdana;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margin: 0 auto;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}</a:t>
            </a:r>
          </a:p>
          <a:p>
            <a:endParaRPr lang="pt-BR" sz="1700" b="1" dirty="0">
              <a:solidFill>
                <a:schemeClr val="accent1">
                  <a:lumMod val="75000"/>
                </a:schemeClr>
              </a:solidFill>
              <a:latin typeface="inherit"/>
            </a:endParaRP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#topo {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width: 100%;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height: 20%;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background-color: #98FB98;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float: left;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text-align: center;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}</a:t>
            </a:r>
          </a:p>
          <a:p>
            <a:endParaRPr lang="pt-BR" sz="1700" b="1" dirty="0">
              <a:solidFill>
                <a:schemeClr val="accent1">
                  <a:lumMod val="75000"/>
                </a:schemeClr>
              </a:solidFill>
              <a:latin typeface="inherit"/>
            </a:endParaRP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#menu {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width: 20%;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height: 70%;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background-color: #E0FFFF;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margin: 0; 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               </a:t>
            </a:r>
            <a:r>
              <a:rPr lang="pt-BR" sz="1700" b="1" dirty="0" err="1" smtClean="0">
                <a:solidFill>
                  <a:schemeClr val="accent1">
                    <a:lumMod val="75000"/>
                  </a:schemeClr>
                </a:solidFill>
                <a:latin typeface="inherit"/>
              </a:rPr>
              <a:t>padding</a:t>
            </a:r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: 0;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float: left;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917C23-392A-4DB1-A502-7A0121B8FB9A}"/>
              </a:ext>
            </a:extLst>
          </p:cNvPr>
          <p:cNvSpPr/>
          <p:nvPr/>
        </p:nvSpPr>
        <p:spPr>
          <a:xfrm>
            <a:off x="357401" y="770033"/>
            <a:ext cx="6096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&lt;html&gt;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&lt;head&gt;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&lt;title&gt; Exemplo CSS &lt;/title&gt;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&lt;LINK REL="stylesheet" TYPE="text/css" HREF="style.css"&gt;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&lt;/head&gt;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&lt;body&gt;</a:t>
            </a:r>
          </a:p>
          <a:p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&lt;div id="topo"&gt;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 &lt;h1&gt; Parte superior do site &lt;/h1&gt;&lt;BR&gt;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div</a:t>
            </a:r>
            <a:r>
              <a:rPr lang="pt-BR" sz="1700" dirty="0" smtClean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</a:t>
            </a: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div</a:t>
            </a:r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id="menu"&gt;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&lt;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ul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	&lt;li&gt;&lt;a 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href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="link1.htm"&gt;link1&lt;/a&gt;&lt;/li&gt;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	&lt;li&gt;&lt;a 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href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="link2.htm"&gt;link2&lt;/a&gt;&lt;/li&gt;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	&lt;li&gt;&lt;a 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href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="link3.htm"&gt;link3&lt;/a&gt;&lt;/li&gt;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ul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div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b="1" dirty="0" smtClean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</a:t>
            </a:r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div id="conteudo"&gt;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 &lt;h3&gt; Parte central do site &lt;/h3&gt;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&lt;/div&gt;</a:t>
            </a:r>
          </a:p>
          <a:p>
            <a:r>
              <a:rPr lang="pt-BR" sz="1700" b="1" dirty="0" smtClean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</a:t>
            </a:r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div id="rodape"&gt;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 &lt;h3&gt; Parte inferior do site &lt;/h3&gt;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&lt;/div&gt;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54CE84A1-DA75-FB7F-712F-E45CD270909E}"/>
              </a:ext>
            </a:extLst>
          </p:cNvPr>
          <p:cNvSpPr/>
          <p:nvPr/>
        </p:nvSpPr>
        <p:spPr>
          <a:xfrm>
            <a:off x="5601324" y="3188630"/>
            <a:ext cx="989351" cy="6445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0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59961"/>
            <a:ext cx="10058400" cy="829994"/>
          </a:xfrm>
        </p:spPr>
        <p:txBody>
          <a:bodyPr/>
          <a:lstStyle/>
          <a:p>
            <a:r>
              <a:rPr lang="pt-BR" dirty="0"/>
              <a:t>Exemplo HTML com 04 DIV em CSS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C2083-2171-4E32-9489-EF1DB7E0BB37}"/>
              </a:ext>
            </a:extLst>
          </p:cNvPr>
          <p:cNvSpPr/>
          <p:nvPr/>
        </p:nvSpPr>
        <p:spPr>
          <a:xfrm>
            <a:off x="7638813" y="710074"/>
            <a:ext cx="421840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#conteudo {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width: 80%;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height: 70%;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float: right;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text-align: center;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background-color: #FFDEAD;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}</a:t>
            </a:r>
          </a:p>
          <a:p>
            <a:endParaRPr lang="pt-BR" sz="1700" b="1" dirty="0">
              <a:solidFill>
                <a:schemeClr val="accent1">
                  <a:lumMod val="75000"/>
                </a:schemeClr>
              </a:solidFill>
              <a:latin typeface="inherit"/>
            </a:endParaRP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#menu ul li {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margin: 0; 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              </a:t>
            </a:r>
            <a:r>
              <a:rPr lang="pt-BR" sz="1700" b="1" dirty="0" smtClean="0">
                <a:solidFill>
                  <a:schemeClr val="accent1">
                    <a:lumMod val="75000"/>
                  </a:schemeClr>
                </a:solidFill>
                <a:latin typeface="inherit"/>
              </a:rPr>
              <a:t> </a:t>
            </a:r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padding: 0;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text-align: left;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list-style-type: none;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}</a:t>
            </a:r>
          </a:p>
          <a:p>
            <a:endParaRPr lang="pt-BR" sz="1700" b="1" dirty="0">
              <a:solidFill>
                <a:schemeClr val="accent1">
                  <a:lumMod val="75000"/>
                </a:schemeClr>
              </a:solidFill>
              <a:latin typeface="inherit"/>
            </a:endParaRP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#menu a:link {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color: #000FFF;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font-weight: bold;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text-decoration: none;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padding: 20px;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display: block;</a:t>
            </a:r>
          </a:p>
          <a:p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917C23-392A-4DB1-A502-7A0121B8FB9A}"/>
              </a:ext>
            </a:extLst>
          </p:cNvPr>
          <p:cNvSpPr/>
          <p:nvPr/>
        </p:nvSpPr>
        <p:spPr>
          <a:xfrm>
            <a:off x="357401" y="803767"/>
            <a:ext cx="6096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&lt;html&gt;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&lt;head&gt;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&lt;title&gt; Exemplo CSS &lt;/title&gt;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&lt;LINK REL="stylesheet" TYPE="text/css" HREF="style.css"&gt;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&lt;/head&gt;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&lt;body&gt;</a:t>
            </a:r>
          </a:p>
          <a:p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&lt;div id="topo"&gt;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 &lt;h1&gt; Parte superior do site &lt;/h1&gt;&lt;BR&gt;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div</a:t>
            </a:r>
            <a:r>
              <a:rPr lang="pt-BR" sz="1700" dirty="0" smtClean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</a:t>
            </a: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div</a:t>
            </a:r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id="menu"&gt;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&lt;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ul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	&lt;li&gt;&lt;a 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href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="link1.htm"&gt;link1&lt;/a&gt;&lt;/li&gt;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	&lt;li&gt;&lt;a 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href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="link2.htm"&gt;link2&lt;/a&gt;&lt;/li&gt;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	&lt;li&gt;&lt;a 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href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="link3.htm"&gt;link3&lt;/a&gt;&lt;/li&gt;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ul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div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b="1" dirty="0" smtClean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</a:t>
            </a:r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div id="conteudo"&gt;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 &lt;h3&gt; Parte central do site &lt;/h3&gt;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&lt;/div&gt;</a:t>
            </a:r>
          </a:p>
          <a:p>
            <a:r>
              <a:rPr lang="pt-BR" sz="1700" b="1" dirty="0" smtClean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</a:t>
            </a:r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div id="rodape"&gt;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 &lt;h3&gt; Parte inferior do site &lt;/h3&gt;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&lt;/div&gt;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CB10D35-A741-DCC5-8D86-A00F3A8E38D6}"/>
              </a:ext>
            </a:extLst>
          </p:cNvPr>
          <p:cNvSpPr/>
          <p:nvPr/>
        </p:nvSpPr>
        <p:spPr>
          <a:xfrm>
            <a:off x="5669051" y="3405357"/>
            <a:ext cx="989351" cy="6445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41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59961"/>
            <a:ext cx="10058400" cy="829994"/>
          </a:xfrm>
        </p:spPr>
        <p:txBody>
          <a:bodyPr/>
          <a:lstStyle/>
          <a:p>
            <a:r>
              <a:rPr lang="pt-BR" dirty="0"/>
              <a:t>Exemplo HTML com 04 DIV em CSS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C2083-2171-4E32-9489-EF1DB7E0BB37}"/>
              </a:ext>
            </a:extLst>
          </p:cNvPr>
          <p:cNvSpPr/>
          <p:nvPr/>
        </p:nvSpPr>
        <p:spPr>
          <a:xfrm>
            <a:off x="7469636" y="1108587"/>
            <a:ext cx="45020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chemeClr val="accent1">
                  <a:lumMod val="75000"/>
                </a:schemeClr>
              </a:solidFill>
              <a:latin typeface="inherit"/>
            </a:endParaRPr>
          </a:p>
          <a:p>
            <a:endParaRPr lang="pt-BR" b="1" dirty="0">
              <a:solidFill>
                <a:schemeClr val="accent1">
                  <a:lumMod val="75000"/>
                </a:schemeClr>
              </a:solidFill>
              <a:latin typeface="inherit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#rodape {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width: 100%;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height: 10%;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background-color: #87CEFA;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float: left;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text-align: center;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		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917C23-392A-4DB1-A502-7A0121B8FB9A}"/>
              </a:ext>
            </a:extLst>
          </p:cNvPr>
          <p:cNvSpPr/>
          <p:nvPr/>
        </p:nvSpPr>
        <p:spPr>
          <a:xfrm>
            <a:off x="371469" y="770033"/>
            <a:ext cx="6096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&lt;html&gt;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&lt;head&gt;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&lt;title&gt; Exemplo CSS &lt;/title&gt;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&lt;LINK REL="stylesheet" TYPE="text/css" HREF="style.css"&gt;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&lt;/head&gt;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&lt;body&gt;</a:t>
            </a:r>
          </a:p>
          <a:p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&lt;div id="topo"&gt;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 &lt;h1&gt; Parte superior do site &lt;/h1&gt;&lt;BR&gt;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div</a:t>
            </a:r>
            <a:r>
              <a:rPr lang="pt-BR" sz="1700" dirty="0" smtClean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</a:t>
            </a: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div</a:t>
            </a:r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id="menu"&gt;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&lt;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ul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	&lt;li&gt;&lt;a 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href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="link1.htm"&gt;link1&lt;/a&gt;&lt;/li&gt;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	&lt;li&gt;&lt;a 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href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="link2.htm"&gt;link2&lt;/a&gt;&lt;/li&gt;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	&lt;li&gt;&lt;a 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href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="link3.htm"&gt;link3&lt;/a&gt;&lt;/li&gt;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ul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</a:t>
            </a:r>
            <a:r>
              <a:rPr lang="pt-BR" sz="1700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div</a:t>
            </a:r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&gt;</a:t>
            </a:r>
          </a:p>
          <a:p>
            <a:r>
              <a:rPr lang="pt-BR" sz="1700" b="1" dirty="0" smtClean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</a:t>
            </a:r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div id="conteudo"&gt;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 &lt;h3&gt; Parte central do site &lt;/h3&gt;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&lt;/div&gt;</a:t>
            </a:r>
          </a:p>
          <a:p>
            <a:r>
              <a:rPr lang="pt-BR" sz="1700" b="1" dirty="0" smtClean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</a:t>
            </a:r>
            <a:r>
              <a:rPr lang="pt-BR" sz="1700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div id="rodape"&gt;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   &lt;h3&gt; Parte inferior do site &lt;/h3&gt;</a:t>
            </a:r>
          </a:p>
          <a:p>
            <a:r>
              <a:rPr lang="pt-BR" sz="1700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&lt;/div&gt;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C05CCF68-95C7-95B1-A2A1-EC20EBC172BA}"/>
              </a:ext>
            </a:extLst>
          </p:cNvPr>
          <p:cNvSpPr/>
          <p:nvPr/>
        </p:nvSpPr>
        <p:spPr>
          <a:xfrm>
            <a:off x="5869974" y="2132351"/>
            <a:ext cx="989351" cy="6445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0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7314" y="476518"/>
            <a:ext cx="8911687" cy="907030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Div</a:t>
            </a:r>
            <a:r>
              <a:rPr lang="pt-BR" b="1" dirty="0"/>
              <a:t>: o elemento de divisão do HTML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7314" y="1824507"/>
            <a:ext cx="9967689" cy="3777622"/>
          </a:xfrm>
        </p:spPr>
        <p:txBody>
          <a:bodyPr>
            <a:no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HTML </a:t>
            </a:r>
            <a:r>
              <a:rPr lang="pt-BR" sz="2000" b="1" dirty="0" err="1"/>
              <a:t>Div</a:t>
            </a:r>
            <a:r>
              <a:rPr lang="pt-BR" sz="2000" dirty="0"/>
              <a:t> é um dos elementos mais conhecidos do HTML. </a:t>
            </a:r>
            <a:r>
              <a:rPr lang="pt-BR" sz="2000" dirty="0" smtClean="0"/>
              <a:t>Muito utilizado </a:t>
            </a:r>
            <a:r>
              <a:rPr lang="pt-BR" sz="2000" dirty="0"/>
              <a:t>para dividir todas sessões e todos os blocos do documento. 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/>
              <a:t>O elemento </a:t>
            </a:r>
            <a:r>
              <a:rPr lang="pt-BR" sz="2000" b="1" dirty="0"/>
              <a:t>HTML </a:t>
            </a:r>
            <a:r>
              <a:rPr lang="pt-BR" sz="2000" b="1" dirty="0" err="1"/>
              <a:t>Div</a:t>
            </a:r>
            <a:r>
              <a:rPr lang="pt-BR" sz="2000" dirty="0"/>
              <a:t> define uma divisão ou seção em um documento HTML. O elemento </a:t>
            </a:r>
            <a:r>
              <a:rPr lang="pt-BR" sz="2000" b="1" dirty="0" err="1"/>
              <a:t>div</a:t>
            </a:r>
            <a:r>
              <a:rPr lang="pt-BR" sz="2000" dirty="0"/>
              <a:t> é frequentemente usado como um contêiner para outros elementos, o que facilita na estilização de blocos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/>
              <a:t>Como é muito utilizado para agrupar elementos, acaba sendo um facilitador para organizar informações dentro de um layout. Dessa forma, é possível formatar e manipular os elementos, inclusive a própria </a:t>
            </a:r>
            <a:r>
              <a:rPr lang="pt-BR" sz="2000" dirty="0" err="1"/>
              <a:t>div</a:t>
            </a:r>
            <a:r>
              <a:rPr lang="pt-BR" sz="2000" dirty="0"/>
              <a:t>, através do CSS de uma forma organizada. Geralmente é acompanha de atributos de ID e classe, para poder facilitar essa organização e formatação.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382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3527" y="250623"/>
            <a:ext cx="8911687" cy="1280890"/>
          </a:xfrm>
        </p:spPr>
        <p:txBody>
          <a:bodyPr>
            <a:noAutofit/>
          </a:bodyPr>
          <a:lstStyle/>
          <a:p>
            <a:r>
              <a:rPr lang="pt-BR" sz="2000" b="1" dirty="0"/>
              <a:t>Atributos da </a:t>
            </a:r>
            <a:r>
              <a:rPr lang="pt-BR" sz="2000" b="1" dirty="0" err="1"/>
              <a:t>Div</a:t>
            </a:r>
            <a:r>
              <a:rPr lang="pt-BR" sz="2000" b="1" dirty="0"/>
              <a:t> </a:t>
            </a:r>
            <a:r>
              <a:rPr lang="pt-BR" sz="2000" b="1" dirty="0" smtClean="0"/>
              <a:t>HTML</a:t>
            </a:r>
            <a:br>
              <a:rPr lang="pt-BR" sz="2000" b="1" dirty="0" smtClean="0"/>
            </a:b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dirty="0"/>
              <a:t>O Elemento HTML </a:t>
            </a:r>
            <a:r>
              <a:rPr lang="pt-BR" sz="2000" b="1" dirty="0" err="1"/>
              <a:t>Div</a:t>
            </a:r>
            <a:r>
              <a:rPr lang="pt-BR" sz="2000" dirty="0"/>
              <a:t> costuma ter entre seus principais atributos</a:t>
            </a:r>
            <a:r>
              <a:rPr lang="pt-BR" sz="2000" dirty="0" smtClean="0"/>
              <a:t>:</a:t>
            </a:r>
            <a:br>
              <a:rPr lang="pt-BR" sz="2000" dirty="0" smtClean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b="1" dirty="0"/>
              <a:t>id – </a:t>
            </a:r>
            <a:r>
              <a:rPr lang="pt-BR" sz="2000" dirty="0"/>
              <a:t>Define uma ID;</a:t>
            </a:r>
            <a:br>
              <a:rPr lang="pt-BR" sz="2000" dirty="0"/>
            </a:br>
            <a:r>
              <a:rPr lang="pt-BR" sz="2000" b="1" dirty="0"/>
              <a:t>class – </a:t>
            </a:r>
            <a:r>
              <a:rPr lang="pt-BR" sz="2000" dirty="0"/>
              <a:t>Define uma classe;</a:t>
            </a:r>
            <a:br>
              <a:rPr lang="pt-BR" sz="2000" dirty="0"/>
            </a:br>
            <a:r>
              <a:rPr lang="pt-BR" sz="2000" b="1" dirty="0" err="1"/>
              <a:t>title</a:t>
            </a:r>
            <a:r>
              <a:rPr lang="pt-BR" sz="2000" b="1" dirty="0"/>
              <a:t> – </a:t>
            </a:r>
            <a:r>
              <a:rPr lang="pt-BR" sz="2000" dirty="0"/>
              <a:t>Define um título;</a:t>
            </a:r>
            <a:br>
              <a:rPr lang="pt-BR" sz="2000" dirty="0"/>
            </a:br>
            <a:r>
              <a:rPr lang="pt-BR" sz="2000" b="1" dirty="0" err="1"/>
              <a:t>height</a:t>
            </a:r>
            <a:r>
              <a:rPr lang="pt-BR" sz="2000" b="1" dirty="0"/>
              <a:t> – </a:t>
            </a:r>
            <a:r>
              <a:rPr lang="pt-BR" sz="2000" dirty="0"/>
              <a:t>Define uma altura;</a:t>
            </a:r>
            <a:br>
              <a:rPr lang="pt-BR" sz="2000" dirty="0"/>
            </a:br>
            <a:r>
              <a:rPr lang="pt-BR" sz="2000" b="1" dirty="0" err="1"/>
              <a:t>width</a:t>
            </a:r>
            <a:r>
              <a:rPr lang="pt-BR" sz="2000" b="1" dirty="0"/>
              <a:t> – </a:t>
            </a:r>
            <a:r>
              <a:rPr lang="pt-BR" sz="2000" dirty="0"/>
              <a:t>Define uma largura.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7616" y="3734872"/>
            <a:ext cx="9757915" cy="2150591"/>
          </a:xfrm>
        </p:spPr>
        <p:txBody>
          <a:bodyPr>
            <a:noAutofit/>
          </a:bodyPr>
          <a:lstStyle/>
          <a:p>
            <a:r>
              <a:rPr lang="pt-BR" sz="2000" dirty="0"/>
              <a:t>A sintaxe do elemento HTML </a:t>
            </a:r>
            <a:r>
              <a:rPr lang="pt-BR" sz="2000" dirty="0" err="1"/>
              <a:t>Div</a:t>
            </a:r>
            <a:r>
              <a:rPr lang="pt-BR" sz="2000" dirty="0"/>
              <a:t> é através da </a:t>
            </a:r>
            <a:r>
              <a:rPr lang="pt-BR" sz="2000" dirty="0" err="1"/>
              <a:t>tag</a:t>
            </a:r>
            <a:r>
              <a:rPr lang="pt-BR" sz="2000" dirty="0"/>
              <a:t> de abertura </a:t>
            </a:r>
            <a:r>
              <a:rPr lang="pt-BR" sz="2000" b="1" dirty="0"/>
              <a:t>&lt;</a:t>
            </a:r>
            <a:r>
              <a:rPr lang="pt-BR" sz="2000" b="1" dirty="0" err="1"/>
              <a:t>div</a:t>
            </a:r>
            <a:r>
              <a:rPr lang="pt-BR" sz="2000" b="1" dirty="0"/>
              <a:t>&gt;</a:t>
            </a:r>
            <a:r>
              <a:rPr lang="pt-BR" sz="2000" dirty="0"/>
              <a:t> e de fechamento </a:t>
            </a:r>
            <a:r>
              <a:rPr lang="pt-BR" sz="2000" b="1" dirty="0"/>
              <a:t>&lt;/</a:t>
            </a:r>
            <a:r>
              <a:rPr lang="pt-BR" sz="2000" b="1" dirty="0" err="1"/>
              <a:t>div</a:t>
            </a:r>
            <a:r>
              <a:rPr lang="pt-BR" sz="2000" b="1" dirty="0"/>
              <a:t>&gt;</a:t>
            </a:r>
            <a:r>
              <a:rPr lang="pt-BR" sz="2000" dirty="0"/>
              <a:t>. </a:t>
            </a:r>
            <a:endParaRPr lang="pt-BR" sz="2000" dirty="0" smtClean="0"/>
          </a:p>
          <a:p>
            <a:r>
              <a:rPr lang="pt-BR" sz="2000" dirty="0" smtClean="0"/>
              <a:t>Por </a:t>
            </a:r>
            <a:r>
              <a:rPr lang="pt-BR" sz="2000" dirty="0"/>
              <a:t>padrão, a </a:t>
            </a:r>
            <a:r>
              <a:rPr lang="pt-BR" sz="2000" dirty="0" err="1"/>
              <a:t>div</a:t>
            </a:r>
            <a:r>
              <a:rPr lang="pt-BR" sz="2000" dirty="0"/>
              <a:t> gera uma </a:t>
            </a:r>
            <a:r>
              <a:rPr lang="pt-BR" sz="2000" dirty="0" err="1"/>
              <a:t>line</a:t>
            </a:r>
            <a:r>
              <a:rPr lang="pt-BR" sz="2000" dirty="0"/>
              <a:t>-break (quebra de linha) automática ao ser utilizada. Isso ocorre pois possui como display padrão um elemento de bloco, ou seja display </a:t>
            </a:r>
            <a:r>
              <a:rPr lang="pt-BR" sz="2000" b="1" dirty="0" err="1"/>
              <a:t>block</a:t>
            </a:r>
            <a:r>
              <a:rPr lang="pt-BR" sz="2000" dirty="0"/>
              <a:t>. Portanto, para utilizar a </a:t>
            </a:r>
            <a:r>
              <a:rPr lang="pt-BR" sz="2000" dirty="0" err="1"/>
              <a:t>div</a:t>
            </a:r>
            <a:r>
              <a:rPr lang="pt-BR" sz="2000" dirty="0"/>
              <a:t>, basta colocar os elementos que quiser dentro da </a:t>
            </a:r>
            <a:r>
              <a:rPr lang="pt-BR" sz="2000" dirty="0" err="1"/>
              <a:t>tag</a:t>
            </a:r>
            <a:r>
              <a:rPr lang="pt-BR" sz="2000" dirty="0"/>
              <a:t> </a:t>
            </a:r>
            <a:r>
              <a:rPr lang="pt-BR" sz="2000" b="1" dirty="0"/>
              <a:t>&lt;</a:t>
            </a:r>
            <a:r>
              <a:rPr lang="pt-BR" sz="2000" b="1" dirty="0" err="1"/>
              <a:t>div</a:t>
            </a:r>
            <a:r>
              <a:rPr lang="pt-BR" sz="2000" b="1" dirty="0"/>
              <a:t>&gt;&lt;/</a:t>
            </a:r>
            <a:r>
              <a:rPr lang="pt-BR" sz="2000" b="1" dirty="0" err="1"/>
              <a:t>div</a:t>
            </a:r>
            <a:r>
              <a:rPr lang="pt-BR" sz="2000" b="1" dirty="0"/>
              <a:t>&gt; </a:t>
            </a:r>
            <a:r>
              <a:rPr lang="pt-BR" sz="2000" dirty="0"/>
              <a:t>como na sintaxe abaixo: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1296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77" y="675625"/>
            <a:ext cx="3614692" cy="1280890"/>
          </a:xfrm>
        </p:spPr>
        <p:txBody>
          <a:bodyPr>
            <a:noAutofit/>
          </a:bodyPr>
          <a:lstStyle/>
          <a:p>
            <a:r>
              <a:rPr lang="pt-BR" sz="2000" b="1" dirty="0" smtClean="0"/>
              <a:t>Criando a </a:t>
            </a:r>
            <a:r>
              <a:rPr lang="pt-BR" sz="2000" b="1" dirty="0" err="1" smtClean="0"/>
              <a:t>Div</a:t>
            </a:r>
            <a:r>
              <a:rPr lang="pt-BR" sz="2000" b="1" dirty="0" smtClean="0"/>
              <a:t> HTML:</a:t>
            </a:r>
            <a:br>
              <a:rPr lang="pt-BR" sz="2000" b="1" dirty="0" smtClean="0"/>
            </a:br>
            <a:r>
              <a:rPr lang="pt-BR" sz="2000" b="1" dirty="0"/>
              <a:t/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6876" y="1421076"/>
            <a:ext cx="5417734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id="azul"&gt;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  cor fundo em azul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id="vermelho"&gt;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cor fundo </a:t>
            </a:r>
            <a:r>
              <a:rPr lang="pt-BR" altLang="pt-BR" sz="2000" dirty="0">
                <a:solidFill>
                  <a:srgbClr val="333333"/>
                </a:solidFill>
                <a:latin typeface="Courier New" panose="02070309020205020404" pitchFamily="49" charset="0"/>
              </a:rPr>
              <a:t>em </a:t>
            </a:r>
            <a: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vermelho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id="verde"&gt;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pt-BR" altLang="pt-BR" sz="20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texcor</a:t>
            </a:r>
            <a: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fundo </a:t>
            </a:r>
            <a:r>
              <a:rPr lang="pt-BR" altLang="pt-BR" sz="2000" dirty="0">
                <a:solidFill>
                  <a:srgbClr val="333333"/>
                </a:solidFill>
                <a:latin typeface="Courier New" panose="02070309020205020404" pitchFamily="49" charset="0"/>
              </a:rPr>
              <a:t>em </a:t>
            </a:r>
            <a: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verde</a:t>
            </a:r>
            <a:endParaRPr lang="pt-BR" altLang="pt-BR" sz="20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625287" y="662746"/>
            <a:ext cx="3614692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 smtClean="0"/>
              <a:t>Formatando a </a:t>
            </a:r>
            <a:r>
              <a:rPr lang="pt-BR" sz="2000" b="1" dirty="0" err="1" smtClean="0"/>
              <a:t>Div</a:t>
            </a:r>
            <a:r>
              <a:rPr lang="pt-BR" sz="2000" b="1" dirty="0" smtClean="0"/>
              <a:t> CSS:</a:t>
            </a:r>
            <a:br>
              <a:rPr lang="pt-BR" sz="2000" b="1" dirty="0" smtClean="0"/>
            </a:b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dirty="0"/>
          </a:p>
        </p:txBody>
      </p:sp>
      <p:sp>
        <p:nvSpPr>
          <p:cNvPr id="7" name="Seta para a Direita 6"/>
          <p:cNvSpPr/>
          <p:nvPr/>
        </p:nvSpPr>
        <p:spPr>
          <a:xfrm>
            <a:off x="5289451" y="2869809"/>
            <a:ext cx="998210" cy="70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35372" y="1414800"/>
            <a:ext cx="430810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#azul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100%;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200px;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</a:t>
            </a:r>
            <a:r>
              <a:rPr lang="pt-BR" sz="1600" dirty="0" smtClean="0"/>
              <a:t>#87CEEB;</a:t>
            </a:r>
            <a:endParaRPr lang="pt-BR" altLang="pt-BR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935372" y="3036902"/>
            <a:ext cx="430810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#vermelho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100%;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200px;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background-color</a:t>
            </a: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smtClean="0"/>
              <a:t>#</a:t>
            </a:r>
            <a:r>
              <a:rPr lang="pt-BR" sz="1600" dirty="0"/>
              <a:t>EE0000</a:t>
            </a:r>
            <a:r>
              <a:rPr lang="pt-BR" sz="1600" dirty="0" smtClean="0"/>
              <a:t>;</a:t>
            </a:r>
            <a:endParaRPr lang="pt-BR" altLang="pt-BR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935372" y="4659004"/>
            <a:ext cx="430810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#verde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100%;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200px;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background-color</a:t>
            </a: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smtClean="0"/>
              <a:t>#</a:t>
            </a:r>
            <a:r>
              <a:rPr lang="pt-BR" sz="1600" dirty="0"/>
              <a:t>66CD00</a:t>
            </a:r>
            <a:r>
              <a:rPr lang="pt-BR" sz="1600" dirty="0" smtClean="0"/>
              <a:t>;</a:t>
            </a:r>
            <a:endParaRPr lang="pt-BR" altLang="pt-BR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3270" y="244282"/>
            <a:ext cx="9885118" cy="1280890"/>
          </a:xfrm>
        </p:spPr>
        <p:txBody>
          <a:bodyPr>
            <a:noAutofit/>
          </a:bodyPr>
          <a:lstStyle/>
          <a:p>
            <a:r>
              <a:rPr lang="pt-BR" sz="2400" b="1" dirty="0"/>
              <a:t>ID e classe</a:t>
            </a:r>
            <a:br>
              <a:rPr lang="pt-BR" sz="2400" b="1" dirty="0"/>
            </a:br>
            <a:r>
              <a:rPr lang="pt-BR" sz="2400" dirty="0"/>
              <a:t>Conforme explicado anteriormente, o HTML </a:t>
            </a:r>
            <a:r>
              <a:rPr lang="pt-BR" sz="2400" dirty="0" err="1"/>
              <a:t>Div</a:t>
            </a:r>
            <a:r>
              <a:rPr lang="pt-BR" sz="2400" dirty="0"/>
              <a:t> comporta receber os atributos </a:t>
            </a:r>
            <a:r>
              <a:rPr lang="pt-BR" sz="2400" b="1" dirty="0"/>
              <a:t>ID e Class</a:t>
            </a:r>
            <a:r>
              <a:rPr lang="pt-BR" sz="2400" dirty="0"/>
              <a:t>. Ou seja, é possível atribuir à uma </a:t>
            </a:r>
            <a:r>
              <a:rPr lang="pt-BR" sz="2400" dirty="0" err="1"/>
              <a:t>div</a:t>
            </a:r>
            <a:r>
              <a:rPr lang="pt-BR" sz="2400" dirty="0"/>
              <a:t> um ID único ou uma ou mais classes.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>Isso </a:t>
            </a:r>
            <a:r>
              <a:rPr lang="pt-BR" sz="2400" dirty="0"/>
              <a:t>nos permite formatar um ou mais elementos de forma mais especifica e facilitada</a:t>
            </a:r>
            <a:r>
              <a:rPr lang="pt-BR" sz="2400" dirty="0" smtClean="0"/>
              <a:t>.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Um ID é uma configuração única, ou seja, só podemos utilizar um ID em apenas um único elemento. Já uma classe é uma configuração que pode ser utilizada em mais de um elemento.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2221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77" y="675625"/>
            <a:ext cx="3614692" cy="1280890"/>
          </a:xfrm>
        </p:spPr>
        <p:txBody>
          <a:bodyPr>
            <a:noAutofit/>
          </a:bodyPr>
          <a:lstStyle/>
          <a:p>
            <a:r>
              <a:rPr lang="pt-BR" sz="2000" b="1" dirty="0" smtClean="0"/>
              <a:t>Criando a </a:t>
            </a:r>
            <a:r>
              <a:rPr lang="pt-BR" sz="2000" b="1" dirty="0" err="1" smtClean="0"/>
              <a:t>Div</a:t>
            </a:r>
            <a:r>
              <a:rPr lang="pt-BR" sz="2000" b="1" dirty="0" smtClean="0"/>
              <a:t> HTML:</a:t>
            </a:r>
            <a:br>
              <a:rPr lang="pt-BR" sz="2000" b="1" dirty="0" smtClean="0"/>
            </a:br>
            <a:r>
              <a:rPr lang="pt-BR" sz="2000" b="1" dirty="0"/>
              <a:t/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8640" y="1421076"/>
            <a:ext cx="593597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id=“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cabecalho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class=“logo"&gt;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&lt;</a:t>
            </a:r>
            <a:r>
              <a:rPr lang="pt-BR" altLang="pt-BR" sz="20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img</a:t>
            </a:r>
            <a: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0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src</a:t>
            </a:r>
            <a: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=“logo.jpg”&gt;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class=“menu"&gt;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&lt;a </a:t>
            </a:r>
            <a:r>
              <a:rPr lang="pt-BR" altLang="pt-BR" sz="20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href</a:t>
            </a:r>
            <a: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=“empresa.html”&gt;</a:t>
            </a:r>
            <a:b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  &lt;</a:t>
            </a:r>
            <a:r>
              <a:rPr lang="pt-BR" altLang="pt-BR" sz="2000" dirty="0">
                <a:solidFill>
                  <a:srgbClr val="333333"/>
                </a:solidFill>
                <a:latin typeface="Courier New" panose="02070309020205020404" pitchFamily="49" charset="0"/>
              </a:rPr>
              <a:t>a </a:t>
            </a:r>
            <a:r>
              <a:rPr lang="pt-BR" altLang="pt-BR" sz="2000" dirty="0" err="1">
                <a:solidFill>
                  <a:srgbClr val="333333"/>
                </a:solidFill>
                <a:latin typeface="Courier New" panose="02070309020205020404" pitchFamily="49" charset="0"/>
              </a:rPr>
              <a:t>href</a:t>
            </a:r>
            <a:r>
              <a:rPr lang="pt-BR" altLang="pt-BR" sz="20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=“produtos.html</a:t>
            </a:r>
            <a:r>
              <a:rPr lang="pt-BR" altLang="pt-BR" sz="2000" dirty="0">
                <a:solidFill>
                  <a:srgbClr val="333333"/>
                </a:solidFill>
                <a:latin typeface="Courier New" panose="02070309020205020404" pitchFamily="49" charset="0"/>
              </a:rPr>
              <a:t>”&gt;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625287" y="662746"/>
            <a:ext cx="3614692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 smtClean="0"/>
              <a:t>Formatando a </a:t>
            </a:r>
            <a:r>
              <a:rPr lang="pt-BR" sz="2000" b="1" dirty="0" err="1" smtClean="0"/>
              <a:t>Div</a:t>
            </a:r>
            <a:r>
              <a:rPr lang="pt-BR" sz="2000" b="1" dirty="0" smtClean="0"/>
              <a:t> CSS:</a:t>
            </a:r>
            <a:br>
              <a:rPr lang="pt-BR" sz="2000" b="1" dirty="0" smtClean="0"/>
            </a:b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dirty="0"/>
          </a:p>
        </p:txBody>
      </p:sp>
      <p:sp>
        <p:nvSpPr>
          <p:cNvPr id="7" name="Seta para a Direita 6"/>
          <p:cNvSpPr/>
          <p:nvPr/>
        </p:nvSpPr>
        <p:spPr>
          <a:xfrm>
            <a:off x="5486400" y="2892128"/>
            <a:ext cx="998210" cy="70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35372" y="1414800"/>
            <a:ext cx="471237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cabecalho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100%;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200px;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pt-BR" dirty="0"/>
              <a:t>#</a:t>
            </a:r>
            <a:r>
              <a:rPr lang="pt-BR" sz="1600" dirty="0"/>
              <a:t>F0FFFF</a:t>
            </a:r>
            <a:r>
              <a:rPr lang="pt-BR" sz="1600" dirty="0" smtClean="0"/>
              <a:t>;</a:t>
            </a:r>
            <a:endParaRPr lang="pt-BR" altLang="pt-BR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935372" y="3036902"/>
            <a:ext cx="430810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.logo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100px;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100px;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altLang="pt-BR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sz="1600" dirty="0" smtClean="0"/>
              <a:t>;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935372" y="4520508"/>
            <a:ext cx="4308101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.menu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color</a:t>
            </a: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4682B4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-Family: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dirty="0" err="1" smtClean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t-BR" altLang="pt-BR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pt-BR" altLang="pt-B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altLang="pt-BR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altLang="pt-BR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2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3" y="199181"/>
            <a:ext cx="8892056" cy="6380559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730F5C5-470F-79A4-BC6C-BBF44D58839A}"/>
              </a:ext>
            </a:extLst>
          </p:cNvPr>
          <p:cNvSpPr/>
          <p:nvPr/>
        </p:nvSpPr>
        <p:spPr>
          <a:xfrm>
            <a:off x="9060983" y="3106711"/>
            <a:ext cx="989351" cy="6445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0F94ED-A779-2AB0-CE22-D03CB2DA4508}"/>
              </a:ext>
            </a:extLst>
          </p:cNvPr>
          <p:cNvSpPr txBox="1"/>
          <p:nvPr/>
        </p:nvSpPr>
        <p:spPr>
          <a:xfrm>
            <a:off x="10235212" y="2053654"/>
            <a:ext cx="20185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Cada parte </a:t>
            </a:r>
          </a:p>
          <a:p>
            <a:r>
              <a:rPr lang="pt-BR" dirty="0">
                <a:solidFill>
                  <a:srgbClr val="FF0000"/>
                </a:solidFill>
              </a:rPr>
              <a:t>deve ser </a:t>
            </a:r>
          </a:p>
          <a:p>
            <a:r>
              <a:rPr lang="pt-BR" dirty="0">
                <a:solidFill>
                  <a:srgbClr val="FF0000"/>
                </a:solidFill>
              </a:rPr>
              <a:t>criada como</a:t>
            </a:r>
          </a:p>
          <a:p>
            <a:r>
              <a:rPr lang="pt-BR" dirty="0">
                <a:solidFill>
                  <a:srgbClr val="FF0000"/>
                </a:solidFill>
              </a:rPr>
              <a:t> uma </a:t>
            </a:r>
            <a:r>
              <a:rPr lang="pt-BR" b="1" dirty="0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e</a:t>
            </a:r>
          </a:p>
          <a:p>
            <a:r>
              <a:rPr lang="pt-BR" dirty="0">
                <a:solidFill>
                  <a:srgbClr val="FF0000"/>
                </a:solidFill>
              </a:rPr>
              <a:t> formatada</a:t>
            </a:r>
          </a:p>
          <a:p>
            <a:r>
              <a:rPr lang="pt-BR" dirty="0">
                <a:solidFill>
                  <a:srgbClr val="FF0000"/>
                </a:solidFill>
              </a:rPr>
              <a:t>separadamente</a:t>
            </a:r>
          </a:p>
          <a:p>
            <a:r>
              <a:rPr lang="pt-BR" dirty="0">
                <a:solidFill>
                  <a:srgbClr val="FF0000"/>
                </a:solidFill>
              </a:rPr>
              <a:t>(altura,</a:t>
            </a:r>
          </a:p>
          <a:p>
            <a:r>
              <a:rPr lang="pt-BR" dirty="0">
                <a:solidFill>
                  <a:srgbClr val="FF0000"/>
                </a:solidFill>
              </a:rPr>
              <a:t>Largura</a:t>
            </a:r>
            <a:r>
              <a:rPr lang="pt-BR" dirty="0" smtClean="0">
                <a:solidFill>
                  <a:srgbClr val="FF0000"/>
                </a:solidFill>
              </a:rPr>
              <a:t>,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Cor,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Fonte,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Alinhamento,</a:t>
            </a:r>
          </a:p>
          <a:p>
            <a:r>
              <a:rPr lang="pt-BR" dirty="0">
                <a:solidFill>
                  <a:srgbClr val="FF0000"/>
                </a:solidFill>
              </a:rPr>
              <a:t>Etc)</a:t>
            </a:r>
          </a:p>
        </p:txBody>
      </p:sp>
    </p:spTree>
    <p:extLst>
      <p:ext uri="{BB962C8B-B14F-4D97-AF65-F5344CB8AC3E}">
        <p14:creationId xmlns:p14="http://schemas.microsoft.com/office/powerpoint/2010/main" val="374252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59961"/>
            <a:ext cx="10058400" cy="829994"/>
          </a:xfrm>
        </p:spPr>
        <p:txBody>
          <a:bodyPr/>
          <a:lstStyle/>
          <a:p>
            <a:r>
              <a:rPr lang="pt-BR" dirty="0"/>
              <a:t>Exemplo HTML com 03 DIV em CSS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C2083-2171-4E32-9489-EF1DB7E0BB37}"/>
              </a:ext>
            </a:extLst>
          </p:cNvPr>
          <p:cNvSpPr/>
          <p:nvPr/>
        </p:nvSpPr>
        <p:spPr>
          <a:xfrm>
            <a:off x="7488905" y="829994"/>
            <a:ext cx="39335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#cabecalho{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    background-color: #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inherit"/>
              </a:rPr>
              <a:t>cccccc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    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inherit"/>
              </a:rPr>
              <a:t>width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: 600px;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    height: 100px;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    text-align: center;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}</a:t>
            </a:r>
          </a:p>
          <a:p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#corpo{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    background-color: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inherit"/>
              </a:rPr>
              <a:t>#ff0000;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    width: 600px;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        height: 500px;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    text-align: center;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}</a:t>
            </a:r>
          </a:p>
          <a:p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#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inherit"/>
              </a:rPr>
              <a:t>rodape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{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    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inherit"/>
              </a:rPr>
              <a:t>width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: 600px;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    height: 20px;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    background-color: #888888;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        text-align: center;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    }</a:t>
            </a:r>
            <a:endParaRPr lang="pt-BR" b="1" i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917C23-392A-4DB1-A502-7A0121B8FB9A}"/>
              </a:ext>
            </a:extLst>
          </p:cNvPr>
          <p:cNvSpPr/>
          <p:nvPr/>
        </p:nvSpPr>
        <p:spPr>
          <a:xfrm>
            <a:off x="357401" y="844352"/>
            <a:ext cx="61183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&lt;html&gt;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&lt;head&gt;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&lt;title&gt; Exemplo CSS &lt;/title&gt;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&lt;LINK REL="stylesheet" TYPE="text/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inherit"/>
              </a:rPr>
              <a:t>css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" HREF="style.css"&gt;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&lt;/head&gt;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inheri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&lt;body&gt;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inherit"/>
            </a:endParaRPr>
          </a:p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&lt;div id="cabecalho"&gt;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    &lt;h2&gt;Meu documento com Div &lt;/h2&gt;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&lt;/div&gt;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&lt;div id="corpo"&gt;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        &lt;h3&gt;Conteúdo 01&lt;/h3&gt;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        &lt;p&gt;Meu paragrafo contendo texto&lt;/p&gt;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        &lt;h3&gt;Conteúdo 02&lt;/h3&gt;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        &lt;p&gt;Meu paragrafo contendo texto&lt;/p&gt;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&lt;/div&gt;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&lt;div id="rodape"&gt;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    &lt;p&gt;Todos os direitos reservados&lt;/p&gt;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inherit"/>
              </a:rPr>
              <a:t>&lt;/div&gt;</a:t>
            </a:r>
            <a:endParaRPr lang="pt-BR" i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490DFDC2-25DD-1344-C2BC-8EC943DE1C79}"/>
              </a:ext>
            </a:extLst>
          </p:cNvPr>
          <p:cNvSpPr/>
          <p:nvPr/>
        </p:nvSpPr>
        <p:spPr>
          <a:xfrm>
            <a:off x="5486400" y="3106711"/>
            <a:ext cx="989351" cy="6445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12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45" y="242290"/>
            <a:ext cx="8541358" cy="637341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730F5C5-470F-79A4-BC6C-BBF44D58839A}"/>
              </a:ext>
            </a:extLst>
          </p:cNvPr>
          <p:cNvSpPr/>
          <p:nvPr/>
        </p:nvSpPr>
        <p:spPr>
          <a:xfrm>
            <a:off x="9060983" y="3106711"/>
            <a:ext cx="989351" cy="6445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0F94ED-A779-2AB0-CE22-D03CB2DA4508}"/>
              </a:ext>
            </a:extLst>
          </p:cNvPr>
          <p:cNvSpPr txBox="1"/>
          <p:nvPr/>
        </p:nvSpPr>
        <p:spPr>
          <a:xfrm>
            <a:off x="10052330" y="2053654"/>
            <a:ext cx="20185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Cada parte </a:t>
            </a:r>
          </a:p>
          <a:p>
            <a:r>
              <a:rPr lang="pt-BR" dirty="0">
                <a:solidFill>
                  <a:srgbClr val="FF0000"/>
                </a:solidFill>
              </a:rPr>
              <a:t>deve ser </a:t>
            </a:r>
          </a:p>
          <a:p>
            <a:r>
              <a:rPr lang="pt-BR" dirty="0">
                <a:solidFill>
                  <a:srgbClr val="FF0000"/>
                </a:solidFill>
              </a:rPr>
              <a:t>criada como</a:t>
            </a:r>
          </a:p>
          <a:p>
            <a:r>
              <a:rPr lang="pt-BR" dirty="0">
                <a:solidFill>
                  <a:srgbClr val="FF0000"/>
                </a:solidFill>
              </a:rPr>
              <a:t> uma </a:t>
            </a:r>
            <a:r>
              <a:rPr lang="pt-BR" b="1" dirty="0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e</a:t>
            </a:r>
          </a:p>
          <a:p>
            <a:r>
              <a:rPr lang="pt-BR" dirty="0">
                <a:solidFill>
                  <a:srgbClr val="FF0000"/>
                </a:solidFill>
              </a:rPr>
              <a:t> formatada</a:t>
            </a:r>
          </a:p>
          <a:p>
            <a:r>
              <a:rPr lang="pt-BR" dirty="0">
                <a:solidFill>
                  <a:srgbClr val="FF0000"/>
                </a:solidFill>
              </a:rPr>
              <a:t>separadamente</a:t>
            </a:r>
          </a:p>
          <a:p>
            <a:r>
              <a:rPr lang="pt-BR" dirty="0">
                <a:solidFill>
                  <a:srgbClr val="FF0000"/>
                </a:solidFill>
              </a:rPr>
              <a:t>(altura,</a:t>
            </a:r>
          </a:p>
          <a:p>
            <a:r>
              <a:rPr lang="pt-BR" dirty="0">
                <a:solidFill>
                  <a:srgbClr val="FF0000"/>
                </a:solidFill>
              </a:rPr>
              <a:t>Largura</a:t>
            </a:r>
            <a:r>
              <a:rPr lang="pt-BR" dirty="0" smtClean="0">
                <a:solidFill>
                  <a:srgbClr val="FF0000"/>
                </a:solidFill>
              </a:rPr>
              <a:t>,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Cor,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Fonte,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Alinhamento,</a:t>
            </a:r>
          </a:p>
          <a:p>
            <a:r>
              <a:rPr lang="pt-BR" dirty="0">
                <a:solidFill>
                  <a:srgbClr val="FF0000"/>
                </a:solidFill>
              </a:rPr>
              <a:t>Etc)</a:t>
            </a:r>
          </a:p>
        </p:txBody>
      </p:sp>
    </p:spTree>
    <p:extLst>
      <p:ext uri="{BB962C8B-B14F-4D97-AF65-F5344CB8AC3E}">
        <p14:creationId xmlns:p14="http://schemas.microsoft.com/office/powerpoint/2010/main" val="3787916093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TM02892315[[fn=Haste]]</Template>
  <TotalTime>0</TotalTime>
  <Words>671</Words>
  <Application>Microsoft Office PowerPoint</Application>
  <PresentationFormat>Widescreen</PresentationFormat>
  <Paragraphs>270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Courier New</vt:lpstr>
      <vt:lpstr>inherit</vt:lpstr>
      <vt:lpstr>Wingdings 3</vt:lpstr>
      <vt:lpstr>Haste</vt:lpstr>
      <vt:lpstr>Exemplos com CSS</vt:lpstr>
      <vt:lpstr>Div: o elemento de divisão do HTML </vt:lpstr>
      <vt:lpstr>Atributos da Div HTML  O Elemento HTML Div costuma ter entre seus principais atributos:  id – Define uma ID; class – Define uma classe; title – Define um título; height – Define uma altura; width – Define uma largura.</vt:lpstr>
      <vt:lpstr>Criando a Div HTML:  </vt:lpstr>
      <vt:lpstr>ID e classe Conforme explicado anteriormente, o HTML Div comporta receber os atributos ID e Class. Ou seja, é possível atribuir à uma div um ID único ou uma ou mais classes.   Isso nos permite formatar um ou mais elementos de forma mais especifica e facilitada.  Um ID é uma configuração única, ou seja, só podemos utilizar um ID em apenas um único elemento. Já uma classe é uma configuração que pode ser utilizada em mais de um elemento. </vt:lpstr>
      <vt:lpstr>Criando a Div HTML:  </vt:lpstr>
      <vt:lpstr>Apresentação do PowerPoint</vt:lpstr>
      <vt:lpstr>Exemplo HTML com 03 DIV em CSS</vt:lpstr>
      <vt:lpstr>Apresentação do PowerPoint</vt:lpstr>
      <vt:lpstr>Exemplo HTML com 04 DIV em CSS</vt:lpstr>
      <vt:lpstr>Exemplo HTML com 04 DIV em CSS</vt:lpstr>
      <vt:lpstr>Exemplo HTML com 04 DIV em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2020-08-30T21:37:39Z</dcterms:created>
  <dcterms:modified xsi:type="dcterms:W3CDTF">2023-09-06T18:14:21Z</dcterms:modified>
</cp:coreProperties>
</file>