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8" r:id="rId3"/>
    <p:sldId id="276" r:id="rId4"/>
    <p:sldId id="275" r:id="rId5"/>
    <p:sldId id="278" r:id="rId6"/>
    <p:sldId id="279" r:id="rId7"/>
    <p:sldId id="280" r:id="rId8"/>
    <p:sldId id="281" r:id="rId9"/>
    <p:sldId id="287" r:id="rId10"/>
    <p:sldId id="289" r:id="rId11"/>
    <p:sldId id="290" r:id="rId12"/>
    <p:sldId id="291" r:id="rId13"/>
    <p:sldId id="292" r:id="rId14"/>
    <p:sldId id="293" r:id="rId15"/>
    <p:sldId id="353" r:id="rId16"/>
    <p:sldId id="294" r:id="rId17"/>
    <p:sldId id="295" r:id="rId18"/>
    <p:sldId id="296" r:id="rId19"/>
    <p:sldId id="297" r:id="rId20"/>
    <p:sldId id="259" r:id="rId21"/>
    <p:sldId id="260" r:id="rId22"/>
    <p:sldId id="354" r:id="rId23"/>
    <p:sldId id="268" r:id="rId24"/>
    <p:sldId id="365" r:id="rId25"/>
    <p:sldId id="366" r:id="rId26"/>
    <p:sldId id="347" r:id="rId27"/>
    <p:sldId id="348" r:id="rId28"/>
    <p:sldId id="351" r:id="rId29"/>
    <p:sldId id="349" r:id="rId30"/>
    <p:sldId id="350" r:id="rId31"/>
    <p:sldId id="352" r:id="rId32"/>
    <p:sldId id="364" r:id="rId33"/>
    <p:sldId id="346" r:id="rId34"/>
    <p:sldId id="345" r:id="rId35"/>
    <p:sldId id="357" r:id="rId36"/>
    <p:sldId id="360" r:id="rId37"/>
    <p:sldId id="356" r:id="rId38"/>
    <p:sldId id="355" r:id="rId39"/>
    <p:sldId id="358" r:id="rId40"/>
    <p:sldId id="363" r:id="rId41"/>
    <p:sldId id="359" r:id="rId42"/>
    <p:sldId id="361" r:id="rId43"/>
    <p:sldId id="362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01CE0-88F5-4E76-8E84-1B27386AC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35950-0C18-4F3B-BEB0-BD7CD408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AD4C7-994F-4539-9E7A-D140EF12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59960-BFD6-49FD-AE07-695253D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3B7E7-E296-44BF-809D-55E52E80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7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7ED59-A810-43FB-B4D3-59C97FB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E469D2-114D-4D71-8E64-AD457AED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62972-5B69-4DD2-811A-0B546237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EE700-AA05-4DC6-91C9-55293926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AE1D7-F3A4-4701-8583-78587A33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74235-7754-44A2-BEC8-C589ECCC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30692-77F4-4DBA-B81B-A23F35D4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112C2-9705-4146-AB97-BFCB57FB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51E8B-EA06-4ED6-8B61-5B9B23B1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DD1F4-9858-4A4B-8EC2-4231211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D10D-6233-4482-8206-B7DBEE56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04AC6-DAF8-4A2B-96A9-7F45F546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030BC-7E1D-461B-80B1-A507A1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01AFA-27CD-4D56-883F-16D99C0E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3DA9A-9085-42C2-9ECD-1C9A7DC5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5DC04-7932-4E78-8518-AC0DF628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53105-1A87-4141-B0DB-6C7B6C57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87919-E099-4532-BFA0-49634A40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1BEFD0-0327-459F-8FA7-14BC7092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FEBE9-DD37-4716-9313-10C9288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9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16287-FDE1-4997-B822-70E1485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8FE7F-9156-4B69-B45B-1F0D6686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5B8CAE-5AF1-44F2-8FA2-015D3C45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ADC7C-A088-45C9-B73C-FE49648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55FDE-A53D-4836-B949-C54DD65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4FB12-F4C5-4890-8BB6-28A87AD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E8CEE-81B4-4E4A-B718-51941890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4F9EA-E61E-4D00-B2D5-C475DF78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3C2A8C-7D0C-4FD1-942E-F85C0A0A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A021AB-C55C-46D1-92A7-F6105E8CE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1C2667-DD7C-4786-9ED0-D3DE225CF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CBCBB3-98B4-401B-93CB-D49CF816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79B977-4D8F-4201-98CA-617089E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1F6B0-C34A-4552-A817-834EF2DD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E7011-D038-448A-BC31-9915E9FE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312EE0-9DD3-4E3F-B671-DF4AC81A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B0C1D6-AFC3-4498-A13D-440769F4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7EC78C-556F-43A9-9C5E-D191559F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F86EA1-74BE-4322-B84D-DD113E10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C7209-6D18-421C-B430-ACBE663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0D452-9B7A-4911-A99C-9EBCA28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6829-F8CA-4C33-B9D0-F17BB05D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049FA-BD2F-49BE-8B4F-7FC12C64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A8DDF0-F2CD-4030-B4C0-55AD1D9D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9F8BE-D6B3-4A23-A17B-F66682DA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EEF53-E5C7-47AA-982A-91858018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56CE4-2477-4DD8-BEE9-A7F6BEAA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8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FC99-D762-46C3-BFCF-7BFD59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789F3-27E8-4DE3-BF67-AEB20816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40169-3E67-4893-B018-C562080F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645C6-C955-4E1C-BF56-96B260C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64A608-8AA1-49C9-9FA2-E2E21F95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BC914-7A16-4EC1-9087-2891956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66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EF9F9B-E00E-4E5A-B671-B22A4FF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2D5A7-A67C-4482-9E1B-12B9485F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CD216-6F28-41B8-A262-715B44566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364D-565C-46DB-ADE1-D49457603F8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66872-8A4D-421B-ABE2-62C4CBA8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B8302-F65B-4BDA-89AA-27F6F04B4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223D2BA-3ECC-4652-AC85-2AED0A67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7" y="600514"/>
            <a:ext cx="9987769" cy="52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6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24DBE3-6386-4A00-80ED-D3E63EBB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0" y="102797"/>
            <a:ext cx="8848798" cy="66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85E9E9-4B37-4EB7-A1BF-80BDA2D4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07" y="106974"/>
            <a:ext cx="10298724" cy="67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2B24BC-EFEA-46C5-A295-6614C035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2" y="112541"/>
            <a:ext cx="10693216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E2F53B-E964-4341-83D4-EE4BA0F1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1" y="99132"/>
            <a:ext cx="10365618" cy="65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AEBCCF-EE9A-470D-B4C0-FCDFB3AC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7" y="928833"/>
            <a:ext cx="10967525" cy="46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360" y="2127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pt-BR" sz="2800" dirty="0"/>
              <a:t>Para cada tipo de comparação, temos um operador diferente. Veja a tabela abaixo: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2" y="761999"/>
            <a:ext cx="8617268" cy="6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FACB86-32DA-4952-8281-E5A1D2CA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29" y="138552"/>
            <a:ext cx="9637422" cy="60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CAF810-36C1-46DE-9FB8-C940CA9C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55" y="121407"/>
            <a:ext cx="8880231" cy="63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62D128-200E-4AE4-9400-CBB4E51E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1" y="247430"/>
            <a:ext cx="10268023" cy="60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BF1F59-E5D4-407D-BEBB-218CE8494023}"/>
              </a:ext>
            </a:extLst>
          </p:cNvPr>
          <p:cNvSpPr txBox="1"/>
          <p:nvPr/>
        </p:nvSpPr>
        <p:spPr>
          <a:xfrm>
            <a:off x="707467" y="1141888"/>
            <a:ext cx="110489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Vejamos agora alguns exemplos de onde e </a:t>
            </a:r>
          </a:p>
          <a:p>
            <a:r>
              <a:rPr lang="pt-BR" sz="4800" dirty="0"/>
              <a:t>como podemos utilizar o </a:t>
            </a:r>
            <a:r>
              <a:rPr lang="pt-BR" sz="4800" dirty="0" err="1"/>
              <a:t>javascript</a:t>
            </a:r>
            <a:r>
              <a:rPr lang="pt-BR" sz="4800" dirty="0"/>
              <a:t>.</a:t>
            </a:r>
          </a:p>
          <a:p>
            <a:endParaRPr lang="pt-BR" sz="4800" dirty="0"/>
          </a:p>
          <a:p>
            <a:r>
              <a:rPr lang="pt-BR" sz="4800" dirty="0"/>
              <a:t>Vamos praticar!!!!</a:t>
            </a:r>
          </a:p>
        </p:txBody>
      </p:sp>
    </p:spTree>
    <p:extLst>
      <p:ext uri="{BB962C8B-B14F-4D97-AF65-F5344CB8AC3E}">
        <p14:creationId xmlns:p14="http://schemas.microsoft.com/office/powerpoint/2010/main" val="37802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59DAEE-2F30-4CDF-9668-75D789FF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2" y="393895"/>
            <a:ext cx="10761950" cy="5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05840" y="683181"/>
            <a:ext cx="10500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&lt;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title</a:t>
            </a:r>
            <a:r>
              <a:rPr lang="pt-BR" sz="2800" dirty="0"/>
              <a:t>&gt;Exemplo de Boas Vindas&lt;/</a:t>
            </a:r>
            <a:r>
              <a:rPr lang="pt-BR" sz="2800" dirty="0" err="1"/>
              <a:t>title</a:t>
            </a:r>
            <a:r>
              <a:rPr lang="pt-BR" sz="2800" dirty="0"/>
              <a:t>&gt;</a:t>
            </a:r>
          </a:p>
          <a:p>
            <a:r>
              <a:rPr lang="pt-BR" sz="2800" dirty="0"/>
              <a:t>&lt;meta </a:t>
            </a:r>
            <a:r>
              <a:rPr lang="pt-BR" sz="2800" dirty="0" err="1"/>
              <a:t>http-equiv</a:t>
            </a:r>
            <a:r>
              <a:rPr lang="pt-BR" sz="2800" dirty="0"/>
              <a:t>="</a:t>
            </a:r>
            <a:r>
              <a:rPr lang="pt-BR" sz="2800" dirty="0" err="1"/>
              <a:t>Content-Type</a:t>
            </a:r>
            <a:r>
              <a:rPr lang="pt-BR" sz="2800" dirty="0"/>
              <a:t>" </a:t>
            </a:r>
            <a:r>
              <a:rPr lang="pt-BR" sz="2800" dirty="0" err="1"/>
              <a:t>content</a:t>
            </a:r>
            <a:r>
              <a:rPr lang="pt-BR" sz="2800" dirty="0"/>
              <a:t>="</a:t>
            </a:r>
            <a:r>
              <a:rPr lang="pt-BR" sz="2800" dirty="0" err="1"/>
              <a:t>text</a:t>
            </a:r>
            <a:r>
              <a:rPr lang="pt-BR" sz="2800" dirty="0"/>
              <a:t>/</a:t>
            </a:r>
            <a:r>
              <a:rPr lang="pt-BR" sz="2800" dirty="0" err="1"/>
              <a:t>html;charset</a:t>
            </a:r>
            <a:r>
              <a:rPr lang="pt-BR" sz="2800" dirty="0"/>
              <a:t>=utf-8" 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r>
              <a:rPr lang="pt-BR" sz="2800" dirty="0">
                <a:solidFill>
                  <a:srgbClr val="FF0000"/>
                </a:solidFill>
              </a:rPr>
              <a:t>&lt;script&gt;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   var nome = </a:t>
            </a:r>
            <a:r>
              <a:rPr lang="pt-BR" sz="2800" dirty="0" err="1">
                <a:solidFill>
                  <a:srgbClr val="FF0000"/>
                </a:solidFill>
              </a:rPr>
              <a:t>prompt</a:t>
            </a:r>
            <a:r>
              <a:rPr lang="pt-BR" sz="2800" dirty="0">
                <a:solidFill>
                  <a:srgbClr val="FF0000"/>
                </a:solidFill>
              </a:rPr>
              <a:t>("Por favor, digite seu nome:","");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   </a:t>
            </a:r>
            <a:r>
              <a:rPr lang="pt-BR" sz="2800" dirty="0" err="1">
                <a:solidFill>
                  <a:srgbClr val="FF0000"/>
                </a:solidFill>
              </a:rPr>
              <a:t>alert</a:t>
            </a:r>
            <a:r>
              <a:rPr lang="pt-BR" sz="2800" dirty="0">
                <a:solidFill>
                  <a:srgbClr val="FF0000"/>
                </a:solidFill>
              </a:rPr>
              <a:t> ("Bem vindo "+nome);</a:t>
            </a:r>
          </a:p>
          <a:p>
            <a:r>
              <a:rPr lang="pt-BR" sz="28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r>
              <a:rPr lang="pt-BR" sz="2800" dirty="0"/>
              <a:t>&lt;h1&gt;Exemplo de Boas Vindas&lt;/h1&gt;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html</a:t>
            </a:r>
            <a:r>
              <a:rPr lang="pt-B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741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58240" y="342543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&lt;HTML&gt;</a:t>
            </a:r>
          </a:p>
          <a:p>
            <a:r>
              <a:rPr lang="pt-BR" sz="2400" dirty="0"/>
              <a:t>&lt;HEAD&gt;</a:t>
            </a:r>
          </a:p>
          <a:p>
            <a:r>
              <a:rPr lang="pt-BR" sz="2400" dirty="0"/>
              <a:t> &lt;TITLE&gt;Exemplo&lt;/TITLE&gt;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&lt;script&gt;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nome  = prompt("Digite nome aluno:    ","");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nota1 = </a:t>
            </a:r>
            <a:r>
              <a:rPr lang="pt-BR" sz="2400" dirty="0" err="1">
                <a:solidFill>
                  <a:srgbClr val="FF0000"/>
                </a:solidFill>
              </a:rPr>
              <a:t>eval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prompt</a:t>
            </a:r>
            <a:r>
              <a:rPr lang="pt-BR" sz="2400" dirty="0">
                <a:solidFill>
                  <a:srgbClr val="FF0000"/>
                </a:solidFill>
              </a:rPr>
              <a:t>("Digite nota1: ",""));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nota2 = </a:t>
            </a:r>
            <a:r>
              <a:rPr lang="pt-BR" sz="2400" dirty="0" err="1">
                <a:solidFill>
                  <a:srgbClr val="FF0000"/>
                </a:solidFill>
              </a:rPr>
              <a:t>eval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prompt</a:t>
            </a:r>
            <a:r>
              <a:rPr lang="pt-BR" sz="2400" dirty="0">
                <a:solidFill>
                  <a:srgbClr val="FF0000"/>
                </a:solidFill>
              </a:rPr>
              <a:t>("Digite nota2: ",""));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nota3 = </a:t>
            </a:r>
            <a:r>
              <a:rPr lang="pt-BR" sz="2400" dirty="0" err="1">
                <a:solidFill>
                  <a:srgbClr val="FF0000"/>
                </a:solidFill>
              </a:rPr>
              <a:t>eval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prompt</a:t>
            </a:r>
            <a:r>
              <a:rPr lang="pt-BR" sz="2400" dirty="0">
                <a:solidFill>
                  <a:srgbClr val="FF0000"/>
                </a:solidFill>
              </a:rPr>
              <a:t>("Digite nota3: ",""));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media = (nota1 + nota2 + nota3) / 3;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err="1">
                <a:solidFill>
                  <a:srgbClr val="FF0000"/>
                </a:solidFill>
              </a:rPr>
              <a:t>alert</a:t>
            </a:r>
            <a:r>
              <a:rPr lang="pt-BR" sz="2400" dirty="0">
                <a:solidFill>
                  <a:srgbClr val="FF0000"/>
                </a:solidFill>
              </a:rPr>
              <a:t>("Media Final: "+media);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pt-BR" sz="2400" dirty="0"/>
              <a:t>&lt;/HEAD&gt;</a:t>
            </a:r>
          </a:p>
          <a:p>
            <a:r>
              <a:rPr lang="pt-BR" sz="2400" dirty="0"/>
              <a:t>&lt;BODY&gt;</a:t>
            </a:r>
          </a:p>
          <a:p>
            <a:r>
              <a:rPr lang="pt-BR" sz="2400" dirty="0"/>
              <a:t>&lt;h2&gt; Exemplo media aluno&lt;/h2&gt;</a:t>
            </a:r>
          </a:p>
          <a:p>
            <a:r>
              <a:rPr lang="pt-BR" sz="2400" dirty="0"/>
              <a:t>&lt;/BODY&gt;</a:t>
            </a:r>
          </a:p>
          <a:p>
            <a:r>
              <a:rPr lang="pt-BR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989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41120" y="586383"/>
            <a:ext cx="7863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&lt;HTML&gt;</a:t>
            </a:r>
          </a:p>
          <a:p>
            <a:r>
              <a:rPr lang="pt-BR" sz="2400" dirty="0"/>
              <a:t>&lt;HEAD&gt;</a:t>
            </a:r>
          </a:p>
          <a:p>
            <a:r>
              <a:rPr lang="pt-BR" sz="2400" dirty="0"/>
              <a:t> &lt;TITLE&gt;Exemplo&lt;/TITLE&gt;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&lt;script&gt;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var idade = </a:t>
            </a:r>
            <a:r>
              <a:rPr lang="pt-BR" sz="2400" dirty="0" err="1">
                <a:solidFill>
                  <a:srgbClr val="FF0000"/>
                </a:solidFill>
              </a:rPr>
              <a:t>eval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prompt</a:t>
            </a:r>
            <a:r>
              <a:rPr lang="pt-BR" sz="2400" dirty="0">
                <a:solidFill>
                  <a:srgbClr val="FF0000"/>
                </a:solidFill>
              </a:rPr>
              <a:t>("Digite idade:",""));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err="1">
                <a:solidFill>
                  <a:srgbClr val="FF0000"/>
                </a:solidFill>
              </a:rPr>
              <a:t>if</a:t>
            </a:r>
            <a:r>
              <a:rPr lang="pt-BR" sz="2400" dirty="0">
                <a:solidFill>
                  <a:srgbClr val="FF0000"/>
                </a:solidFill>
              </a:rPr>
              <a:t> (idade &gt;= 18)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   		</a:t>
            </a:r>
            <a:r>
              <a:rPr lang="pt-BR" sz="2400" dirty="0" err="1">
                <a:solidFill>
                  <a:srgbClr val="FF0000"/>
                </a:solidFill>
              </a:rPr>
              <a:t>alert</a:t>
            </a:r>
            <a:r>
              <a:rPr lang="pt-BR" sz="2400" dirty="0">
                <a:solidFill>
                  <a:srgbClr val="FF0000"/>
                </a:solidFill>
              </a:rPr>
              <a:t>("maior de idade");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err="1">
                <a:solidFill>
                  <a:srgbClr val="FF0000"/>
                </a:solidFill>
              </a:rPr>
              <a:t>else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    		</a:t>
            </a:r>
            <a:r>
              <a:rPr lang="pt-BR" sz="2400" dirty="0" err="1">
                <a:solidFill>
                  <a:srgbClr val="FF0000"/>
                </a:solidFill>
              </a:rPr>
              <a:t>alert</a:t>
            </a:r>
            <a:r>
              <a:rPr lang="pt-BR" sz="2400" dirty="0">
                <a:solidFill>
                  <a:srgbClr val="FF0000"/>
                </a:solidFill>
              </a:rPr>
              <a:t>("menor de idade");</a:t>
            </a:r>
          </a:p>
          <a:p>
            <a:r>
              <a:rPr lang="pt-BR" sz="24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pt-BR" sz="2400" dirty="0"/>
              <a:t>&lt;/HEAD&gt;</a:t>
            </a:r>
          </a:p>
          <a:p>
            <a:r>
              <a:rPr lang="pt-BR" sz="2400" dirty="0"/>
              <a:t>&lt;BODY&gt;</a:t>
            </a:r>
          </a:p>
          <a:p>
            <a:r>
              <a:rPr lang="pt-BR" sz="2400" dirty="0"/>
              <a:t>&lt;h2&gt;Exemplo verificar  idade&lt;/h2&gt;</a:t>
            </a:r>
          </a:p>
          <a:p>
            <a:r>
              <a:rPr lang="pt-BR" sz="2400" dirty="0"/>
              <a:t>&lt;/BODY&gt;</a:t>
            </a:r>
          </a:p>
          <a:p>
            <a:r>
              <a:rPr lang="pt-BR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3696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AB2C42-0EEE-4FA4-A176-581C6271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24" y="228934"/>
            <a:ext cx="9202103" cy="64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5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7422-F6A0-4B17-A59A-D820BF5E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 o JS no Arquivo externo: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383C5F-900D-4DAC-9549-01B763127438}"/>
              </a:ext>
            </a:extLst>
          </p:cNvPr>
          <p:cNvSpPr/>
          <p:nvPr/>
        </p:nvSpPr>
        <p:spPr>
          <a:xfrm>
            <a:off x="952756" y="1684959"/>
            <a:ext cx="53453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&lt;HTML&gt;</a:t>
            </a:r>
          </a:p>
          <a:p>
            <a:r>
              <a:rPr lang="pt-BR" dirty="0"/>
              <a:t>&lt;HEAD&gt;</a:t>
            </a:r>
          </a:p>
          <a:p>
            <a:r>
              <a:rPr lang="pt-BR" dirty="0"/>
              <a:t> &lt;TITLE&gt;Exemplo&lt;/TITLE&gt;</a:t>
            </a:r>
          </a:p>
          <a:p>
            <a:r>
              <a:rPr lang="pt-BR" b="0" i="0" dirty="0">
                <a:solidFill>
                  <a:srgbClr val="1E347B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b="0" i="0" dirty="0">
                <a:solidFill>
                  <a:srgbClr val="4848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i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b="0" i="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"text/</a:t>
            </a:r>
            <a:r>
              <a:rPr lang="pt-BR" b="0" i="0" dirty="0" err="1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0" i="0" dirty="0">
                <a:solidFill>
                  <a:srgbClr val="48484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i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b="0" i="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“validar.js"</a:t>
            </a:r>
            <a:r>
              <a:rPr lang="pt-BR" b="0" i="0" dirty="0">
                <a:solidFill>
                  <a:srgbClr val="1E347B"/>
                </a:solidFill>
                <a:effectLst/>
                <a:latin typeface="Courier New" panose="02070309020205020404" pitchFamily="49" charset="0"/>
              </a:rPr>
              <a:t>&gt;&lt;/script&gt;</a:t>
            </a:r>
            <a:endParaRPr lang="pt-BR" b="0" i="0" dirty="0">
              <a:solidFill>
                <a:srgbClr val="BEBEC5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dirty="0"/>
              <a:t>&lt;/HEAD&gt;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&lt;h2&gt; </a:t>
            </a:r>
            <a:r>
              <a:rPr lang="pt-BR" dirty="0" err="1"/>
              <a:t>Cacular</a:t>
            </a:r>
            <a:r>
              <a:rPr lang="pt-BR" dirty="0"/>
              <a:t> media aluno.... &lt;/h2&gt;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&lt;/HTML&gt;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63D4CD-AE84-4813-A2C5-626A376E2BDF}"/>
              </a:ext>
            </a:extLst>
          </p:cNvPr>
          <p:cNvSpPr txBox="1"/>
          <p:nvPr/>
        </p:nvSpPr>
        <p:spPr>
          <a:xfrm>
            <a:off x="6096000" y="3116120"/>
            <a:ext cx="5662945" cy="23083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Validar.js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	var nome  = prompt("Digite nome aluno:    ","");</a:t>
            </a:r>
          </a:p>
          <a:p>
            <a:r>
              <a:rPr lang="pt-BR" dirty="0">
                <a:solidFill>
                  <a:srgbClr val="FF0000"/>
                </a:solidFill>
              </a:rPr>
              <a:t>	var nota1 = </a:t>
            </a:r>
            <a:r>
              <a:rPr lang="pt-BR" dirty="0" err="1">
                <a:solidFill>
                  <a:srgbClr val="FF0000"/>
                </a:solidFill>
              </a:rPr>
              <a:t>eval</a:t>
            </a:r>
            <a:r>
              <a:rPr lang="pt-BR" dirty="0">
                <a:solidFill>
                  <a:srgbClr val="FF0000"/>
                </a:solidFill>
              </a:rPr>
              <a:t>(prompt("Digite nota1: ",""));</a:t>
            </a:r>
          </a:p>
          <a:p>
            <a:r>
              <a:rPr lang="pt-BR" dirty="0">
                <a:solidFill>
                  <a:srgbClr val="FF0000"/>
                </a:solidFill>
              </a:rPr>
              <a:t>	var nota2 = </a:t>
            </a:r>
            <a:r>
              <a:rPr lang="pt-BR" dirty="0" err="1">
                <a:solidFill>
                  <a:srgbClr val="FF0000"/>
                </a:solidFill>
              </a:rPr>
              <a:t>eval</a:t>
            </a:r>
            <a:r>
              <a:rPr lang="pt-BR" dirty="0">
                <a:solidFill>
                  <a:srgbClr val="FF0000"/>
                </a:solidFill>
              </a:rPr>
              <a:t>(prompt("Digite nota2: ",""));</a:t>
            </a:r>
          </a:p>
          <a:p>
            <a:r>
              <a:rPr lang="pt-BR" dirty="0">
                <a:solidFill>
                  <a:srgbClr val="FF0000"/>
                </a:solidFill>
              </a:rPr>
              <a:t>	var nota3 = </a:t>
            </a:r>
            <a:r>
              <a:rPr lang="pt-BR" dirty="0" err="1">
                <a:solidFill>
                  <a:srgbClr val="FF0000"/>
                </a:solidFill>
              </a:rPr>
              <a:t>eval</a:t>
            </a:r>
            <a:r>
              <a:rPr lang="pt-BR" dirty="0">
                <a:solidFill>
                  <a:srgbClr val="FF0000"/>
                </a:solidFill>
              </a:rPr>
              <a:t>(prompt("Digite nota3: ",""));</a:t>
            </a:r>
          </a:p>
          <a:p>
            <a:r>
              <a:rPr lang="pt-BR" dirty="0">
                <a:solidFill>
                  <a:srgbClr val="FF0000"/>
                </a:solidFill>
              </a:rPr>
              <a:t>	var media = (nota1 + nota2 + nota3) / 3;</a:t>
            </a:r>
          </a:p>
          <a:p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alert</a:t>
            </a:r>
            <a:r>
              <a:rPr lang="pt-BR" dirty="0">
                <a:solidFill>
                  <a:srgbClr val="FF0000"/>
                </a:solidFill>
              </a:rPr>
              <a:t>("Media Final: "+media);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2809CDA-51F6-4818-AA01-567E7874C856}"/>
              </a:ext>
            </a:extLst>
          </p:cNvPr>
          <p:cNvSpPr/>
          <p:nvPr/>
        </p:nvSpPr>
        <p:spPr>
          <a:xfrm>
            <a:off x="4828854" y="3116120"/>
            <a:ext cx="1027416" cy="38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0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7422-F6A0-4B17-A59A-D820BF5E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3" y="87723"/>
            <a:ext cx="10515600" cy="857500"/>
          </a:xfrm>
        </p:spPr>
        <p:txBody>
          <a:bodyPr/>
          <a:lstStyle/>
          <a:p>
            <a:r>
              <a:rPr lang="pt-BR" dirty="0"/>
              <a:t>Utilizar o JS no Arquivo externo: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74D8E5-F473-47F4-B716-BB10049D6593}"/>
              </a:ext>
            </a:extLst>
          </p:cNvPr>
          <p:cNvSpPr txBox="1"/>
          <p:nvPr/>
        </p:nvSpPr>
        <p:spPr>
          <a:xfrm>
            <a:off x="714910" y="945223"/>
            <a:ext cx="109359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&lt;TITLE&gt;Exemplo&lt;/TITLE&gt;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&lt;script&gt;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validar() {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var nome = prompt("Digite nome aluno: ","");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var nota1 =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(prompt("Digite a nota1",""));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var nota2 =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(prompt("Digite a nota2",""));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var nota3 =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(prompt("Digite a nota3",""));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var media = (nota1 + nota2 + nota3) / 3;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mensagem = "Media Final: "+media;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(mensagem);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&lt;h2&gt;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Cacular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média aluno: &lt;/h2&gt;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form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form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method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="post"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action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=""&gt;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="calcular" id="calcular"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value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="calcular“ 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="validar()"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form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25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 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1520" y="1368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dirty="0"/>
              <a:t>A validação do formulário de dados é necessária e deve ocorrer toda vez que você estiver recebendo dados de um usuário. </a:t>
            </a:r>
          </a:p>
          <a:p>
            <a:pPr marL="0" indent="0" fontAlgn="base">
              <a:buNone/>
            </a:pPr>
            <a:r>
              <a:rPr lang="pt-BR" dirty="0"/>
              <a:t>Exemplos disso são: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Validar o formato de campos como endereço de e-mail, números telefônicos, CEP, nomes e senhas.</a:t>
            </a:r>
          </a:p>
          <a:p>
            <a:pPr fontAlgn="base"/>
            <a:r>
              <a:rPr lang="pt-BR" dirty="0"/>
              <a:t>Verificar o preenchimento de campos obrigatórios.</a:t>
            </a:r>
          </a:p>
          <a:p>
            <a:pPr fontAlgn="base"/>
            <a:r>
              <a:rPr lang="pt-BR" dirty="0"/>
              <a:t>Verificar se o dado é do tipo esperado para o campo do formulário. Por exemplo, se ele é numérico para o usuário informar o CPF.</a:t>
            </a:r>
          </a:p>
          <a:p>
            <a:pPr fontAlgn="base"/>
            <a:r>
              <a:rPr lang="pt-BR" dirty="0"/>
              <a:t>Se o dado é válido. Por exemplo, nome de um país, uma data e etc.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936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 com HTML: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1960" y="1690541"/>
            <a:ext cx="1124712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/>
              <a:t>Na validação utilizando HTML utilizamos: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herit"/>
              </a:rPr>
              <a:t> Tornar campos obrigatórios: 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required</a:t>
            </a: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herit"/>
              </a:rPr>
              <a:t> Restringir o tamanho do campo: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minlength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maxlength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: quando o tipo de dado for texto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min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e 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max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para quando o tipo de dado for numérico.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herit"/>
              </a:rPr>
              <a:t> Restringir  </a:t>
            </a:r>
            <a:r>
              <a:rPr lang="pt-BR" altLang="pt-BR" sz="2800" dirty="0">
                <a:solidFill>
                  <a:srgbClr val="0A0A23"/>
                </a:solidFill>
                <a:latin typeface="inherit"/>
              </a:rPr>
              <a:t>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herit"/>
              </a:rPr>
              <a:t>tipo de dado 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type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herit"/>
              </a:rPr>
              <a:t>: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&lt;input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type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=“date"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name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=“data&gt;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06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 com JS: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440" y="1521056"/>
            <a:ext cx="1124712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dirty="0"/>
              <a:t>Primeiro precisamos recuperar os valores dos campos quando o usuário clicar no botão de “Enviar”. Adicionaremos o evento “</a:t>
            </a:r>
            <a:r>
              <a:rPr lang="pt-BR" sz="2400" i="1" dirty="0" err="1"/>
              <a:t>onclick</a:t>
            </a:r>
            <a:r>
              <a:rPr lang="pt-BR" sz="2400" dirty="0"/>
              <a:t>” no botão para chamar a função validar no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https://miro.medium.com/max/700/1*YazLKhC8u098jM4ZtILg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" y="3083308"/>
            <a:ext cx="9227136" cy="13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492240" y="3174748"/>
            <a:ext cx="3596640" cy="589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78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440" y="1228668"/>
            <a:ext cx="11247120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dirty="0"/>
              <a:t>Na validação utilizando </a:t>
            </a:r>
            <a:r>
              <a:rPr lang="pt-BR" sz="2800" b="1" dirty="0" err="1"/>
              <a:t>JavaScript</a:t>
            </a:r>
            <a:r>
              <a:rPr lang="pt-BR" sz="2800" b="1" dirty="0"/>
              <a:t> utilizamos: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pt-BR" dirty="0"/>
              <a:t>Existem duas maneiras mais usadas de pegar os valores dos inputs com o  </a:t>
            </a:r>
            <a:r>
              <a:rPr lang="pt-BR" dirty="0" err="1"/>
              <a:t>JavaScript</a:t>
            </a:r>
            <a:r>
              <a:rPr lang="pt-BR" dirty="0"/>
              <a:t>, </a:t>
            </a:r>
          </a:p>
          <a:p>
            <a:pPr lvl="0"/>
            <a:r>
              <a:rPr lang="pt-BR" dirty="0"/>
              <a:t>A primeira maneira é usando os atributos </a:t>
            </a:r>
            <a:r>
              <a:rPr lang="pt-BR" i="1" dirty="0" err="1"/>
              <a:t>name</a:t>
            </a:r>
            <a:r>
              <a:rPr lang="pt-BR" dirty="0"/>
              <a:t>. Para isso, na primeira etapa devemos colocar esse mesmo atributo na </a:t>
            </a:r>
            <a:r>
              <a:rPr lang="pt-BR" dirty="0" err="1"/>
              <a:t>tag</a:t>
            </a:r>
            <a:r>
              <a:rPr lang="pt-BR" dirty="0"/>
              <a:t> do formulário: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https://miro.medium.com/max/700/1*UafVH98K3GhQLSCm9Vfz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3287957"/>
            <a:ext cx="8344277" cy="120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5440" y="5130777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92929"/>
                </a:solidFill>
                <a:latin typeface="source-serif-pro"/>
              </a:rPr>
              <a:t>A segunda etapa é colocar é colocar o </a:t>
            </a:r>
            <a:r>
              <a:rPr lang="pt-BR" i="1" dirty="0" err="1">
                <a:solidFill>
                  <a:srgbClr val="292929"/>
                </a:solidFill>
                <a:latin typeface="source-serif-pro"/>
              </a:rPr>
              <a:t>name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 também nos inputs dos dados.</a:t>
            </a:r>
            <a:endParaRPr lang="pt-BR" dirty="0"/>
          </a:p>
        </p:txBody>
      </p:sp>
      <p:pic>
        <p:nvPicPr>
          <p:cNvPr id="2052" name="Picture 4" descr="https://miro.medium.com/max/480/1*Vbq4UOfrCR-Cx-PP64pQ9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1917"/>
            <a:ext cx="5398135" cy="22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8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DB29F4-E783-43B3-B4DF-EF6F5468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928687"/>
            <a:ext cx="8286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2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8200" y="1627555"/>
            <a:ext cx="9784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92929"/>
                </a:solidFill>
                <a:latin typeface="source-serif-pro"/>
              </a:rPr>
              <a:t>A terceira etapa é pegar os dados na função “validar” dentro do </a:t>
            </a:r>
            <a:r>
              <a:rPr lang="pt-BR" sz="2000" dirty="0" err="1">
                <a:solidFill>
                  <a:srgbClr val="292929"/>
                </a:solidFill>
                <a:latin typeface="source-serif-pro"/>
              </a:rPr>
              <a:t>JavaScript</a:t>
            </a:r>
            <a:r>
              <a:rPr lang="pt-BR" sz="2000" dirty="0">
                <a:solidFill>
                  <a:srgbClr val="292929"/>
                </a:solidFill>
                <a:latin typeface="source-serif-pro"/>
              </a:rPr>
              <a:t>.</a:t>
            </a:r>
            <a:endParaRPr lang="pt-BR" sz="2000" dirty="0"/>
          </a:p>
        </p:txBody>
      </p:sp>
      <p:pic>
        <p:nvPicPr>
          <p:cNvPr id="3076" name="Picture 4" descr="https://miro.medium.com/max/608/1*Emvj5z9Wf7ECWS9sY4oxQ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4" y="2423160"/>
            <a:ext cx="6595745" cy="38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042160" y="3352800"/>
            <a:ext cx="403860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6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15035"/>
          </a:xfrm>
        </p:spPr>
        <p:txBody>
          <a:bodyPr/>
          <a:lstStyle/>
          <a:p>
            <a:r>
              <a:rPr lang="pt-BR" dirty="0"/>
              <a:t>Validar Campos nos formulários: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00800" y="9324519"/>
            <a:ext cx="403860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38200" y="1473815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92929"/>
                </a:solidFill>
                <a:latin typeface="source-serif-pro"/>
              </a:rPr>
              <a:t>Outra forma de pegar o valor de um campo é por meio de seu </a:t>
            </a:r>
            <a:r>
              <a:rPr lang="pt-BR" i="1" dirty="0">
                <a:solidFill>
                  <a:srgbClr val="292929"/>
                </a:solidFill>
                <a:latin typeface="source-serif-pro"/>
              </a:rPr>
              <a:t>id</a:t>
            </a:r>
            <a:r>
              <a:rPr lang="pt-BR" dirty="0">
                <a:solidFill>
                  <a:srgbClr val="292929"/>
                </a:solidFill>
                <a:latin typeface="source-serif-pro"/>
              </a:rPr>
              <a:t>. Vamos alterar um pouco a nossa função para pegar desta maneira…</a:t>
            </a:r>
            <a:endParaRPr lang="pt-BR" dirty="0"/>
          </a:p>
        </p:txBody>
      </p:sp>
      <p:pic>
        <p:nvPicPr>
          <p:cNvPr id="5122" name="Picture 2" descr="https://miro.medium.com/max/700/1*qU_jewsQjEOdctvkxjhg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34" y="2405240"/>
            <a:ext cx="7936865" cy="35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2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4D0D-CC02-4046-B211-FCF7E416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47132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Alguns exemplos de funções, </a:t>
            </a:r>
            <a:br>
              <a:rPr lang="pt-BR" dirty="0"/>
            </a:br>
            <a:r>
              <a:rPr lang="pt-BR" dirty="0"/>
              <a:t>para usar nos formulários</a:t>
            </a:r>
          </a:p>
        </p:txBody>
      </p:sp>
    </p:spTree>
    <p:extLst>
      <p:ext uri="{BB962C8B-B14F-4D97-AF65-F5344CB8AC3E}">
        <p14:creationId xmlns:p14="http://schemas.microsoft.com/office/powerpoint/2010/main" val="96870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tângulo 1">
            <a:extLst>
              <a:ext uri="{FF2B5EF4-FFF2-40B4-BE49-F238E27FC236}">
                <a16:creationId xmlns:a16="http://schemas.microsoft.com/office/drawing/2014/main" id="{F12EE4A4-3560-6B1F-DA60-775F5B6E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55" y="1457265"/>
            <a:ext cx="1046870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Campo CEP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&lt;input type="text" name="cep" placeholder="CEP" size="10"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          class="</a:t>
            </a:r>
            <a:r>
              <a:rPr lang="en-US" altLang="pt-BR" sz="2000" dirty="0" err="1"/>
              <a:t>inputData</a:t>
            </a:r>
            <a:r>
              <a:rPr lang="en-US" altLang="pt-BR" sz="2000" dirty="0"/>
              <a:t>" </a:t>
            </a:r>
            <a:r>
              <a:rPr lang="en-US" altLang="pt-BR" sz="2000" dirty="0" err="1"/>
              <a:t>onkeypress</a:t>
            </a:r>
            <a:r>
              <a:rPr lang="en-US" altLang="pt-BR" sz="2000" dirty="0"/>
              <a:t>="mask(this, '#####-###')" </a:t>
            </a:r>
            <a:r>
              <a:rPr lang="en-US" altLang="pt-BR" sz="2000" dirty="0" err="1"/>
              <a:t>maxlength</a:t>
            </a:r>
            <a:r>
              <a:rPr lang="en-US" altLang="pt-BR" sz="2000" dirty="0"/>
              <a:t>="9"&gt;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Campo TELEFONE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 &lt;input type="text" name="telefone" placeholder="Telefone" size="20"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2000" dirty="0"/>
              <a:t>         class="</a:t>
            </a:r>
            <a:r>
              <a:rPr lang="en-US" altLang="pt-BR" sz="2000" dirty="0" err="1"/>
              <a:t>inputData</a:t>
            </a:r>
            <a:r>
              <a:rPr lang="en-US" altLang="pt-BR" sz="2000" dirty="0"/>
              <a:t>" </a:t>
            </a:r>
            <a:r>
              <a:rPr lang="en-US" altLang="pt-BR" sz="2000" dirty="0" err="1"/>
              <a:t>onkeypress</a:t>
            </a:r>
            <a:r>
              <a:rPr lang="en-US" altLang="pt-BR" sz="2000" dirty="0"/>
              <a:t>="mask(this, '## ####-####')" </a:t>
            </a:r>
            <a:r>
              <a:rPr lang="en-US" altLang="pt-BR" sz="2000" dirty="0" err="1"/>
              <a:t>maxlength</a:t>
            </a:r>
            <a:r>
              <a:rPr lang="en-US" altLang="pt-BR" sz="2000" dirty="0"/>
              <a:t>="12"&gt;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pt-BR" sz="2000" dirty="0"/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BA83-4538-1CEB-028E-1732932BD461}"/>
              </a:ext>
            </a:extLst>
          </p:cNvPr>
          <p:cNvSpPr txBox="1">
            <a:spLocks noChangeArrowheads="1"/>
          </p:cNvSpPr>
          <p:nvPr/>
        </p:nvSpPr>
        <p:spPr>
          <a:xfrm>
            <a:off x="799672" y="120254"/>
            <a:ext cx="109436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200" b="1" dirty="0"/>
              <a:t>Exemplo JavaScript – Mascara Para Validar </a:t>
            </a:r>
            <a:r>
              <a:rPr lang="pt-BR" altLang="pt-BR" sz="3200" b="1" u="sng" dirty="0"/>
              <a:t>Formato</a:t>
            </a:r>
            <a:r>
              <a:rPr lang="pt-BR" altLang="pt-BR" sz="3200" b="1" dirty="0"/>
              <a:t> dos Campos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0B8BA83-4538-1CEB-028E-1732932BD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9671" y="0"/>
            <a:ext cx="11046432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200" b="1" dirty="0"/>
              <a:t>Exemplo JavaScript – Máscara Para Validar </a:t>
            </a:r>
            <a:r>
              <a:rPr lang="pt-BR" altLang="pt-BR" sz="3200" b="1" u="sng" dirty="0"/>
              <a:t>Formato</a:t>
            </a:r>
            <a:r>
              <a:rPr lang="pt-BR" altLang="pt-BR" sz="3200" b="1" dirty="0"/>
              <a:t> dos Campos</a:t>
            </a:r>
          </a:p>
        </p:txBody>
      </p:sp>
      <p:sp>
        <p:nvSpPr>
          <p:cNvPr id="36867" name="Retângulo 1">
            <a:extLst>
              <a:ext uri="{FF2B5EF4-FFF2-40B4-BE49-F238E27FC236}">
                <a16:creationId xmlns:a16="http://schemas.microsoft.com/office/drawing/2014/main" id="{D977E0B6-520F-7F34-8752-3B71453F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1088529"/>
            <a:ext cx="8382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    &lt;title&gt;Cadastro&lt;/title&gt;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    &lt;link rel="stylesheet" type="text/css"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=“estilo.css"&gt;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&lt;script language="JavaScript"&gt;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function </a:t>
            </a:r>
            <a:r>
              <a:rPr lang="pt-BR" altLang="pt-BR" sz="2000" dirty="0" err="1">
                <a:solidFill>
                  <a:srgbClr val="FF0000"/>
                </a:solidFill>
              </a:rPr>
              <a:t>mask</a:t>
            </a:r>
            <a:r>
              <a:rPr lang="pt-BR" altLang="pt-BR" sz="2000" dirty="0">
                <a:solidFill>
                  <a:srgbClr val="FF0000"/>
                </a:solidFill>
              </a:rPr>
              <a:t>(valor, mask)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  var tamanho = </a:t>
            </a:r>
            <a:r>
              <a:rPr lang="pt-BR" altLang="pt-BR" sz="2000" dirty="0" err="1">
                <a:solidFill>
                  <a:srgbClr val="FF0000"/>
                </a:solidFill>
              </a:rPr>
              <a:t>valor.value.length</a:t>
            </a:r>
            <a:r>
              <a:rPr lang="pt-BR" altLang="pt-BR" sz="20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  var exit = mask.substring(1,0);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  var text = </a:t>
            </a:r>
            <a:r>
              <a:rPr lang="pt-BR" altLang="pt-BR" sz="2000" dirty="0" err="1">
                <a:solidFill>
                  <a:srgbClr val="FF0000"/>
                </a:solidFill>
              </a:rPr>
              <a:t>mask.substring</a:t>
            </a:r>
            <a:r>
              <a:rPr lang="pt-BR" altLang="pt-BR" sz="2000" dirty="0">
                <a:solidFill>
                  <a:srgbClr val="FF0000"/>
                </a:solidFill>
              </a:rPr>
              <a:t>(tamanho)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if (text.substring(0,1) != exit)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  </a:t>
            </a:r>
            <a:r>
              <a:rPr lang="pt-BR" altLang="pt-BR" sz="2000" dirty="0" err="1">
                <a:solidFill>
                  <a:srgbClr val="FF0000"/>
                </a:solidFill>
              </a:rPr>
              <a:t>valor.value</a:t>
            </a:r>
            <a:r>
              <a:rPr lang="pt-BR" altLang="pt-BR" sz="2000" dirty="0">
                <a:solidFill>
                  <a:srgbClr val="FF0000"/>
                </a:solidFill>
              </a:rPr>
              <a:t> += text.substring(0,1);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  &lt;/script&gt;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&lt;/head&gt;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/>
              <a:t>&lt;body&gt;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359092"/>
            <a:ext cx="8186420" cy="4228148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4587240"/>
            <a:ext cx="4809490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6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57" y="411480"/>
            <a:ext cx="891996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1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52" y="809624"/>
            <a:ext cx="8739374" cy="49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5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47" y="186690"/>
            <a:ext cx="7925753" cy="64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21932"/>
            <a:ext cx="7697153" cy="64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51693"/>
            <a:ext cx="9144000" cy="959655"/>
          </a:xfrm>
        </p:spPr>
        <p:txBody>
          <a:bodyPr/>
          <a:lstStyle/>
          <a:p>
            <a:pPr algn="l"/>
            <a:r>
              <a:rPr lang="pt-BR" dirty="0"/>
              <a:t>Tag 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281F5E-5940-4311-B01B-37F1321D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56" y="1333500"/>
            <a:ext cx="9592733" cy="45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77240" y="649864"/>
            <a:ext cx="10637520" cy="5259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Basicamente um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 possuir as seguintes opções em seu campo.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possuir espaços;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Possuir o @;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Possuir algum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após o @;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Possuir algum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antes do @;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Possuir pelo menos um ponto após o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depois do @;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Possuir algum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após o ponto.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válido: andre@java.com, andre@java.com.br, contato@empresa.net 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já é de conhecimento de todos, o </a:t>
            </a:r>
            <a:r>
              <a:rPr lang="pt-B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duas partes separadas pelo @, nesse caso iremos chamar a primeira de usuário e a segunda de domínio.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96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44" y="272415"/>
            <a:ext cx="7793355" cy="64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760" y="435720"/>
            <a:ext cx="6065520" cy="53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PARA VALIDAR O CAMPO CPF</a:t>
            </a:r>
          </a:p>
          <a:p>
            <a:pPr>
              <a:lnSpc>
                <a:spcPct val="107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validarCPF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cpf.replace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(/[^\d]+/g,'');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if(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'') return false;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Elimina CPFs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invalidos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conhecidos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cpf.length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11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"00000000000"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"11111111111"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"22222222222"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"33333333333"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"44444444444"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"55555555555"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"66666666666"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"77777777777"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"88888888888" ||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"99999999999")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false;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10200" y="960323"/>
            <a:ext cx="7284720" cy="5625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Valida 1o digito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for (i=0; i &lt; 9; i ++)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 +=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cpf.charAt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* (10 -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11 - 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 11);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10 ||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11)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(rev !=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cpf.charAt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(9)))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false;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Valida 2o digito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for (i = 0; i &lt; 10; i ++)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 +=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cpf.charAt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* (11 -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11 - 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 11);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10 ||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11)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(rev !=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cpf.charAt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(10)))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false;		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49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77240" y="923003"/>
            <a:ext cx="10408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Na </a:t>
            </a:r>
            <a:r>
              <a:rPr lang="pt-BR" sz="2400" b="1" dirty="0">
                <a:latin typeface="Segoe UI" panose="020B0502040204020203" pitchFamily="34" charset="0"/>
                <a:ea typeface="Times New Roman" panose="02020603050405020304" pitchFamily="18" charset="0"/>
              </a:rPr>
              <a:t>linha 2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, removemos todos os caracteres não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númericos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do CPF passado como parâmetro, eliminando uma possível máscara.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O condicional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if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da </a:t>
            </a:r>
            <a:r>
              <a:rPr lang="pt-BR" sz="2400" b="1" dirty="0">
                <a:latin typeface="Segoe UI" panose="020B0502040204020203" pitchFamily="34" charset="0"/>
                <a:ea typeface="Times New Roman" panose="02020603050405020304" pitchFamily="18" charset="0"/>
              </a:rPr>
              <a:t>linha 5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 verifica se número de dígitos da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string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já limpa é igual a 11 e checa por valores iguais. Esta verificação é necessária uma vez que se aplicarmos o algoritmo do CPF sobre o número "111.111.111-11" teoricamente os dígitos verificadores estão corretos, mas este NÃO é um número válido.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As </a:t>
            </a:r>
            <a:r>
              <a:rPr lang="pt-BR" sz="2400" b="1" dirty="0">
                <a:latin typeface="Segoe UI" panose="020B0502040204020203" pitchFamily="34" charset="0"/>
                <a:ea typeface="Times New Roman" panose="02020603050405020304" pitchFamily="18" charset="0"/>
              </a:rPr>
              <a:t>linha 17 à 25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 verificam se o primeiro dígito verificador é válido de acordo com o algoritmo do CPF. Caso negativo, a validação já retorna false encerrando a função.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Já as </a:t>
            </a:r>
            <a:r>
              <a:rPr lang="pt-BR" sz="2400" b="1" dirty="0">
                <a:latin typeface="Segoe UI" panose="020B0502040204020203" pitchFamily="34" charset="0"/>
                <a:ea typeface="Times New Roman" panose="02020603050405020304" pitchFamily="18" charset="0"/>
              </a:rPr>
              <a:t>linha 26 à 34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 verificam se o segundo dígito verificador é válido.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Caso o algoritmo alcance a </a:t>
            </a:r>
            <a:r>
              <a:rPr lang="pt-BR" sz="2400" b="1" dirty="0">
                <a:latin typeface="Segoe UI" panose="020B0502040204020203" pitchFamily="34" charset="0"/>
                <a:ea typeface="Times New Roman" panose="02020603050405020304" pitchFamily="18" charset="0"/>
              </a:rPr>
              <a:t>linha 35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 temos um CPF válido e o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boolean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true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é retornado.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51693"/>
            <a:ext cx="9144000" cy="959655"/>
          </a:xfrm>
        </p:spPr>
        <p:txBody>
          <a:bodyPr/>
          <a:lstStyle/>
          <a:p>
            <a:pPr algn="l"/>
            <a:r>
              <a:rPr lang="pt-BR" dirty="0"/>
              <a:t>Tag Script (exemplo)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B8E6EF-8467-4B95-BF2C-B3B0A01C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63" y="1439520"/>
            <a:ext cx="6180553" cy="49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1" y="151693"/>
            <a:ext cx="10644553" cy="959655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Não seria interessante carregar a página toda primeiro antes de sua execução por uma questão de performance e experiência para o usuário?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C94911-6EC5-4564-A664-F2EECDE7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1" y="1342067"/>
            <a:ext cx="8810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54A72DD-F8C7-451D-AA86-40B1A8FC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2" y="311246"/>
            <a:ext cx="9932378" cy="5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75F431-003C-4261-9116-E07D240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3" y="124701"/>
            <a:ext cx="10540585" cy="35492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D0C206-EE74-4553-A9A6-E3F02FE8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8" y="3891402"/>
            <a:ext cx="81629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8B9E04-4099-4CE7-98BC-8E73396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80" y="203176"/>
            <a:ext cx="8538283" cy="64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1845</Words>
  <Application>Microsoft Office PowerPoint</Application>
  <PresentationFormat>Widescreen</PresentationFormat>
  <Paragraphs>208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inherit</vt:lpstr>
      <vt:lpstr>Lato</vt:lpstr>
      <vt:lpstr>Roboto Mono</vt:lpstr>
      <vt:lpstr>Segoe UI</vt:lpstr>
      <vt:lpstr>source-serif-pro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Tag Script</vt:lpstr>
      <vt:lpstr>Tag Script (exemplo)</vt:lpstr>
      <vt:lpstr>Não seria interessante carregar a página toda primeiro antes de sua execução por uma questão de performance e experiência para o usuário?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 cada tipo de comparação, temos um operador diferente. Veja a tabela abaixo: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Utilizar o JS no Arquivo externo:</vt:lpstr>
      <vt:lpstr>Utilizar o JS no Arquivo externo:</vt:lpstr>
      <vt:lpstr>Validar Campos nos formulários :</vt:lpstr>
      <vt:lpstr>Validar Campos nos formulários com HTML:</vt:lpstr>
      <vt:lpstr>Validar Campos nos formulários com JS:</vt:lpstr>
      <vt:lpstr>Validar Campos nos formulários:</vt:lpstr>
      <vt:lpstr>Validar Campos nos formulários:</vt:lpstr>
      <vt:lpstr>Validar Campos nos formulários:</vt:lpstr>
      <vt:lpstr>Alguns exemplos de funções,  para usar nos formulários</vt:lpstr>
      <vt:lpstr>Apresentação do PowerPoint</vt:lpstr>
      <vt:lpstr>Exemplo JavaScript – Máscara Para Validar Formato dos Campos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44</cp:revision>
  <dcterms:created xsi:type="dcterms:W3CDTF">2020-05-21T14:10:05Z</dcterms:created>
  <dcterms:modified xsi:type="dcterms:W3CDTF">2023-10-16T19:22:11Z</dcterms:modified>
</cp:coreProperties>
</file>