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67" r:id="rId20"/>
    <p:sldId id="268" r:id="rId21"/>
    <p:sldId id="269" r:id="rId22"/>
    <p:sldId id="270" r:id="rId23"/>
    <p:sldId id="318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6" r:id="rId49"/>
    <p:sldId id="307" r:id="rId50"/>
    <p:sldId id="308" r:id="rId51"/>
    <p:sldId id="309" r:id="rId52"/>
    <p:sldId id="310" r:id="rId53"/>
    <p:sldId id="312" r:id="rId54"/>
    <p:sldId id="313" r:id="rId55"/>
    <p:sldId id="314" r:id="rId56"/>
    <p:sldId id="315" r:id="rId57"/>
    <p:sldId id="316" r:id="rId58"/>
    <p:sldId id="317" r:id="rId59"/>
    <p:sldId id="302" r:id="rId60"/>
    <p:sldId id="303" r:id="rId61"/>
    <p:sldId id="304" r:id="rId62"/>
    <p:sldId id="305" r:id="rId63"/>
  </p:sldIdLst>
  <p:sldSz cx="9144000" cy="687546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6B26D-C3D2-4C0B-BB7B-876CB1D0477E}" type="datetimeFigureOut">
              <a:rPr lang="es-PE" smtClean="0"/>
              <a:t>01/12/2016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6363" y="1143000"/>
            <a:ext cx="4105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70E43-D87A-4AF0-8481-8D0D8AB4F8F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247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672A1-9CC8-45F3-9EBB-6F606E979F9A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390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89"/>
            <a:ext cx="9169804" cy="6892441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6" y="2410657"/>
            <a:ext cx="5826719" cy="1650494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6" y="4061149"/>
            <a:ext cx="5826719" cy="109969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8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1152"/>
            <a:ext cx="6347714" cy="3412267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81783"/>
            <a:ext cx="6347714" cy="1574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0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11152"/>
            <a:ext cx="6072182" cy="3030297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41449"/>
            <a:ext cx="5419804" cy="38197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4481783"/>
            <a:ext cx="6347715" cy="1574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2" y="792391"/>
            <a:ext cx="457319" cy="586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700" y="2893906"/>
            <a:ext cx="457319" cy="586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255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936908"/>
            <a:ext cx="6347715" cy="2602069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4538977"/>
            <a:ext cx="6347715" cy="151776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84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11152"/>
            <a:ext cx="6072182" cy="3030297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23419"/>
            <a:ext cx="6347716" cy="51555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4538977"/>
            <a:ext cx="6347715" cy="151776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2" y="792391"/>
            <a:ext cx="457319" cy="586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700" y="2893906"/>
            <a:ext cx="457319" cy="586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1124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11152"/>
            <a:ext cx="6341465" cy="3030297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23419"/>
            <a:ext cx="6347716" cy="51555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4538977"/>
            <a:ext cx="6347715" cy="151776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48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54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11153"/>
            <a:ext cx="978812" cy="5264823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11153"/>
            <a:ext cx="5195026" cy="526482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8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3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07746"/>
            <a:ext cx="6347715" cy="1831232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4538977"/>
            <a:ext cx="6347715" cy="862591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1152"/>
            <a:ext cx="6347714" cy="13241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2166091"/>
            <a:ext cx="3088109" cy="389065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6092"/>
            <a:ext cx="3088110" cy="389065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2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1152"/>
            <a:ext cx="6347713" cy="1324163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6486"/>
            <a:ext cx="3090672" cy="577729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44216"/>
            <a:ext cx="3090672" cy="331253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6486"/>
            <a:ext cx="3090672" cy="577729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44216"/>
            <a:ext cx="3090672" cy="331253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0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11152"/>
            <a:ext cx="6347714" cy="13241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22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0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502420"/>
            <a:ext cx="2790182" cy="1281721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6" y="516237"/>
            <a:ext cx="3386037" cy="554050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84141"/>
            <a:ext cx="2790182" cy="259103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12824"/>
            <a:ext cx="6347714" cy="568181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11152"/>
            <a:ext cx="6347714" cy="385551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81005"/>
            <a:ext cx="6347714" cy="67574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9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89"/>
            <a:ext cx="9169805" cy="6892441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11152"/>
            <a:ext cx="6347713" cy="1324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6092"/>
            <a:ext cx="6347714" cy="389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56747"/>
            <a:ext cx="684132" cy="366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056747"/>
            <a:ext cx="4622973" cy="366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56747"/>
            <a:ext cx="512638" cy="366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6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968991"/>
            <a:ext cx="6858000" cy="4954137"/>
          </a:xfrm>
        </p:spPr>
        <p:txBody>
          <a:bodyPr/>
          <a:lstStyle/>
          <a:p>
            <a:pPr algn="l"/>
            <a:r>
              <a:rPr lang="es-ES" dirty="0" smtClean="0"/>
              <a:t>Curso: Gestión de Proyectos Informáticos</a:t>
            </a:r>
          </a:p>
          <a:p>
            <a:pPr algn="l"/>
            <a:r>
              <a:rPr lang="es-ES" dirty="0" smtClean="0"/>
              <a:t>Profesor: Mg. León Fernández Cayo</a:t>
            </a:r>
          </a:p>
          <a:p>
            <a:pPr algn="l"/>
            <a:r>
              <a:rPr lang="es-ES" dirty="0" smtClean="0"/>
              <a:t>Ciclo: 2016-II</a:t>
            </a:r>
          </a:p>
          <a:p>
            <a:pPr algn="l"/>
            <a:r>
              <a:rPr lang="es-ES" dirty="0" smtClean="0"/>
              <a:t>Integrantes:</a:t>
            </a:r>
          </a:p>
          <a:p>
            <a:pPr algn="l"/>
            <a:r>
              <a:rPr lang="es-ES" dirty="0"/>
              <a:t>	</a:t>
            </a:r>
            <a:r>
              <a:rPr lang="es-ES" dirty="0" smtClean="0"/>
              <a:t>Caso Casimiro Carlos Junior</a:t>
            </a:r>
          </a:p>
          <a:p>
            <a:pPr algn="l"/>
            <a:r>
              <a:rPr lang="es-ES" dirty="0"/>
              <a:t>	</a:t>
            </a:r>
            <a:r>
              <a:rPr lang="es-ES" dirty="0" smtClean="0"/>
              <a:t>Gordillo Rosas Jennifer Martha</a:t>
            </a:r>
          </a:p>
          <a:p>
            <a:pPr algn="l"/>
            <a:r>
              <a:rPr lang="es-ES" dirty="0"/>
              <a:t>	</a:t>
            </a:r>
            <a:r>
              <a:rPr lang="es-ES" dirty="0" smtClean="0"/>
              <a:t>Gastañadui Rebaza Giannina</a:t>
            </a:r>
          </a:p>
          <a:p>
            <a:pPr algn="l"/>
            <a:r>
              <a:rPr lang="es-ES" dirty="0"/>
              <a:t>	</a:t>
            </a:r>
            <a:r>
              <a:rPr lang="es-ES" dirty="0" smtClean="0"/>
              <a:t>Mechato Diaz David</a:t>
            </a:r>
          </a:p>
          <a:p>
            <a:pPr algn="l"/>
            <a:r>
              <a:rPr lang="es-ES" dirty="0"/>
              <a:t>	</a:t>
            </a:r>
            <a:r>
              <a:rPr lang="es-ES" dirty="0" smtClean="0"/>
              <a:t>Flores Lapa Gerson</a:t>
            </a:r>
          </a:p>
          <a:p>
            <a:pPr algn="l"/>
            <a:r>
              <a:rPr lang="es-ES" dirty="0"/>
              <a:t>	</a:t>
            </a:r>
            <a:r>
              <a:rPr lang="es-ES" dirty="0" smtClean="0"/>
              <a:t>Atayauri Chaycha Jenri</a:t>
            </a:r>
          </a:p>
          <a:p>
            <a:pPr algn="l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803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Restricción del proyecto</a:t>
            </a:r>
            <a:endParaRPr lang="es-PE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35623"/>
              </p:ext>
            </p:extLst>
          </p:nvPr>
        </p:nvGraphicFramePr>
        <p:xfrm>
          <a:off x="1480853" y="2170833"/>
          <a:ext cx="6375768" cy="2545537"/>
        </p:xfrm>
        <a:graphic>
          <a:graphicData uri="http://schemas.openxmlformats.org/drawingml/2006/table">
            <a:tbl>
              <a:tblPr firstRow="1" firstCol="1" bandRow="1"/>
              <a:tblGrid>
                <a:gridCol w="3187884"/>
                <a:gridCol w="3187884"/>
              </a:tblGrid>
              <a:tr h="3142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INTERNOS A LA ORGANIZACIÓN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AMBIENTALES O EXTERNOS A LA ORGANIZACIÓN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85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presupuesto del proyecto no debe exceder lo presentado en la propuesta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Se realizará la facturación de los equipos una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vez realizada la entrega de los mismos a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Minex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27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 presentará un informe mensual sobre los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avances, el cual estará sujeto a revisión y aprobación.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Las ventanas de implementación serán definidas en conjunto con el personal de </a:t>
                      </a:r>
                      <a:r>
                        <a:rPr lang="es-PE" sz="900" dirty="0" err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Minex</a:t>
                      </a:r>
                      <a:r>
                        <a:rPr lang="es-PE" sz="9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Verdana" panose="020B0604030504040204" pitchFamily="34" charset="0"/>
                        </a:rPr>
                        <a:t> conforme a disponibilidad.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78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Supuesto del proyecto</a:t>
            </a:r>
            <a:endParaRPr lang="es-PE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758662"/>
              </p:ext>
            </p:extLst>
          </p:nvPr>
        </p:nvGraphicFramePr>
        <p:xfrm>
          <a:off x="965534" y="1696450"/>
          <a:ext cx="6793866" cy="3715776"/>
        </p:xfrm>
        <a:graphic>
          <a:graphicData uri="http://schemas.openxmlformats.org/drawingml/2006/table">
            <a:tbl>
              <a:tblPr firstRow="1" firstCol="1" bandRow="1"/>
              <a:tblGrid>
                <a:gridCol w="3396933"/>
                <a:gridCol w="3396933"/>
              </a:tblGrid>
              <a:tr h="2836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INTERNOS A LA ORGANIZACIÓN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AMBIENTALES O EXTERNOS A LA ORGANIZACIÓN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0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cronograma del proyecto no sufrirá modificación alguna, puesto que el contrato con la empresa Minex estipula una fecha de entrega del producto.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 empresa Minex respetará el cronograma del proyecto.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6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 cuenta con la infraestructura básica necesaria para construir el aplicativo.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 cuenta con proveedores de servicios web, los cuales garantizan un 90 % de disponibilidad de su servicio las 24 horas del día.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0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 programarán ventanas fuera de horario de oficina para la implementación de los equipos propuestos.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Toda actividad a realizarse sobre la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infraestructura de red será autorizada y/o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acompañada por personal de confianza de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Minex</a:t>
                      </a: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54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Gestión de tiempo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MINEX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2055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3369"/>
            <a:ext cx="8229600" cy="850106"/>
          </a:xfrm>
        </p:spPr>
        <p:txBody>
          <a:bodyPr/>
          <a:lstStyle/>
          <a:p>
            <a:r>
              <a:rPr lang="es-ES" dirty="0" smtClean="0"/>
              <a:t>Cronograma</a:t>
            </a:r>
            <a:endParaRPr lang="es-PE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l="4584" t="22548" r="39622" b="13715"/>
          <a:stretch/>
        </p:blipFill>
        <p:spPr bwMode="auto">
          <a:xfrm>
            <a:off x="395536" y="1061467"/>
            <a:ext cx="8496944" cy="5400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9203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l="2207" t="23751" r="39347" b="10107"/>
          <a:stretch/>
        </p:blipFill>
        <p:spPr bwMode="auto">
          <a:xfrm>
            <a:off x="323528" y="1061467"/>
            <a:ext cx="8496944" cy="52565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992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l="2376" t="21947" r="39190" b="9506"/>
          <a:stretch/>
        </p:blipFill>
        <p:spPr bwMode="auto">
          <a:xfrm>
            <a:off x="323528" y="989459"/>
            <a:ext cx="8640960" cy="54726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8785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5566"/>
            <a:ext cx="8229600" cy="850106"/>
          </a:xfrm>
        </p:spPr>
        <p:txBody>
          <a:bodyPr/>
          <a:lstStyle/>
          <a:p>
            <a:r>
              <a:rPr lang="es-ES" dirty="0" smtClean="0"/>
              <a:t>Identificación de tareas</a:t>
            </a:r>
            <a:endParaRPr lang="es-PE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/>
          </p:nvPr>
        </p:nvGraphicFramePr>
        <p:xfrm>
          <a:off x="467544" y="845444"/>
          <a:ext cx="7920880" cy="59046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949"/>
                <a:gridCol w="6632931"/>
              </a:tblGrid>
              <a:tr h="2036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ID</a:t>
                      </a:r>
                      <a:endParaRPr lang="es-PE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TAREA</a:t>
                      </a:r>
                      <a:endParaRPr lang="es-PE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036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1.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u="sng" dirty="0">
                          <a:effectLst/>
                        </a:rPr>
                        <a:t>GESTION DE PROYECTO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036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1.1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INICIO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036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1.1.1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Project </a:t>
                      </a:r>
                      <a:r>
                        <a:rPr lang="es-PE" sz="1100" dirty="0" err="1">
                          <a:effectLst/>
                        </a:rPr>
                        <a:t>Charter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036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1.1.2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Análisis de </a:t>
                      </a:r>
                      <a:r>
                        <a:rPr lang="es-PE" sz="1100" dirty="0" err="1">
                          <a:effectLst/>
                        </a:rPr>
                        <a:t>Stakeholder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036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1.2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PLANIFICACIÓN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036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1.2.1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Plan de Gestión del Alcance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036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1.2.2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Cronograma del Proyecto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036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1.2.3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Plan de Gestión de Costos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036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1.2.4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Plan de Gestión de Riesgos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036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1.2.5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Plan de Gestión de Calidad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036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1.2.6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Plan de Gestión de Recursos Humanos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036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1.2.7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Plan de Gestión de Comunicaciones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036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1.3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EJECUCIÓN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036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1.3.1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Actas de Entrega de Equipos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036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1.3.2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Plan de Implementación de Software y Hardware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036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1.3.3.1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Informe de Implementación Aplicativo SW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036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1.3.3.2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Informe de Implementación - Sistema Redundante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036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1.3.3.3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Informe de Implementación - WAF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036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1.4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SEGUIMIENTO Y CONTROL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036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1.4.1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Informe de Rendimiento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036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1.4.2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Plan de Calidad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036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1.5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CIERRE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036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1.5.1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Acta de Aceptación del Producto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036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1.5.2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Acta de Cierre del Proyecto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036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2.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u="sng" dirty="0">
                          <a:effectLst/>
                        </a:rPr>
                        <a:t>INCEPCIÓN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036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2.1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Modelado del Negocio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036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2.2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Diagnóstico de la Infraestructura de Red </a:t>
                      </a:r>
                      <a:r>
                        <a:rPr lang="es-PE" sz="1100" dirty="0" err="1">
                          <a:effectLst/>
                        </a:rPr>
                        <a:t>Minex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036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2.3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Análisis de los Sistemas Existentes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7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/>
          </p:nvPr>
        </p:nvGraphicFramePr>
        <p:xfrm>
          <a:off x="323528" y="269380"/>
          <a:ext cx="8352928" cy="59594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8201"/>
                <a:gridCol w="6994727"/>
              </a:tblGrid>
              <a:tr h="2938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 dirty="0">
                          <a:effectLst/>
                        </a:rPr>
                        <a:t>ID</a:t>
                      </a:r>
                      <a:endParaRPr lang="es-P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</a:rPr>
                        <a:t>TAREA</a:t>
                      </a:r>
                      <a:endParaRPr lang="es-P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559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3.</a:t>
                      </a:r>
                      <a:endParaRPr lang="es-P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u="sng">
                          <a:effectLst/>
                        </a:rPr>
                        <a:t>ELABORACIÓN</a:t>
                      </a:r>
                      <a:endParaRPr lang="es-P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3161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3.1</a:t>
                      </a:r>
                      <a:endParaRPr lang="es-P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Modelamiento de Requerimientos del Sistema de Información</a:t>
                      </a:r>
                      <a:endParaRPr lang="es-P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559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3.2</a:t>
                      </a:r>
                      <a:endParaRPr lang="es-P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Especificación de Casos de Uso del Sistema</a:t>
                      </a:r>
                      <a:endParaRPr lang="es-P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559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3.3</a:t>
                      </a:r>
                      <a:endParaRPr lang="es-P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Elaboración del Modelo de Datos</a:t>
                      </a:r>
                      <a:endParaRPr lang="es-P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559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3.4</a:t>
                      </a:r>
                      <a:endParaRPr lang="es-P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Especificación de la Interface del Usuario</a:t>
                      </a:r>
                      <a:endParaRPr lang="es-P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559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3.5</a:t>
                      </a:r>
                      <a:endParaRPr lang="es-P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Definición del Plan de Pruebas</a:t>
                      </a:r>
                      <a:endParaRPr lang="es-P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559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3.6</a:t>
                      </a:r>
                      <a:endParaRPr lang="es-P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Definición de la Arquitectura del Sistema</a:t>
                      </a:r>
                      <a:endParaRPr lang="es-P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559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3.7</a:t>
                      </a:r>
                      <a:endParaRPr lang="es-P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Diseño Físico de la Base de Datos</a:t>
                      </a:r>
                      <a:endParaRPr lang="es-P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559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4.</a:t>
                      </a:r>
                      <a:endParaRPr lang="es-P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u="sng">
                          <a:effectLst/>
                        </a:rPr>
                        <a:t>CONSTRUCCIÓN</a:t>
                      </a:r>
                      <a:endParaRPr lang="es-P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559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4.1</a:t>
                      </a:r>
                      <a:endParaRPr lang="es-P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Preparación del Entorno de Construcción</a:t>
                      </a:r>
                      <a:endParaRPr lang="es-P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559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4.2</a:t>
                      </a:r>
                      <a:endParaRPr lang="es-P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Creación de Código</a:t>
                      </a:r>
                      <a:endParaRPr lang="es-P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559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4.3</a:t>
                      </a:r>
                      <a:endParaRPr lang="es-P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Revisión de Estándares de Construcción</a:t>
                      </a:r>
                      <a:endParaRPr lang="es-P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559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4.4</a:t>
                      </a:r>
                      <a:endParaRPr lang="es-P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Ejecución de Pruebas Unitarias - Integración - Sistema</a:t>
                      </a:r>
                      <a:endParaRPr lang="es-P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559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4.5</a:t>
                      </a:r>
                      <a:endParaRPr lang="es-P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Definición de Capacitación de Usuario</a:t>
                      </a:r>
                      <a:endParaRPr lang="es-P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559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4.6</a:t>
                      </a:r>
                      <a:endParaRPr lang="es-P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Pruebas de Aceptación</a:t>
                      </a:r>
                      <a:endParaRPr lang="es-P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559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5.</a:t>
                      </a:r>
                      <a:endParaRPr lang="es-P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u="sng">
                          <a:effectLst/>
                        </a:rPr>
                        <a:t>TRANSICIÓN</a:t>
                      </a:r>
                      <a:endParaRPr lang="es-P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559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5.1</a:t>
                      </a:r>
                      <a:endParaRPr lang="es-P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Definición del Plan de Implantación</a:t>
                      </a:r>
                      <a:endParaRPr lang="es-P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559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5.2</a:t>
                      </a:r>
                      <a:endParaRPr lang="es-P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Preparación del Entorno de Producción</a:t>
                      </a:r>
                      <a:endParaRPr lang="es-P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559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5.3</a:t>
                      </a:r>
                      <a:endParaRPr lang="es-P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Instalación del Sistema</a:t>
                      </a:r>
                      <a:endParaRPr lang="es-P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  <a:tr h="2559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5.4</a:t>
                      </a:r>
                      <a:endParaRPr lang="es-P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Puesta en Marcha del Sistema</a:t>
                      </a:r>
                      <a:endParaRPr lang="es-P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119" marR="21119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03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Gestión de </a:t>
            </a:r>
            <a:r>
              <a:rPr lang="es-ES" dirty="0" smtClean="0"/>
              <a:t>Costo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7538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948751"/>
            <a:ext cx="7886700" cy="721273"/>
          </a:xfrm>
        </p:spPr>
        <p:txBody>
          <a:bodyPr>
            <a:normAutofit fontScale="90000"/>
          </a:bodyPr>
          <a:lstStyle/>
          <a:p>
            <a:pPr algn="ctr"/>
            <a:r>
              <a:rPr lang="es-PE" sz="3000" b="1" dirty="0"/>
              <a:t>Plan de Gestion de Costos</a:t>
            </a:r>
            <a:br>
              <a:rPr lang="es-PE" sz="3000" b="1" dirty="0"/>
            </a:br>
            <a:r>
              <a:rPr lang="es-PE" sz="3000" b="1" dirty="0"/>
              <a:t>PRESUPUESTO DEL PROYECTO</a:t>
            </a:r>
            <a:endParaRPr lang="es-ES_tradnl" sz="3000" dirty="0"/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71" y="1847057"/>
            <a:ext cx="7357259" cy="3583043"/>
          </a:xfrm>
        </p:spPr>
      </p:pic>
    </p:spTree>
    <p:extLst>
      <p:ext uri="{BB962C8B-B14F-4D97-AF65-F5344CB8AC3E}">
        <p14:creationId xmlns:p14="http://schemas.microsoft.com/office/powerpoint/2010/main" val="369670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Resumen Ejecutivo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 smtClean="0"/>
              <a:t>Minex</a:t>
            </a:r>
            <a:r>
              <a:rPr lang="es-PE" dirty="0" smtClean="0"/>
              <a:t>, es una planta procesadora de mineral de cobre, que </a:t>
            </a:r>
            <a:r>
              <a:rPr lang="es-PE" dirty="0" err="1" smtClean="0"/>
              <a:t>diaramente</a:t>
            </a:r>
            <a:r>
              <a:rPr lang="es-PE" dirty="0" smtClean="0"/>
              <a:t> recibe mineral en bruto para poder ser procesado en la planta, la problemática actual es el correcto monitoreo del mineral en cada una de las fase en el proceso de </a:t>
            </a:r>
            <a:r>
              <a:rPr lang="es-PE" dirty="0" err="1" smtClean="0"/>
              <a:t>tranformacion</a:t>
            </a:r>
            <a:r>
              <a:rPr lang="es-PE" dirty="0" smtClean="0"/>
              <a:t> de mineral en bruto a concentrado listo para su venta.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865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28650" y="1139825"/>
            <a:ext cx="7886700" cy="719384"/>
          </a:xfrm>
        </p:spPr>
        <p:txBody>
          <a:bodyPr/>
          <a:lstStyle/>
          <a:p>
            <a:pPr algn="ctr"/>
            <a:r>
              <a:rPr lang="es-PE" b="1" dirty="0"/>
              <a:t>PRESUPUESTO DEL PROYECTO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12922"/>
            <a:ext cx="7886700" cy="3485781"/>
          </a:xfrm>
        </p:spPr>
      </p:pic>
    </p:spTree>
    <p:extLst>
      <p:ext uri="{BB962C8B-B14F-4D97-AF65-F5344CB8AC3E}">
        <p14:creationId xmlns:p14="http://schemas.microsoft.com/office/powerpoint/2010/main" val="215000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628650" y="1139825"/>
            <a:ext cx="7886700" cy="601142"/>
          </a:xfrm>
        </p:spPr>
        <p:txBody>
          <a:bodyPr>
            <a:normAutofit fontScale="90000"/>
          </a:bodyPr>
          <a:lstStyle/>
          <a:p>
            <a:pPr algn="ctr"/>
            <a:r>
              <a:rPr lang="es-PE" b="1" smtClean="0"/>
              <a:t>PRESUPUESTO DEL PROYECTO</a:t>
            </a:r>
            <a:endParaRPr lang="es-ES_tradnl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2060219"/>
            <a:ext cx="7858125" cy="2954495"/>
          </a:xfrm>
        </p:spPr>
      </p:pic>
    </p:spTree>
    <p:extLst>
      <p:ext uri="{BB962C8B-B14F-4D97-AF65-F5344CB8AC3E}">
        <p14:creationId xmlns:p14="http://schemas.microsoft.com/office/powerpoint/2010/main" val="91415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21" y="1492660"/>
            <a:ext cx="7770429" cy="3819197"/>
          </a:xfrm>
        </p:spPr>
      </p:pic>
    </p:spTree>
    <p:extLst>
      <p:ext uri="{BB962C8B-B14F-4D97-AF65-F5344CB8AC3E}">
        <p14:creationId xmlns:p14="http://schemas.microsoft.com/office/powerpoint/2010/main" val="137255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Gestión de </a:t>
            </a:r>
            <a:r>
              <a:rPr lang="es-ES" dirty="0" smtClean="0"/>
              <a:t>Calidad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5301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50354" y="239762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solidFill>
                  <a:schemeClr val="tx2"/>
                </a:solidFill>
              </a:rPr>
              <a:t>PLAN DE GESTIÓN DE CALIDAD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755576" y="754851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PLANTILLA DE MÉTRICAS DE CALIDAD</a:t>
            </a:r>
            <a:endParaRPr lang="es-PE" dirty="0">
              <a:solidFill>
                <a:schemeClr val="tx2"/>
              </a:solidFill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/>
          </p:nvPr>
        </p:nvGraphicFramePr>
        <p:xfrm>
          <a:off x="1110394" y="1124184"/>
          <a:ext cx="6696744" cy="5682429"/>
        </p:xfrm>
        <a:graphic>
          <a:graphicData uri="http://schemas.openxmlformats.org/drawingml/2006/table">
            <a:tbl>
              <a:tblPr firstRow="1" firstCol="1" bandRow="1"/>
              <a:tblGrid>
                <a:gridCol w="6696744"/>
              </a:tblGrid>
              <a:tr h="195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Métrica de: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95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Proyecto</a:t>
                      </a:r>
                      <a:endParaRPr lang="es-PE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Factor de calidad relevante: Especificar cuál es el factor de calidad relevante que da origen a la métrica</a:t>
                      </a:r>
                      <a:endParaRPr lang="es-PE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95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Plazos del proyecto</a:t>
                      </a:r>
                      <a:endParaRPr lang="es-PE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4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Definición del factor de calidad: Definir el factor de calidad involucrado en la métrica y</a:t>
                      </a:r>
                      <a:endParaRPr lang="es-PE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Especificar porqué es relevante</a:t>
                      </a:r>
                      <a:endParaRPr lang="es-PE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95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Arial"/>
                        </a:rPr>
                        <a:t>Este indicador medirá a qué ritmo se progresa en el proyecto en términos de tiempo.</a:t>
                      </a:r>
                      <a:endParaRPr lang="es-PE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PROPÓSITO DE LA MÉTRICA: Especificar para qué se desarrolla la métrica?</a:t>
                      </a:r>
                      <a:endParaRPr lang="es-PE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4032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La métrica se desarrolla para monitorear la performance del proyecto en cuanto a cumplimiento del cronograma para poder tomar las acciones correctas en forma oportuna.</a:t>
                      </a:r>
                      <a:endParaRPr lang="es-PE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04850" algn="l"/>
                        </a:tabLst>
                      </a:pPr>
                      <a:r>
                        <a:rPr lang="es-ES" sz="13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Definición operacional: Definir como operará la métrica, especificando el quién, qué, cuándo, dónde, cómo?</a:t>
                      </a:r>
                      <a:endParaRPr lang="es-PE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5127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300" i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El Jefe de Gestión de Calidad revisa al comienzo de cada semana el cronograma  para saber si se están cumpliendo los plazos establecidos.</a:t>
                      </a:r>
                      <a:endParaRPr lang="es-PE" sz="1300" i="1" dirty="0">
                        <a:solidFill>
                          <a:schemeClr val="tx1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Método de medición: Definir los pasos y consideraciones para efectuar la medición</a:t>
                      </a:r>
                      <a:endParaRPr lang="es-PE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1302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b="1" i="1" dirty="0">
                          <a:effectLst/>
                          <a:latin typeface="Calibri"/>
                          <a:ea typeface="MS Mincho"/>
                          <a:cs typeface="Calibri"/>
                        </a:rPr>
                        <a:t>Sumatoria(ER):</a:t>
                      </a:r>
                      <a:r>
                        <a:rPr lang="es-ES" sz="1300" dirty="0">
                          <a:effectLst/>
                          <a:latin typeface="Calibri"/>
                          <a:ea typeface="MS Mincho"/>
                          <a:cs typeface="Calibri"/>
                        </a:rPr>
                        <a:t> Sumatoria del esfuerzo real del proyecto acumulado a la semana en curso.</a:t>
                      </a:r>
                      <a:endParaRPr lang="es-PE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b="1" i="1" dirty="0">
                          <a:effectLst/>
                          <a:latin typeface="Calibri"/>
                          <a:ea typeface="MS Mincho"/>
                          <a:cs typeface="Calibri"/>
                        </a:rPr>
                        <a:t>Sumatoria(EP):</a:t>
                      </a:r>
                      <a:r>
                        <a:rPr lang="es-ES" sz="1300" dirty="0">
                          <a:effectLst/>
                          <a:latin typeface="Calibri"/>
                          <a:ea typeface="MS Mincho"/>
                          <a:cs typeface="Calibri"/>
                        </a:rPr>
                        <a:t> Sumatoria del esfuerzo planificado del proyecto acumulado a la semana en curso</a:t>
                      </a:r>
                      <a:r>
                        <a:rPr lang="es-ES" sz="1300" dirty="0" smtClean="0">
                          <a:effectLst/>
                          <a:latin typeface="Calibri"/>
                          <a:ea typeface="MS Mincho"/>
                          <a:cs typeface="Calibri"/>
                        </a:rPr>
                        <a:t>.</a:t>
                      </a:r>
                      <a:endParaRPr lang="es-PE" sz="1300" i="1" dirty="0">
                        <a:solidFill>
                          <a:srgbClr val="0000FF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300" b="1" i="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DPP = Sumatoria(EP</a:t>
                      </a:r>
                      <a:r>
                        <a:rPr lang="es-PE" sz="1300" i="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) / </a:t>
                      </a:r>
                      <a:r>
                        <a:rPr lang="es-PE" sz="1300" b="1" i="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Sumatoria(ER)</a:t>
                      </a:r>
                      <a:endParaRPr lang="es-PE" sz="1300" i="1" dirty="0">
                        <a:solidFill>
                          <a:srgbClr val="0000FF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PE" sz="1300" i="1" dirty="0">
                        <a:solidFill>
                          <a:srgbClr val="0000FF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i="1" dirty="0">
                          <a:effectLst/>
                          <a:latin typeface="Calibri"/>
                          <a:ea typeface="MS Mincho"/>
                          <a:cs typeface="Calibri"/>
                        </a:rPr>
                        <a:t>Donde</a:t>
                      </a:r>
                      <a:r>
                        <a:rPr lang="es-ES" sz="1300" b="1" i="1" dirty="0">
                          <a:effectLst/>
                          <a:latin typeface="Calibri"/>
                          <a:ea typeface="MS Mincho"/>
                          <a:cs typeface="Calibri"/>
                        </a:rPr>
                        <a:t> </a:t>
                      </a:r>
                      <a:r>
                        <a:rPr lang="es-ES" sz="1300" i="1" dirty="0">
                          <a:effectLst/>
                          <a:latin typeface="Calibri"/>
                          <a:ea typeface="MS Mincho"/>
                          <a:cs typeface="Calibri"/>
                        </a:rPr>
                        <a:t>DPP: Desviación plazos del proyecto</a:t>
                      </a:r>
                      <a:endParaRPr lang="es-PE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Resultado deseado: Especificar cuál es el objetivo de calidad o resultado deseado para la métrica</a:t>
                      </a:r>
                      <a:endParaRPr lang="es-PE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3410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Para un DPP es menor o igual a 1.0 la administración del tiempo es buena.</a:t>
                      </a:r>
                      <a:endParaRPr lang="es-PE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66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/>
          </p:nvPr>
        </p:nvGraphicFramePr>
        <p:xfrm>
          <a:off x="899592" y="341388"/>
          <a:ext cx="7140208" cy="6250453"/>
        </p:xfrm>
        <a:graphic>
          <a:graphicData uri="http://schemas.openxmlformats.org/drawingml/2006/table">
            <a:tbl>
              <a:tblPr firstRow="1" firstCol="1" bandRow="1"/>
              <a:tblGrid>
                <a:gridCol w="7140208"/>
              </a:tblGrid>
              <a:tr h="22120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Métrica de:</a:t>
                      </a:r>
                      <a:endParaRPr lang="es-PE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64" marR="645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22120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>
                          <a:effectLst/>
                          <a:latin typeface="Calibri"/>
                          <a:ea typeface="Calibri"/>
                          <a:cs typeface="Calibri"/>
                        </a:rPr>
                        <a:t>Proyecto</a:t>
                      </a:r>
                      <a:endParaRPr lang="es-P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64" marR="645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20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b="1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Factor de calidad relevante: Especificar cuál es el factor de calidad relevante que da origen a la métrica</a:t>
                      </a:r>
                      <a:endParaRPr lang="es-P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64" marR="645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2010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Costos del proyecto</a:t>
                      </a:r>
                      <a:endParaRPr lang="es-P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64" marR="645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29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b="1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Definición del factor de calidad: Definir el factor de calidad involucrado en la métrica y</a:t>
                      </a:r>
                      <a:endParaRPr lang="es-P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b="1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Especificar porqué es relevante</a:t>
                      </a:r>
                      <a:endParaRPr lang="es-P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64" marR="645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22120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Este indicador medirá a qué ritmo se progresa en los proyectos en términos de costos.</a:t>
                      </a:r>
                      <a:endParaRPr lang="es-P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64" marR="645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20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b="1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PROPÓSITO DE LA MÉTRICA: Especificar para qué se desarrolla la métrica?</a:t>
                      </a:r>
                      <a:endParaRPr lang="es-P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64" marR="645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4424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>
                          <a:effectLst/>
                          <a:latin typeface="Calibri"/>
                          <a:ea typeface="Calibri"/>
                          <a:cs typeface="Calibri"/>
                        </a:rPr>
                        <a:t>La métrica se desarrolla para monitorear el rendimiento del proyecto en cuanto a cumplimiento de costos para poder tomar las acciones correctas en forma oportuna.</a:t>
                      </a:r>
                      <a:endParaRPr lang="es-P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64" marR="645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120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04850" algn="l"/>
                        </a:tabLst>
                      </a:pPr>
                      <a:r>
                        <a:rPr lang="es-ES" sz="1300" b="1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Definición operacional: Definir como operará la métrica, especificando el quién, qué, cuándo, dónde, cómo?</a:t>
                      </a:r>
                      <a:endParaRPr lang="es-P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64" marR="645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04916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300" i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El Jefe de Proyecto revisa semanalmente, el cronograma del proyecto y el Plan de Gestión de Costos, distribuye </a:t>
                      </a:r>
                      <a:r>
                        <a:rPr lang="es-PE" sz="1300" i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la suma del esfuerzo previsto y del esfuerzo real para cada recurso de acuerdo a las asignaciones del cronograma hasta la semana en curso.</a:t>
                      </a:r>
                      <a:endParaRPr lang="es-PE" sz="1300" i="1" dirty="0">
                        <a:solidFill>
                          <a:srgbClr val="0000FF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300" i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A partir de ello, calcula el costo del esfuerzo previsto y real para cada recurso</a:t>
                      </a:r>
                      <a:endParaRPr lang="es-PE" sz="1300" i="1" dirty="0">
                        <a:solidFill>
                          <a:srgbClr val="0000FF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</a:txBody>
                  <a:tcPr marL="64564" marR="645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120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b="1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Método de medición: Definir los pasos y consideraciones para efectuar la medición</a:t>
                      </a:r>
                      <a:endParaRPr lang="es-P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64" marR="645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41025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b="1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Calibri"/>
                        </a:rPr>
                        <a:t>CostoTotalER</a:t>
                      </a:r>
                      <a:r>
                        <a:rPr lang="es-ES" sz="1300" b="1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: </a:t>
                      </a:r>
                      <a:r>
                        <a:rPr lang="es-ES" sz="1300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Calibri"/>
                        </a:rPr>
                        <a:t>Costo total del esfuerzo real del proyecto a la semana en curso.</a:t>
                      </a:r>
                      <a:endParaRPr lang="es-P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b="1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Calibri"/>
                        </a:rPr>
                        <a:t>CostoTotalEP:</a:t>
                      </a:r>
                      <a:r>
                        <a:rPr lang="es-ES" sz="1300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Calibri"/>
                        </a:rPr>
                        <a:t> Costo total del esfuerzo planificado del proyecto acumulado a la semana en curso.</a:t>
                      </a:r>
                      <a:endParaRPr lang="es-P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3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 </a:t>
                      </a:r>
                      <a:endParaRPr lang="es-PE" sz="1300" i="1">
                        <a:solidFill>
                          <a:srgbClr val="0000FF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3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DCP = CostoTotalEP / CostoTotalER</a:t>
                      </a:r>
                      <a:endParaRPr lang="es-PE" sz="1300" i="1">
                        <a:solidFill>
                          <a:srgbClr val="0000FF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300" b="1" i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Times New Roman"/>
                        </a:rPr>
                        <a:t> </a:t>
                      </a:r>
                      <a:endParaRPr lang="es-PE" sz="1300" i="1">
                        <a:solidFill>
                          <a:srgbClr val="0000FF"/>
                        </a:solidFill>
                        <a:effectLst/>
                        <a:latin typeface="Arial"/>
                        <a:ea typeface="MS Mincho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MS Mincho"/>
                          <a:cs typeface="Calibri"/>
                        </a:rPr>
                        <a:t>Donde DCP: Desviación costos del proyecto</a:t>
                      </a:r>
                      <a:endParaRPr lang="es-P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64" marR="645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120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b="1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Resultado deseado: Especificar cuál es el objetivo de calidad o resultado deseado para la métrica</a:t>
                      </a:r>
                      <a:endParaRPr lang="es-P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64" marR="645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22120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Para un DCP es menor o  igual a 1.0 la administración de los costos es buena.</a:t>
                      </a:r>
                      <a:endParaRPr lang="es-PE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64" marR="6456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51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>
            <p:extLst/>
          </p:nvPr>
        </p:nvGraphicFramePr>
        <p:xfrm>
          <a:off x="2051720" y="629419"/>
          <a:ext cx="5112568" cy="7674294"/>
        </p:xfrm>
        <a:graphic>
          <a:graphicData uri="http://schemas.openxmlformats.org/drawingml/2006/table">
            <a:tbl>
              <a:tblPr firstRow="1" firstCol="1" bandRow="1"/>
              <a:tblGrid>
                <a:gridCol w="5112568"/>
              </a:tblGrid>
              <a:tr h="1991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Métrica de:</a:t>
                      </a:r>
                      <a:endParaRPr lang="es-PE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3" marR="66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991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>
                          <a:effectLst/>
                          <a:latin typeface="Calibri"/>
                          <a:ea typeface="Calibri"/>
                          <a:cs typeface="Calibri"/>
                        </a:rPr>
                        <a:t>Producto</a:t>
                      </a:r>
                      <a:endParaRPr lang="es-P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3" marR="66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3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b="1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Factor de calidad relevante: Especificar cuál es el factor de calidad relevante que da origen a la métrica</a:t>
                      </a:r>
                      <a:endParaRPr lang="es-P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3" marR="66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991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s-PE" sz="1300">
                          <a:effectLst/>
                          <a:latin typeface="Verdana"/>
                          <a:ea typeface="Calibri"/>
                          <a:cs typeface="Verdana"/>
                        </a:rPr>
                        <a:t>Nivel de Estabilidad de la Aplicación</a:t>
                      </a:r>
                      <a:endParaRPr lang="es-P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3" marR="66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5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Definición del factor de calidad: Definir el factor de calidad involucrado en la métrica y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Especificar porqué es relevante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3" marR="66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3370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Verdana"/>
                          <a:ea typeface="Calibri"/>
                          <a:cs typeface="Verdana"/>
                        </a:rPr>
                        <a:t>La Estabilidad de la aplicación define la capacidad de funcionar bajo los escenarios para los cuales fue diseñado en ausencia de errores.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3" marR="66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5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PROPÓSITO DE LA MÉTRICA: Especificar para qué se desarrolla la métrica?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3" marR="66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3370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Verdana"/>
                          <a:ea typeface="Calibri"/>
                          <a:cs typeface="Verdana"/>
                        </a:rPr>
                        <a:t>Esta métrica sirve para determinar el nivel de fiabilidad que tiene la aplicación respecto a su uso.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3" marR="66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70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04850" algn="l"/>
                        </a:tabLs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Definición operacional: Definir como operará la métrica, especificando el quién, qué, cuándo, dónde, cómo?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3" marR="66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5055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Verdana"/>
                          <a:ea typeface="Calibri"/>
                          <a:cs typeface="Verdana"/>
                        </a:rPr>
                        <a:t>El Administrador del Sistema, es el responsable de monitorear la ocurrencia de errores en la aplicación los cuales serán revisados de forma diaria.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3" marR="66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85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Método de medición: Definir los pasos y consideraciones para efectuar la medición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3" marR="66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0111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FFFFFF"/>
                          </a:solidFill>
                          <a:effectLst/>
                          <a:latin typeface="Verdana"/>
                          <a:ea typeface="Calibri"/>
                          <a:cs typeface="Verdana"/>
                        </a:rPr>
                        <a:t>MÉTODO DE MEDICIÓN: DEFINIR LOS PASOS Y CONSIDERACIONES PARA EFECTUAR LA MEDICIÓN.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Verdana"/>
                        </a:rPr>
                        <a:t>Se recopila información de las incidencias de software presentadas por los usuarios a través de mesa de ayuda, y de los errores internos a través del log de auditoria.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3" marR="66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40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Verdana"/>
                          <a:ea typeface="Calibri"/>
                          <a:cs typeface="Verdana"/>
                        </a:rPr>
                        <a:t>Los errores se clasifican, se informa y se almacenan en el listado de bugs del sistema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Verdana"/>
                          <a:ea typeface="Calibri"/>
                          <a:cs typeface="Verdana"/>
                        </a:rPr>
                        <a:t>para ser solucionados en futuras implementaciones de mejoras al aplicativo.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3" marR="66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70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Resultado deseado: Especificar cuál es el objetivo de calidad o resultado deseado para la métrica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3" marR="66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5055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Verdana"/>
                          <a:ea typeface="Calibri"/>
                          <a:cs typeface="Verdana"/>
                        </a:rPr>
                        <a:t>Se requiere una estabilidad de la aplicación superior al 95% (5 errores por cada 1000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  <a:latin typeface="Verdana"/>
                          <a:ea typeface="Calibri"/>
                          <a:cs typeface="Verdana"/>
                        </a:rPr>
                        <a:t>visitas)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3" marR="66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55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b="1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Enlace con objetivos organizacionales:</a:t>
                      </a:r>
                      <a:r>
                        <a:rPr lang="es-PE" sz="1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s-PE" sz="1100" b="1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Especificar cómo se enlaza la métrica y el factor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b="1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de calidad relevante con los objetivos de la organización.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3" marR="66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5055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Verdana"/>
                          <a:ea typeface="Calibri"/>
                          <a:cs typeface="Verdana"/>
                        </a:rPr>
                        <a:t>Un sistema estable contribuye a generar una buena imagen ante los usuarios, dar confianza.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  <a:latin typeface="Verdana"/>
                          <a:ea typeface="Calibri"/>
                          <a:cs typeface="Verdana"/>
                        </a:rPr>
                        <a:t> 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083" marR="66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59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755576" y="485403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LÍNEA BASE DE CALIDAD</a:t>
            </a:r>
            <a:endParaRPr lang="es-PE" dirty="0">
              <a:solidFill>
                <a:schemeClr val="tx2"/>
              </a:solidFill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/>
          </p:nvPr>
        </p:nvGraphicFramePr>
        <p:xfrm>
          <a:off x="1187625" y="1205483"/>
          <a:ext cx="6768751" cy="5332859"/>
        </p:xfrm>
        <a:graphic>
          <a:graphicData uri="http://schemas.openxmlformats.org/drawingml/2006/table">
            <a:tbl>
              <a:tblPr firstRow="1" firstCol="1" bandRow="1"/>
              <a:tblGrid>
                <a:gridCol w="1532138"/>
                <a:gridCol w="1126317"/>
                <a:gridCol w="1306440"/>
                <a:gridCol w="1286909"/>
                <a:gridCol w="1516947"/>
              </a:tblGrid>
              <a:tr h="307128"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Línea Base de Calidad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9213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Factor de Calidad Relevante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Objetivo de Calidad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Métrica a usar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Frecuencia y Momento de medición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Frecuencia y momento de reporte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9213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Plazos del proyecto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DPP &lt;= 1.0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Desviación plazos del proyecto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Semanalmente, lunes por la mañana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Semanalmente, lunes por la tarde.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13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Costos del proyecto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DCP &lt;= 1.0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Desviación costos del proyecto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Semanalmente, lunes por la mañana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Semanalmente, lunes por la tarde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15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  <a:latin typeface="Verdana"/>
                          <a:ea typeface="Calibri"/>
                          <a:cs typeface="Verdana"/>
                        </a:rPr>
                        <a:t>Estabilidad de la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  <a:latin typeface="Verdana"/>
                          <a:ea typeface="Calibri"/>
                          <a:cs typeface="Verdana"/>
                        </a:rPr>
                        <a:t>aplicación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  <a:latin typeface="Verdana"/>
                          <a:ea typeface="Calibri"/>
                          <a:cs typeface="Verdana"/>
                        </a:rPr>
                        <a:t>Nivel de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  <a:latin typeface="Verdana"/>
                          <a:ea typeface="Calibri"/>
                          <a:cs typeface="Verdana"/>
                        </a:rPr>
                        <a:t>estabilidad&gt;=0.95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Nivel de estabilidad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  <a:latin typeface="Verdana"/>
                          <a:ea typeface="Calibri"/>
                          <a:cs typeface="Verdana"/>
                        </a:rPr>
                        <a:t>- Frecuencia: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  <a:latin typeface="Verdana"/>
                          <a:ea typeface="Calibri"/>
                          <a:cs typeface="Verdana"/>
                        </a:rPr>
                        <a:t>Reportes de usuario: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  <a:latin typeface="Verdana"/>
                          <a:ea typeface="Calibri"/>
                          <a:cs typeface="Verdana"/>
                        </a:rPr>
                        <a:t>en caso de incidencia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  <a:latin typeface="Verdana"/>
                          <a:ea typeface="Calibri"/>
                          <a:cs typeface="Verdana"/>
                        </a:rPr>
                        <a:t>Log de errores: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  <a:latin typeface="Verdana"/>
                          <a:ea typeface="Calibri"/>
                          <a:cs typeface="Verdana"/>
                        </a:rPr>
                        <a:t>semanalmente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  <a:latin typeface="Verdana"/>
                          <a:ea typeface="Calibri"/>
                          <a:cs typeface="Verdana"/>
                        </a:rPr>
                        <a:t>- Medición: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  <a:latin typeface="Verdana"/>
                          <a:ea typeface="Calibri"/>
                          <a:cs typeface="Verdana"/>
                        </a:rPr>
                        <a:t>semanalmente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  <a:latin typeface="Verdana"/>
                          <a:ea typeface="Calibri"/>
                          <a:cs typeface="Verdana"/>
                        </a:rPr>
                        <a:t>- Frecuencia: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  <a:latin typeface="Verdana"/>
                          <a:ea typeface="Calibri"/>
                          <a:cs typeface="Verdana"/>
                        </a:rPr>
                        <a:t>Reportes de usuario: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  <a:latin typeface="Verdana"/>
                          <a:ea typeface="Calibri"/>
                          <a:cs typeface="Verdana"/>
                        </a:rPr>
                        <a:t>en caso de incidencia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  <a:latin typeface="Verdana"/>
                          <a:ea typeface="Calibri"/>
                          <a:cs typeface="Verdana"/>
                        </a:rPr>
                        <a:t>Log de errores: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  <a:latin typeface="Verdana"/>
                          <a:ea typeface="Calibri"/>
                          <a:cs typeface="Verdana"/>
                        </a:rPr>
                        <a:t>semanalmente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  <a:latin typeface="Verdana"/>
                          <a:ea typeface="Calibri"/>
                          <a:cs typeface="Verdana"/>
                        </a:rPr>
                        <a:t>- Medición: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  <a:latin typeface="Verdana"/>
                          <a:ea typeface="Calibri"/>
                          <a:cs typeface="Verdana"/>
                        </a:rPr>
                        <a:t>semanalmente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56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755576" y="485403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MATRIZ DE ACTIVIDADES DE CALIDAD</a:t>
            </a:r>
            <a:endParaRPr lang="es-PE" dirty="0">
              <a:solidFill>
                <a:schemeClr val="tx2"/>
              </a:solidFill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/>
          </p:nvPr>
        </p:nvGraphicFramePr>
        <p:xfrm>
          <a:off x="899594" y="1061466"/>
          <a:ext cx="7344815" cy="5556888"/>
        </p:xfrm>
        <a:graphic>
          <a:graphicData uri="http://schemas.openxmlformats.org/drawingml/2006/table">
            <a:tbl>
              <a:tblPr firstRow="1" firstCol="1" bandRow="1"/>
              <a:tblGrid>
                <a:gridCol w="1652583"/>
                <a:gridCol w="1519501"/>
                <a:gridCol w="2029089"/>
                <a:gridCol w="2143642"/>
              </a:tblGrid>
              <a:tr h="4817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ENTREGABLE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ESTÁNDAR DE CALIDAD APLICABLE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ACTIVIDADES DE PREVENCIÓN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ACTIVIDADES DE CONTROL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642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Project Charter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Metodología de la Gestión de Proyectos de Microsoft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Aprobación por Sponsor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Scope Statement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Metodología de la Gestión de Proyectos de Microsoft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Aprobación por Sponsor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Plan de Proyecto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Metodología de la Gestión de Proyectos de Microsoft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Aprobación por Sponsor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Informe de Estado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Metodología de la Gestión de Proyectos de Microsoft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Aprobación por Sponsor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Reunión Semanal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Metodología de la Gestión de Proyectos de Microsoft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Aprobación por Sponsor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8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755576" y="485403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MATRIZ DE ACTIVIDADES DE CALIDAD</a:t>
            </a:r>
            <a:endParaRPr lang="es-PE" dirty="0">
              <a:solidFill>
                <a:schemeClr val="tx2"/>
              </a:solidFill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/>
          </p:nvPr>
        </p:nvGraphicFramePr>
        <p:xfrm>
          <a:off x="971601" y="1565523"/>
          <a:ext cx="7344815" cy="3103248"/>
        </p:xfrm>
        <a:graphic>
          <a:graphicData uri="http://schemas.openxmlformats.org/drawingml/2006/table">
            <a:tbl>
              <a:tblPr firstRow="1" firstCol="1" bandRow="1"/>
              <a:tblGrid>
                <a:gridCol w="1652583"/>
                <a:gridCol w="1519501"/>
                <a:gridCol w="2029089"/>
                <a:gridCol w="2143642"/>
              </a:tblGrid>
              <a:tr h="3211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ENTREGABLE</a:t>
                      </a:r>
                      <a:endParaRPr lang="es-PE" sz="1400" dirty="0">
                        <a:solidFill>
                          <a:schemeClr val="bg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ESTÁNDAR DE CALIDAD APLICABLE</a:t>
                      </a:r>
                      <a:endParaRPr lang="es-PE" sz="1400" dirty="0">
                        <a:solidFill>
                          <a:schemeClr val="bg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ACTIVIDADES DE PREVENCIÓN</a:t>
                      </a:r>
                      <a:endParaRPr lang="es-PE" sz="1400" dirty="0">
                        <a:solidFill>
                          <a:schemeClr val="bg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ACTIVIDADES DE CONTROL</a:t>
                      </a:r>
                      <a:endParaRPr lang="es-PE" sz="1400" dirty="0">
                        <a:solidFill>
                          <a:schemeClr val="bg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817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Gestión de Cambios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Consultar al Líder Usuario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Revisión por Director de Proyecto y Jefe de Control de Calidad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Aseguramiento de Calidad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Revisión de módulos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Revisión de entrevista al usuario 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Control de Calidad 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Revisión de entrevista al usuario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Revisión de entrevista al usuario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Gestión de Riesgos 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Revisión de plantillas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Aprobación por Sponsor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Cierre del Proyecto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Revisión de plantillas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Aprobación por Director del Proyecto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34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Antecedentes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Historia</a:t>
            </a:r>
          </a:p>
          <a:p>
            <a:pPr lvl="1"/>
            <a:r>
              <a:rPr lang="es-PE" dirty="0" err="1" smtClean="0"/>
              <a:t>Minex</a:t>
            </a:r>
            <a:r>
              <a:rPr lang="es-PE" dirty="0" smtClean="0"/>
              <a:t> es una empresa que se de dedica al proceso de </a:t>
            </a:r>
            <a:r>
              <a:rPr lang="es-PE" dirty="0" smtClean="0"/>
              <a:t>transformación de </a:t>
            </a:r>
            <a:r>
              <a:rPr lang="es-PE" dirty="0" smtClean="0"/>
              <a:t>cobre en concentrado para ser vendido.</a:t>
            </a:r>
          </a:p>
          <a:p>
            <a:pPr lvl="1"/>
            <a:r>
              <a:rPr lang="es-PE" dirty="0" smtClean="0"/>
              <a:t>Ubicada en el departamento de nazca en la provincia de nazca.</a:t>
            </a:r>
          </a:p>
          <a:p>
            <a:r>
              <a:rPr lang="es-PE" dirty="0" smtClean="0"/>
              <a:t>Problemática</a:t>
            </a:r>
          </a:p>
          <a:p>
            <a:pPr lvl="1"/>
            <a:r>
              <a:rPr lang="es-PE" dirty="0" smtClean="0"/>
              <a:t>Al estar en crecimiento la plata </a:t>
            </a:r>
            <a:r>
              <a:rPr lang="es-PE" dirty="0" err="1" smtClean="0"/>
              <a:t>minex</a:t>
            </a:r>
            <a:r>
              <a:rPr lang="es-PE" dirty="0" smtClean="0"/>
              <a:t> tiene un la dificulta del correcto monitoreo de todo el mineral que se encuentra en al planta, muchas veces a entrado mineral a ser procesado que no era </a:t>
            </a:r>
            <a:r>
              <a:rPr lang="es-PE" dirty="0" smtClean="0"/>
              <a:t>prioritario </a:t>
            </a:r>
            <a:r>
              <a:rPr lang="es-PE" dirty="0" smtClean="0"/>
              <a:t>retrasando las </a:t>
            </a:r>
            <a:r>
              <a:rPr lang="es-PE" dirty="0" smtClean="0"/>
              <a:t>actividades.</a:t>
            </a: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144710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755576" y="485403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MATRIZ DE ACTIVIDADES DE CALIDAD</a:t>
            </a:r>
            <a:endParaRPr lang="es-PE" dirty="0">
              <a:solidFill>
                <a:schemeClr val="tx2"/>
              </a:solidFill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/>
          </p:nvPr>
        </p:nvGraphicFramePr>
        <p:xfrm>
          <a:off x="755578" y="1133472"/>
          <a:ext cx="7632847" cy="5253868"/>
        </p:xfrm>
        <a:graphic>
          <a:graphicData uri="http://schemas.openxmlformats.org/drawingml/2006/table">
            <a:tbl>
              <a:tblPr firstRow="1" firstCol="1" bandRow="1"/>
              <a:tblGrid>
                <a:gridCol w="1717392"/>
                <a:gridCol w="1579090"/>
                <a:gridCol w="2108660"/>
                <a:gridCol w="2227705"/>
              </a:tblGrid>
              <a:tr h="2671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Plan de desarrollo del software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Revisión de ERS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Aprobación por Director del Proyecto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1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Documentación de requerimientos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Revisión de plantillas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Aprobación por Jefe de Desarrollo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1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Modelamiento de Procesos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Revisión de ERS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Aprobación por Jefe de Desarrollo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1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Modelamiento del Sistema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Revisión de ERS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Aprobación por Jefe de Desarrollo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1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Modelamiento de BD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Revisión del modelo del sistema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Aprobación por Jefe de Desarrollo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7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Diseño de Pantallas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Revisión de pantallas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Aprobación por Director del Proyecto y Jefe de Desarrollo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7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Diseños Aprobados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Revisión de ERS y pantallas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Revisión por Jefe de Desarrollo y Jefe de Área de Pruebas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7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Diseño de Plan de Pruebas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Revisión de formatos para informes de seguimiento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Aprobación por Jefe de Desarrollo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1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Módulos del Sistema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Revisión del modelo del sistema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Aprobación por Jefe de Desarrollo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7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Documentación de Construcción del Software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Revisión de módulos 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Revisión por Jefe de Desarrollo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33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755576" y="485403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MATRIZ DE ACTIVIDADES DE CALIDAD</a:t>
            </a:r>
            <a:endParaRPr lang="es-PE" dirty="0">
              <a:solidFill>
                <a:schemeClr val="tx2"/>
              </a:solidFill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/>
          </p:nvPr>
        </p:nvGraphicFramePr>
        <p:xfrm>
          <a:off x="611561" y="2069579"/>
          <a:ext cx="7632847" cy="3348612"/>
        </p:xfrm>
        <a:graphic>
          <a:graphicData uri="http://schemas.openxmlformats.org/drawingml/2006/table">
            <a:tbl>
              <a:tblPr firstRow="1" firstCol="1" bandRow="1"/>
              <a:tblGrid>
                <a:gridCol w="1717392"/>
                <a:gridCol w="1579090"/>
                <a:gridCol w="2108660"/>
                <a:gridCol w="2227705"/>
              </a:tblGrid>
              <a:tr h="4007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Pruebas Internas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Revisión de formatos para informes de seguimiento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Revisión por Jefe de Desarrollo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7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Pruebas Externas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Revisión de formatos para informes de seguimiento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Revisión por Jefe de Desarrollo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7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Resultado de Pruebas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Revisión de formatos para informes de seguimiento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Aprobación por Jefe de Desarrollo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7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Manual de Usuario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Revisión de ERS, modelo del sistema, modelo de BD, módulos y manuales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Aprobación por Jefe de Desarrollo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7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Manual de Instalación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Revisión de ERS, modelo del sistema, modelo de BD, módulos y manuales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Revisión por Director del Proyecto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1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Informe de Desempeño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Formato exigido por Microsoft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Monitorear al personal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Revisión por Director del Proyecto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269" marR="392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/>
          </p:nvPr>
        </p:nvGraphicFramePr>
        <p:xfrm>
          <a:off x="611560" y="1349499"/>
          <a:ext cx="7704856" cy="720080"/>
        </p:xfrm>
        <a:graphic>
          <a:graphicData uri="http://schemas.openxmlformats.org/drawingml/2006/table">
            <a:tbl>
              <a:tblPr firstRow="1" firstCol="1" bandRow="1"/>
              <a:tblGrid>
                <a:gridCol w="1733592"/>
                <a:gridCol w="1593987"/>
                <a:gridCol w="2128554"/>
                <a:gridCol w="2248723"/>
              </a:tblGrid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ENTREGABLE</a:t>
                      </a:r>
                      <a:endParaRPr lang="es-PE" sz="1400" dirty="0">
                        <a:solidFill>
                          <a:schemeClr val="bg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ESTÁNDAR DE CALIDAD APLICABLE</a:t>
                      </a:r>
                      <a:endParaRPr lang="es-PE" sz="1400" dirty="0">
                        <a:solidFill>
                          <a:schemeClr val="bg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ACTIVIDADES DE PREVENCIÓN</a:t>
                      </a:r>
                      <a:endParaRPr lang="es-PE" sz="1400" dirty="0">
                        <a:solidFill>
                          <a:schemeClr val="bg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2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ACTIVIDADES DE CONTROL</a:t>
                      </a:r>
                      <a:endParaRPr lang="es-PE" sz="1400" dirty="0">
                        <a:solidFill>
                          <a:schemeClr val="bg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001" marR="460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94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755576" y="485403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PLAN DE GESTION DE CALIDAD</a:t>
            </a:r>
            <a:endParaRPr lang="es-PE" dirty="0">
              <a:solidFill>
                <a:schemeClr val="tx2"/>
              </a:solidFill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/>
          </p:nvPr>
        </p:nvGraphicFramePr>
        <p:xfrm>
          <a:off x="729487" y="855134"/>
          <a:ext cx="7632848" cy="5802252"/>
        </p:xfrm>
        <a:graphic>
          <a:graphicData uri="http://schemas.openxmlformats.org/drawingml/2006/table">
            <a:tbl>
              <a:tblPr firstRow="1" firstCol="1" bandRow="1"/>
              <a:tblGrid>
                <a:gridCol w="7632848"/>
              </a:tblGrid>
              <a:tr h="4059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Política de calidad del proyecto: Especificar la intención de dirección que formalmente tiene el equipo de proyecto con relación a la calidad del proyecto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6" marR="67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4883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La finalidad del Plan de Gestión de la Calidad es establecer un control de la calidad y una garantía de calidad  del producto. 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Resolviendo los errores y defectos del producto a la mayor brevedad posible para controlar así la calidad.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Verificando que los entregables sean de la calidad esperada y que cumplan con los requerimientos pre-establecidos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Impulsando la mejora continua de los procesos que generan entregables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6" marR="67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91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Línea base de Calidad del Proyecto: Especificar los factores de calidad relevantes para el producto del proyecto y para la gestión del proyecto. Para cada factor de calidad relevante definir los objetivos de calidad, las métricas a utilizar, las frecuencias de medición y de reporte.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6" marR="67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2126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Ver documento de Línea Base de Calidad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6" marR="67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2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Plan de Mejora de Procesos: Especificar los pasos para analizar procesos, los cuales facilitarán la identificación de actividades que generan desperdicio o que no agregan valor.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6" marR="67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9135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Cada vez que se deba mejorar un proceso se seguirán los siguientes pasos: 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es-ES" sz="1400" dirty="0">
                          <a:effectLst/>
                          <a:latin typeface="Calibri"/>
                          <a:cs typeface="Times New Roman"/>
                        </a:rPr>
                        <a:t>Delimitar el proceso 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es-ES" sz="1400" dirty="0">
                          <a:effectLst/>
                          <a:latin typeface="Calibri"/>
                          <a:cs typeface="Times New Roman"/>
                        </a:rPr>
                        <a:t>Determinar la oportunidad de mejora 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es-ES" sz="1400" dirty="0">
                          <a:effectLst/>
                          <a:latin typeface="Calibri"/>
                          <a:cs typeface="Times New Roman"/>
                        </a:rPr>
                        <a:t>Tomar información sobre el proceso 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es-ES" sz="1400" dirty="0">
                          <a:effectLst/>
                          <a:latin typeface="Calibri"/>
                          <a:cs typeface="Times New Roman"/>
                        </a:rPr>
                        <a:t>Analizar la información levantada 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es-ES" sz="1400" dirty="0">
                          <a:effectLst/>
                          <a:latin typeface="Calibri"/>
                          <a:cs typeface="Times New Roman"/>
                        </a:rPr>
                        <a:t>Definir las acciones correctivas para mejorar el proceso 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es-ES" sz="1400" dirty="0">
                          <a:effectLst/>
                          <a:latin typeface="Calibri"/>
                          <a:cs typeface="Times New Roman"/>
                        </a:rPr>
                        <a:t>Aplicar las acciones correctivas 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es-ES" sz="1400" dirty="0">
                          <a:effectLst/>
                          <a:latin typeface="Calibri"/>
                          <a:cs typeface="Times New Roman"/>
                        </a:rPr>
                        <a:t>Verificar si las acciones correctivas han sido efectivas 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es-ES" sz="1400" dirty="0">
                          <a:effectLst/>
                          <a:latin typeface="Calibri"/>
                          <a:cs typeface="Times New Roman"/>
                        </a:rPr>
                        <a:t>Estandarizar las mejoras logradas para hacerlas parte del proceso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7856" marR="678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21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755576" y="300737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PLAN DE GESTION DE CALIDAD</a:t>
            </a:r>
            <a:endParaRPr lang="es-PE" dirty="0">
              <a:solidFill>
                <a:schemeClr val="tx2"/>
              </a:solidFill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/>
          </p:nvPr>
        </p:nvGraphicFramePr>
        <p:xfrm>
          <a:off x="971600" y="670069"/>
          <a:ext cx="7200798" cy="6325872"/>
        </p:xfrm>
        <a:graphic>
          <a:graphicData uri="http://schemas.openxmlformats.org/drawingml/2006/table">
            <a:tbl>
              <a:tblPr firstRow="1" firstCol="1" bandRow="1"/>
              <a:tblGrid>
                <a:gridCol w="7200798"/>
              </a:tblGrid>
              <a:tr h="7192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Matriz de Actividades de Calidad: Especificar para cada paquete de trabajo si existe un estándar o norma de calidad aplicable a su elaboración. Analizar la capacidad del proceso que generará cada entregable y diseñar actividades de prevención y de control que asegurarán la obtención de entregables con el nivel de calidad requerido </a:t>
                      </a:r>
                      <a:endParaRPr lang="es-PE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258" marR="582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929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>
                          <a:effectLst/>
                          <a:latin typeface="Calibri"/>
                          <a:ea typeface="Calibri"/>
                          <a:cs typeface="Times New Roman"/>
                        </a:rPr>
                        <a:t>Ver documento de Matriz de Actividades de Calidad</a:t>
                      </a:r>
                      <a:endParaRPr lang="es-PE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258" marR="582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3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Roles para la Gestión de la Calidad: Especificar los roles que serán necesarios en el equipo de proyecto para desarrollar los entregables y actividades de gestión de la calidad.</a:t>
                      </a:r>
                      <a:endParaRPr lang="es-PE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258" marR="582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40522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Rol N°1: Sponsor</a:t>
                      </a:r>
                      <a:endParaRPr lang="es-PE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Objetivos del rol:  Responsable ejecutivo y final por la calidad del proyecto </a:t>
                      </a:r>
                      <a:endParaRPr lang="es-PE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Funciones del rol: Revisar, aprobar, y tomar acciones correctivas para mejorar la calidad </a:t>
                      </a:r>
                      <a:endParaRPr lang="es-PE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Niveles de autoridad: Aplicar a discreción los recursos para el  proyecto, renegociar contratos.</a:t>
                      </a:r>
                      <a:endParaRPr lang="es-PE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Reporta a:  Directorio </a:t>
                      </a:r>
                      <a:endParaRPr lang="es-PE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Supervisa a:  Project Manager </a:t>
                      </a:r>
                      <a:endParaRPr lang="es-PE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s-PE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Rol N°2: Gerente de proyecto</a:t>
                      </a:r>
                      <a:endParaRPr lang="es-PE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Objetivos del rol: Gestionar operativamente la calidad</a:t>
                      </a:r>
                      <a:endParaRPr lang="es-PE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Funciones del rol: Revisar estándares, revisar entregables, aceptar entregables o disponer su </a:t>
                      </a:r>
                      <a:endParaRPr lang="es-PE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reproceso, deliberar para generar acciones correctivas, aplicar acciones correctivas </a:t>
                      </a:r>
                      <a:endParaRPr lang="es-PE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Niveles de autoridad : Exigir cumplimiento de entregables al equipo de proyecto </a:t>
                      </a:r>
                      <a:endParaRPr lang="es-PE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Reporta a: Sponsor </a:t>
                      </a:r>
                      <a:endParaRPr lang="es-PE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Supervisa a: Equipo de Proyecto</a:t>
                      </a:r>
                      <a:endParaRPr lang="es-PE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s-PE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Rol N°3: Equipo del proyecto</a:t>
                      </a:r>
                      <a:endParaRPr lang="es-PE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Objetivos del rol: Elaborar los entregables con la calidad requerida y según estándares </a:t>
                      </a:r>
                      <a:endParaRPr lang="es-PE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Funciones del rol : Elaborar los entregables </a:t>
                      </a:r>
                      <a:endParaRPr lang="es-PE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Niveles de autoridad: Aplicar los recursos que se le han asignado </a:t>
                      </a:r>
                      <a:endParaRPr lang="es-PE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Reporta</a:t>
                      </a:r>
                      <a:r>
                        <a:rPr lang="en-US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a: Project Manager </a:t>
                      </a:r>
                      <a:endParaRPr lang="es-PE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s-PE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258" marR="582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02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755576" y="485403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PLAN DE GESTION DE CALIDAD</a:t>
            </a:r>
            <a:endParaRPr lang="es-PE" dirty="0">
              <a:solidFill>
                <a:schemeClr val="tx2"/>
              </a:solidFill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/>
          </p:nvPr>
        </p:nvGraphicFramePr>
        <p:xfrm>
          <a:off x="971600" y="854735"/>
          <a:ext cx="7200798" cy="4527212"/>
        </p:xfrm>
        <a:graphic>
          <a:graphicData uri="http://schemas.openxmlformats.org/drawingml/2006/table">
            <a:tbl>
              <a:tblPr firstRow="1" firstCol="1" bandRow="1"/>
              <a:tblGrid>
                <a:gridCol w="1635321"/>
                <a:gridCol w="5565477"/>
              </a:tblGrid>
              <a:tr h="57606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Organización para la Calidad del Proyecto: Especificar el organigrama del proyecto indicando claramente donde estarán los roles para la Gestión de la Calidad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582997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576064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Documentos Normativos para la Calidad: Especificar que documentos normativos regirán los recursos y actividades de Gestión de la Calidad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Procedimientos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1. Para Mejora de Procesos 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3. Para Reuniones de Aseguramiento de Calidad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4. Para Resolución de Problemas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41" name="Imagen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09539"/>
            <a:ext cx="32004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59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755576" y="485403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PLAN DE GESTION DE CALIDAD</a:t>
            </a:r>
            <a:endParaRPr lang="es-PE" dirty="0">
              <a:solidFill>
                <a:schemeClr val="tx2"/>
              </a:solidFill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/>
          </p:nvPr>
        </p:nvGraphicFramePr>
        <p:xfrm>
          <a:off x="1403649" y="1133475"/>
          <a:ext cx="5941695" cy="4387596"/>
        </p:xfrm>
        <a:graphic>
          <a:graphicData uri="http://schemas.openxmlformats.org/drawingml/2006/table">
            <a:tbl>
              <a:tblPr firstRow="1" firstCol="1" bandRow="1"/>
              <a:tblGrid>
                <a:gridCol w="1349375"/>
                <a:gridCol w="459232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Procedimientos</a:t>
                      </a:r>
                      <a:endParaRPr lang="es-P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1. Para Mejora de Procesos </a:t>
                      </a:r>
                      <a:endParaRPr lang="es-P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3. Para Reuniones de Aseguramiento de Calidad</a:t>
                      </a:r>
                      <a:endParaRPr lang="es-P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4. Para Resolución de Problemas</a:t>
                      </a:r>
                      <a:endParaRPr lang="es-P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Plantillas</a:t>
                      </a:r>
                      <a:endParaRPr lang="es-P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1. Métricas</a:t>
                      </a:r>
                      <a:endParaRPr lang="es-P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2. Plan de Gestión de Calidad</a:t>
                      </a:r>
                      <a:endParaRPr lang="es-P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Formatos</a:t>
                      </a:r>
                      <a:endParaRPr lang="es-P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1. Métricas</a:t>
                      </a:r>
                      <a:endParaRPr lang="es-P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2. Línea Base de Calidad</a:t>
                      </a:r>
                      <a:endParaRPr lang="es-P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3. Plan de Gestión de Calidad</a:t>
                      </a:r>
                      <a:endParaRPr lang="es-P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CheckLists</a:t>
                      </a:r>
                      <a:endParaRPr lang="es-P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1. De métricas</a:t>
                      </a:r>
                      <a:endParaRPr lang="es-P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Procesos de Gestión de la Calidad: Especificar el enfoque para realizar los procesos de Gestión de Calidad indicando el qué, cómo, cuándo, dónde, con qué y por qué</a:t>
                      </a:r>
                      <a:endParaRPr lang="es-P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Enfoque de Aseguramiento de la Calidad</a:t>
                      </a:r>
                      <a:endParaRPr lang="es-P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El aseguramiento de calidad se hará monitoreando continuamente la performance del trabajo, los resultados del control de calidad, y sobre todo las métricas.</a:t>
                      </a:r>
                      <a:endParaRPr lang="es-P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43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755576" y="485403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PLAN DE GESTION DE CALIDAD</a:t>
            </a:r>
            <a:endParaRPr lang="es-PE" dirty="0">
              <a:solidFill>
                <a:schemeClr val="tx2"/>
              </a:solidFill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/>
          </p:nvPr>
        </p:nvGraphicFramePr>
        <p:xfrm>
          <a:off x="899592" y="1205483"/>
          <a:ext cx="7056784" cy="4964938"/>
        </p:xfrm>
        <a:graphic>
          <a:graphicData uri="http://schemas.openxmlformats.org/drawingml/2006/table">
            <a:tbl>
              <a:tblPr firstRow="1" firstCol="1" bandRow="1"/>
              <a:tblGrid>
                <a:gridCol w="3528392"/>
                <a:gridCol w="3528392"/>
              </a:tblGrid>
              <a:tr h="800705">
                <a:tc row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Enfoque de Control de la Calidad</a:t>
                      </a:r>
                      <a:endParaRPr lang="es-P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El control de calidad se ejecutara revisando los entregables para ver si están  conformes o no</a:t>
                      </a:r>
                      <a:endParaRPr lang="es-P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0705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Los resultados de estas mediciones se consolidarán y se enviarán al proceso de aseguramiento de calidad</a:t>
                      </a:r>
                      <a:endParaRPr lang="es-P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0705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Asimismo en este proceso se hará la medición de las métricas y se informarán al proceso de aseguramiento de calidad</a:t>
                      </a:r>
                      <a:endParaRPr lang="es-P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0705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Los entregables que han sido reprocesados se volverán a revisar para verificar si ya se han vuelto conformes</a:t>
                      </a:r>
                      <a:endParaRPr lang="es-P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7355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Para los defectos detectados se tratará de detectar  las causas raíces de los  defectos para eliminar las fuentes del error, los resultados y conclusiones se  formalizarán como solicitudes de cambio y/o acciones correctivas/preventivas</a:t>
                      </a:r>
                      <a:endParaRPr lang="es-P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2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755576" y="485403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PLAN DE GESTION DE CALIDAD</a:t>
            </a:r>
            <a:endParaRPr lang="es-PE" dirty="0">
              <a:solidFill>
                <a:schemeClr val="tx2"/>
              </a:solidFill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/>
          </p:nvPr>
        </p:nvGraphicFramePr>
        <p:xfrm>
          <a:off x="1475657" y="1997571"/>
          <a:ext cx="5941695" cy="3628898"/>
        </p:xfrm>
        <a:graphic>
          <a:graphicData uri="http://schemas.openxmlformats.org/drawingml/2006/table">
            <a:tbl>
              <a:tblPr firstRow="1" firstCol="1" bandRow="1"/>
              <a:tblGrid>
                <a:gridCol w="1349375"/>
                <a:gridCol w="4592320"/>
              </a:tblGrid>
              <a:tr h="1800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Enfoque de Mejora de Procesos</a:t>
                      </a:r>
                      <a:endParaRPr lang="es-P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Cada vez que se requiera mejorar un proceso se seguirá lo siguiente: </a:t>
                      </a:r>
                      <a:endParaRPr lang="es-P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" sz="1600" dirty="0">
                          <a:effectLst/>
                          <a:latin typeface="Calibri"/>
                          <a:cs typeface="Times New Roman"/>
                        </a:rPr>
                        <a:t>Delimitar el proceso </a:t>
                      </a:r>
                      <a:endParaRPr lang="es-PE" sz="16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" sz="1600" dirty="0">
                          <a:effectLst/>
                          <a:latin typeface="Calibri"/>
                          <a:cs typeface="Times New Roman"/>
                        </a:rPr>
                        <a:t>Determinar la oportunidad de mejora </a:t>
                      </a:r>
                      <a:endParaRPr lang="es-PE" sz="16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" sz="1600" dirty="0">
                          <a:effectLst/>
                          <a:latin typeface="Calibri"/>
                          <a:cs typeface="Times New Roman"/>
                        </a:rPr>
                        <a:t>Tomar información sobre el proceso </a:t>
                      </a:r>
                      <a:endParaRPr lang="es-PE" sz="16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" sz="1600" dirty="0">
                          <a:effectLst/>
                          <a:latin typeface="Calibri"/>
                          <a:cs typeface="Times New Roman"/>
                        </a:rPr>
                        <a:t>Analizar la información levantada </a:t>
                      </a:r>
                      <a:endParaRPr lang="es-PE" sz="16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" sz="1600" dirty="0">
                          <a:effectLst/>
                          <a:latin typeface="Calibri"/>
                          <a:cs typeface="Times New Roman"/>
                        </a:rPr>
                        <a:t>Definir las acciones correctivas para mejorar el proceso </a:t>
                      </a:r>
                      <a:endParaRPr lang="es-PE" sz="16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" sz="1600" dirty="0">
                          <a:effectLst/>
                          <a:latin typeface="Calibri"/>
                          <a:cs typeface="Times New Roman"/>
                        </a:rPr>
                        <a:t>Aplicar las acciones correctivas </a:t>
                      </a:r>
                      <a:endParaRPr lang="es-PE" sz="16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" sz="1600" dirty="0">
                          <a:effectLst/>
                          <a:latin typeface="Calibri"/>
                          <a:cs typeface="Times New Roman"/>
                        </a:rPr>
                        <a:t>Verificar si las acciones correctivas han sido efectivas </a:t>
                      </a:r>
                      <a:endParaRPr lang="es-PE" sz="16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" sz="1600" dirty="0">
                          <a:effectLst/>
                          <a:latin typeface="Calibri"/>
                          <a:cs typeface="Times New Roman"/>
                        </a:rPr>
                        <a:t>Estandarizar las mejoras logradas para hacerlas parte del proceso</a:t>
                      </a:r>
                      <a:endParaRPr lang="es-PE" sz="16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08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65920" y="485403"/>
            <a:ext cx="7128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solidFill>
                  <a:schemeClr val="tx2"/>
                </a:solidFill>
              </a:rPr>
              <a:t>PLAN DE GESTIÓN DE RECURSOS HUMANOS</a:t>
            </a:r>
          </a:p>
          <a:p>
            <a:pPr algn="ctr"/>
            <a:endParaRPr lang="es-PE" dirty="0"/>
          </a:p>
        </p:txBody>
      </p:sp>
      <p:sp>
        <p:nvSpPr>
          <p:cNvPr id="6" name="5 CuadroTexto"/>
          <p:cNvSpPr txBox="1"/>
          <p:nvPr/>
        </p:nvSpPr>
        <p:spPr>
          <a:xfrm>
            <a:off x="601994" y="1203634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u="sng" dirty="0">
                <a:solidFill>
                  <a:schemeClr val="tx2"/>
                </a:solidFill>
              </a:rPr>
              <a:t>ORGANIGRAMA DEL PROYECTO</a:t>
            </a:r>
          </a:p>
        </p:txBody>
      </p:sp>
      <p:grpSp>
        <p:nvGrpSpPr>
          <p:cNvPr id="8" name="20 Grupo"/>
          <p:cNvGrpSpPr/>
          <p:nvPr/>
        </p:nvGrpSpPr>
        <p:grpSpPr>
          <a:xfrm>
            <a:off x="975425" y="2282043"/>
            <a:ext cx="7029450" cy="3325493"/>
            <a:chOff x="0" y="0"/>
            <a:chExt cx="7030028" cy="3325610"/>
          </a:xfrm>
        </p:grpSpPr>
        <p:sp>
          <p:nvSpPr>
            <p:cNvPr id="9" name="AutoShape 2"/>
            <p:cNvSpPr>
              <a:spLocks noChangeArrowheads="1"/>
            </p:cNvSpPr>
            <p:nvPr/>
          </p:nvSpPr>
          <p:spPr bwMode="auto">
            <a:xfrm>
              <a:off x="2676699" y="0"/>
              <a:ext cx="1714500" cy="680077"/>
            </a:xfrm>
            <a:prstGeom prst="roundRect">
              <a:avLst>
                <a:gd name="adj" fmla="val 16667"/>
              </a:avLst>
            </a:prstGeom>
            <a:solidFill>
              <a:srgbClr val="4BACC6">
                <a:lumMod val="100000"/>
                <a:lumOff val="0"/>
              </a:srgbClr>
            </a:solidFill>
            <a:ln w="127000" cmpd="dbl">
              <a:solidFill>
                <a:srgbClr val="4BACC6">
                  <a:lumMod val="100000"/>
                  <a:lumOff val="0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68686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defRPr/>
              </a:pPr>
              <a:r>
                <a:rPr lang="es-PE" sz="1100" b="1" kern="0">
                  <a:solidFill>
                    <a:sysClr val="windowText" lastClr="000000"/>
                  </a:solidFill>
                  <a:latin typeface="Calibri"/>
                  <a:ea typeface="Calibri"/>
                  <a:cs typeface="Times New Roman"/>
                </a:rPr>
                <a:t>Jefe de Proyecto</a:t>
              </a:r>
              <a:endParaRPr lang="es-PE" sz="1100" kern="0">
                <a:solidFill>
                  <a:sysClr val="windowText" lastClr="000000"/>
                </a:solidFill>
                <a:latin typeface="Calibri"/>
                <a:ea typeface="Calibri"/>
                <a:cs typeface="Times New Roman"/>
              </a:endParaRPr>
            </a:p>
            <a:p>
              <a:pPr algn="ctr">
                <a:defRPr/>
              </a:pPr>
              <a:r>
                <a:rPr lang="es-PE" sz="1100" kern="0">
                  <a:solidFill>
                    <a:sysClr val="windowText" lastClr="000000"/>
                  </a:solidFill>
                  <a:latin typeface="Calibri"/>
                  <a:ea typeface="Calibri"/>
                  <a:cs typeface="Times New Roman"/>
                </a:rPr>
                <a:t>Giannina Gastañadui</a:t>
              </a:r>
            </a:p>
          </p:txBody>
        </p:sp>
        <p:cxnSp>
          <p:nvCxnSpPr>
            <p:cNvPr id="10" name="AutoShape 3"/>
            <p:cNvCxnSpPr>
              <a:cxnSpLocks noChangeShapeType="1"/>
            </p:cNvCxnSpPr>
            <p:nvPr/>
          </p:nvCxnSpPr>
          <p:spPr bwMode="auto">
            <a:xfrm>
              <a:off x="4231179" y="507076"/>
              <a:ext cx="814705" cy="0"/>
            </a:xfrm>
            <a:prstGeom prst="straightConnector1">
              <a:avLst/>
            </a:prstGeom>
            <a:noFill/>
            <a:ln w="12700">
              <a:solidFill>
                <a:srgbClr val="4BACC6">
                  <a:lumMod val="100000"/>
                  <a:lumOff val="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29783" dir="3885598" algn="ctr" rotWithShape="0">
                      <a:schemeClr val="accent5">
                        <a:lumMod val="50000"/>
                        <a:lumOff val="0"/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"/>
            <p:cNvCxnSpPr>
              <a:cxnSpLocks noChangeShapeType="1"/>
            </p:cNvCxnSpPr>
            <p:nvPr/>
          </p:nvCxnSpPr>
          <p:spPr bwMode="auto">
            <a:xfrm>
              <a:off x="3433157" y="681643"/>
              <a:ext cx="45719" cy="434133"/>
            </a:xfrm>
            <a:prstGeom prst="straightConnector1">
              <a:avLst/>
            </a:prstGeom>
            <a:noFill/>
            <a:ln w="12700">
              <a:solidFill>
                <a:srgbClr val="4BACC6">
                  <a:lumMod val="100000"/>
                  <a:lumOff val="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29783" dir="3885598" algn="ctr" rotWithShape="0">
                      <a:schemeClr val="accent5">
                        <a:lumMod val="50000"/>
                        <a:lumOff val="0"/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" name="AutoShape 6"/>
            <p:cNvSpPr>
              <a:spLocks noChangeArrowheads="1"/>
            </p:cNvSpPr>
            <p:nvPr/>
          </p:nvSpPr>
          <p:spPr bwMode="auto">
            <a:xfrm>
              <a:off x="4979324" y="224443"/>
              <a:ext cx="1463040" cy="802640"/>
            </a:xfrm>
            <a:prstGeom prst="roundRect">
              <a:avLst>
                <a:gd name="adj" fmla="val 16667"/>
              </a:avLst>
            </a:prstGeom>
            <a:solidFill>
              <a:srgbClr val="F79646">
                <a:lumMod val="100000"/>
                <a:lumOff val="0"/>
              </a:srgbClr>
            </a:solidFill>
            <a:ln w="127000" cmpd="dbl">
              <a:solidFill>
                <a:srgbClr val="F79646">
                  <a:lumMod val="100000"/>
                  <a:lumOff val="0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68686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defRPr/>
              </a:pPr>
              <a:r>
                <a:rPr lang="es-PE" sz="1100" b="1" kern="0">
                  <a:solidFill>
                    <a:sysClr val="windowText" lastClr="000000"/>
                  </a:solidFill>
                  <a:latin typeface="Calibri"/>
                  <a:ea typeface="Calibri"/>
                  <a:cs typeface="Times New Roman"/>
                </a:rPr>
                <a:t>Sponsor </a:t>
              </a:r>
              <a:endParaRPr lang="es-PE" sz="1100" kern="0">
                <a:solidFill>
                  <a:sysClr val="windowText" lastClr="000000"/>
                </a:solidFill>
                <a:latin typeface="Calibri"/>
                <a:ea typeface="Calibri"/>
                <a:cs typeface="Times New Roman"/>
              </a:endParaRPr>
            </a:p>
            <a:p>
              <a:pPr algn="ctr">
                <a:defRPr/>
              </a:pPr>
              <a:r>
                <a:rPr lang="es-PE" sz="1100" kern="0">
                  <a:solidFill>
                    <a:sysClr val="windowText" lastClr="000000"/>
                  </a:solidFill>
                  <a:latin typeface="Calibri"/>
                  <a:ea typeface="Calibri"/>
                  <a:cs typeface="Times New Roman"/>
                </a:rPr>
                <a:t> </a:t>
              </a:r>
            </a:p>
          </p:txBody>
        </p:sp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2709949" y="1022465"/>
              <a:ext cx="1628775" cy="671386"/>
            </a:xfrm>
            <a:prstGeom prst="roundRect">
              <a:avLst>
                <a:gd name="adj" fmla="val 16667"/>
              </a:avLst>
            </a:prstGeom>
            <a:solidFill>
              <a:srgbClr val="9BBB59">
                <a:lumMod val="100000"/>
                <a:lumOff val="0"/>
              </a:srgbClr>
            </a:solidFill>
            <a:ln w="127000" cmpd="dbl">
              <a:solidFill>
                <a:srgbClr val="9BBB59">
                  <a:lumMod val="100000"/>
                  <a:lumOff val="0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68686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defRPr/>
              </a:pPr>
              <a:r>
                <a:rPr lang="es-PE" sz="1100" b="1" kern="0">
                  <a:solidFill>
                    <a:sysClr val="windowText" lastClr="000000"/>
                  </a:solidFill>
                  <a:latin typeface="Calibri"/>
                  <a:ea typeface="Calibri"/>
                  <a:cs typeface="Times New Roman"/>
                </a:rPr>
                <a:t>Analista-Arquitectura</a:t>
              </a:r>
              <a:endParaRPr lang="es-PE" sz="1100" kern="0">
                <a:solidFill>
                  <a:sysClr val="windowText" lastClr="000000"/>
                </a:solidFill>
                <a:latin typeface="Calibri"/>
                <a:ea typeface="Calibri"/>
                <a:cs typeface="Times New Roman"/>
              </a:endParaRPr>
            </a:p>
            <a:p>
              <a:pPr algn="ctr">
                <a:defRPr/>
              </a:pPr>
              <a:r>
                <a:rPr lang="es-PE" sz="1100" kern="0">
                  <a:solidFill>
                    <a:sysClr val="windowText" lastClr="000000"/>
                  </a:solidFill>
                  <a:latin typeface="Calibri"/>
                  <a:ea typeface="Calibri"/>
                  <a:cs typeface="Times New Roman"/>
                </a:rPr>
                <a:t>Carlos Caso</a:t>
              </a:r>
            </a:p>
          </p:txBody>
        </p:sp>
        <p:cxnSp>
          <p:nvCxnSpPr>
            <p:cNvPr id="14" name="AutoShape 8"/>
            <p:cNvCxnSpPr>
              <a:cxnSpLocks noChangeShapeType="1"/>
            </p:cNvCxnSpPr>
            <p:nvPr/>
          </p:nvCxnSpPr>
          <p:spPr bwMode="auto">
            <a:xfrm>
              <a:off x="3474720" y="1695796"/>
              <a:ext cx="0" cy="307340"/>
            </a:xfrm>
            <a:prstGeom prst="straightConnector1">
              <a:avLst/>
            </a:prstGeom>
            <a:noFill/>
            <a:ln w="12700">
              <a:solidFill>
                <a:srgbClr val="9BBB59">
                  <a:lumMod val="100000"/>
                  <a:lumOff val="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29783" dir="3885598" algn="ctr" rotWithShape="0">
                      <a:schemeClr val="accent3">
                        <a:lumMod val="50000"/>
                        <a:lumOff val="0"/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9"/>
            <p:cNvCxnSpPr>
              <a:cxnSpLocks noChangeShapeType="1"/>
            </p:cNvCxnSpPr>
            <p:nvPr/>
          </p:nvCxnSpPr>
          <p:spPr bwMode="auto">
            <a:xfrm>
              <a:off x="814648" y="1995054"/>
              <a:ext cx="5303520" cy="0"/>
            </a:xfrm>
            <a:prstGeom prst="straightConnector1">
              <a:avLst/>
            </a:prstGeom>
            <a:noFill/>
            <a:ln w="12700">
              <a:solidFill>
                <a:srgbClr val="9BBB59">
                  <a:lumMod val="100000"/>
                  <a:lumOff val="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29783" dir="3885598" algn="ctr" rotWithShape="0">
                      <a:schemeClr val="accent3">
                        <a:lumMod val="50000"/>
                        <a:lumOff val="0"/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1"/>
            <p:cNvCxnSpPr>
              <a:cxnSpLocks noChangeShapeType="1"/>
            </p:cNvCxnSpPr>
            <p:nvPr/>
          </p:nvCxnSpPr>
          <p:spPr bwMode="auto">
            <a:xfrm>
              <a:off x="814648" y="2003367"/>
              <a:ext cx="0" cy="307340"/>
            </a:xfrm>
            <a:prstGeom prst="straightConnector1">
              <a:avLst/>
            </a:prstGeom>
            <a:noFill/>
            <a:ln w="12700">
              <a:solidFill>
                <a:srgbClr val="C0504D">
                  <a:lumMod val="100000"/>
                  <a:lumOff val="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29783" dir="3885598" algn="ctr" rotWithShape="0">
                      <a:schemeClr val="accent2">
                        <a:lumMod val="50000"/>
                        <a:lumOff val="0"/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" name="AutoShape 12"/>
            <p:cNvSpPr>
              <a:spLocks noChangeArrowheads="1"/>
            </p:cNvSpPr>
            <p:nvPr/>
          </p:nvSpPr>
          <p:spPr bwMode="auto">
            <a:xfrm>
              <a:off x="5386648" y="2302625"/>
              <a:ext cx="1643380" cy="1022985"/>
            </a:xfrm>
            <a:prstGeom prst="roundRect">
              <a:avLst>
                <a:gd name="adj" fmla="val 16667"/>
              </a:avLst>
            </a:prstGeom>
            <a:solidFill>
              <a:srgbClr val="8064A2">
                <a:lumMod val="100000"/>
                <a:lumOff val="0"/>
              </a:srgbClr>
            </a:solidFill>
            <a:ln w="127000" cmpd="dbl">
              <a:solidFill>
                <a:srgbClr val="8064A2">
                  <a:lumMod val="100000"/>
                  <a:lumOff val="0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68686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defRPr/>
              </a:pPr>
              <a:r>
                <a:rPr lang="es-ES_tradnl" sz="1100" b="1" kern="0">
                  <a:solidFill>
                    <a:sysClr val="windowText" lastClr="000000"/>
                  </a:solidFill>
                  <a:latin typeface="Calibri"/>
                  <a:ea typeface="Calibri"/>
                  <a:cs typeface="Courier New"/>
                </a:rPr>
                <a:t>Programador –Documentador II – Tester</a:t>
              </a:r>
              <a:endParaRPr lang="es-PE" sz="1100" kern="0">
                <a:solidFill>
                  <a:sysClr val="windowText" lastClr="000000"/>
                </a:solidFill>
                <a:latin typeface="Calibri"/>
                <a:ea typeface="Calibri"/>
                <a:cs typeface="Times New Roman"/>
              </a:endParaRPr>
            </a:p>
            <a:p>
              <a:pPr algn="ctr">
                <a:defRPr/>
              </a:pPr>
              <a:r>
                <a:rPr lang="es-ES_tradnl" sz="1100" kern="0">
                  <a:solidFill>
                    <a:sysClr val="windowText" lastClr="000000"/>
                  </a:solidFill>
                  <a:latin typeface="Calibri"/>
                  <a:ea typeface="Calibri"/>
                  <a:cs typeface="Courier New"/>
                </a:rPr>
                <a:t>David Mechato</a:t>
              </a:r>
              <a:endParaRPr lang="es-PE" sz="1100" kern="0">
                <a:solidFill>
                  <a:sysClr val="windowText" lastClr="000000"/>
                </a:solidFill>
                <a:latin typeface="Calibri"/>
                <a:ea typeface="Calibri"/>
                <a:cs typeface="Times New Roman"/>
              </a:endParaRPr>
            </a:p>
            <a:p>
              <a:pPr>
                <a:defRPr/>
              </a:pPr>
              <a:r>
                <a:rPr lang="es-ES" sz="1100" kern="0">
                  <a:solidFill>
                    <a:sysClr val="windowText" lastClr="000000"/>
                  </a:solidFill>
                  <a:latin typeface="Calibri"/>
                  <a:ea typeface="Calibri"/>
                  <a:cs typeface="Times New Roman"/>
                </a:rPr>
                <a:t> </a:t>
              </a:r>
              <a:endParaRPr lang="es-PE" sz="1100" kern="0">
                <a:solidFill>
                  <a:sysClr val="windowText" lastClr="000000"/>
                </a:solidFill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8" name="AutoShape 13"/>
            <p:cNvSpPr>
              <a:spLocks noChangeArrowheads="1"/>
            </p:cNvSpPr>
            <p:nvPr/>
          </p:nvSpPr>
          <p:spPr bwMode="auto">
            <a:xfrm>
              <a:off x="3632662" y="2302625"/>
              <a:ext cx="1607185" cy="1022985"/>
            </a:xfrm>
            <a:prstGeom prst="roundRect">
              <a:avLst>
                <a:gd name="adj" fmla="val 16667"/>
              </a:avLst>
            </a:prstGeom>
            <a:solidFill>
              <a:srgbClr val="8064A2">
                <a:lumMod val="100000"/>
                <a:lumOff val="0"/>
              </a:srgbClr>
            </a:solidFill>
            <a:ln w="127000" cmpd="dbl">
              <a:solidFill>
                <a:srgbClr val="8064A2">
                  <a:lumMod val="100000"/>
                  <a:lumOff val="0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68686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defRPr/>
              </a:pPr>
              <a:r>
                <a:rPr lang="es-ES_tradnl" sz="1100" b="1" kern="0">
                  <a:solidFill>
                    <a:sysClr val="windowText" lastClr="000000"/>
                  </a:solidFill>
                  <a:latin typeface="Calibri"/>
                  <a:ea typeface="Calibri"/>
                  <a:cs typeface="Courier New"/>
                </a:rPr>
                <a:t>Programador –Documentador I – Tester</a:t>
              </a:r>
              <a:endParaRPr lang="es-PE" sz="1100" kern="0">
                <a:solidFill>
                  <a:sysClr val="windowText" lastClr="000000"/>
                </a:solidFill>
                <a:latin typeface="Calibri"/>
                <a:ea typeface="Calibri"/>
                <a:cs typeface="Times New Roman"/>
              </a:endParaRPr>
            </a:p>
            <a:p>
              <a:pPr>
                <a:defRPr/>
              </a:pPr>
              <a:r>
                <a:rPr lang="es-ES_tradnl" sz="1100" kern="0">
                  <a:solidFill>
                    <a:sysClr val="windowText" lastClr="000000"/>
                  </a:solidFill>
                  <a:latin typeface="Calibri"/>
                  <a:ea typeface="Calibri"/>
                  <a:cs typeface="Courier New"/>
                </a:rPr>
                <a:t>Jennifer Gordillo</a:t>
              </a:r>
              <a:endParaRPr lang="es-PE" sz="1100" kern="0">
                <a:solidFill>
                  <a:sysClr val="windowText" lastClr="000000"/>
                </a:solidFill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>
              <a:off x="1795549" y="2302625"/>
              <a:ext cx="1679575" cy="840105"/>
            </a:xfrm>
            <a:prstGeom prst="roundRect">
              <a:avLst>
                <a:gd name="adj" fmla="val 16667"/>
              </a:avLst>
            </a:prstGeom>
            <a:solidFill>
              <a:srgbClr val="C0504D">
                <a:lumMod val="100000"/>
                <a:lumOff val="0"/>
              </a:srgbClr>
            </a:solidFill>
            <a:ln w="127000" cmpd="dbl">
              <a:solidFill>
                <a:srgbClr val="C0504D">
                  <a:lumMod val="100000"/>
                  <a:lumOff val="0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68686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defRPr/>
              </a:pPr>
              <a:r>
                <a:rPr lang="es-PE" sz="1100" b="1" kern="0">
                  <a:solidFill>
                    <a:sysClr val="windowText" lastClr="000000"/>
                  </a:solidFill>
                  <a:latin typeface="Calibri"/>
                  <a:ea typeface="Calibri"/>
                  <a:cs typeface="Times New Roman"/>
                </a:rPr>
                <a:t>Programador II – Tester</a:t>
              </a:r>
              <a:endParaRPr lang="es-PE" sz="1100" kern="0">
                <a:solidFill>
                  <a:sysClr val="windowText" lastClr="000000"/>
                </a:solidFill>
                <a:latin typeface="Calibri"/>
                <a:ea typeface="Calibri"/>
                <a:cs typeface="Times New Roman"/>
              </a:endParaRPr>
            </a:p>
            <a:p>
              <a:pPr>
                <a:defRPr/>
              </a:pPr>
              <a:r>
                <a:rPr lang="es-ES" sz="1100" kern="0">
                  <a:solidFill>
                    <a:sysClr val="windowText" lastClr="000000"/>
                  </a:solidFill>
                  <a:latin typeface="Calibri"/>
                  <a:ea typeface="Calibri"/>
                  <a:cs typeface="Times New Roman"/>
                </a:rPr>
                <a:t>Jenri Atayauri</a:t>
              </a:r>
              <a:endParaRPr lang="es-PE" sz="1100" kern="0">
                <a:solidFill>
                  <a:sysClr val="windowText" lastClr="000000"/>
                </a:solidFill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0" y="2302625"/>
              <a:ext cx="1626235" cy="789940"/>
            </a:xfrm>
            <a:prstGeom prst="roundRect">
              <a:avLst>
                <a:gd name="adj" fmla="val 16667"/>
              </a:avLst>
            </a:prstGeom>
            <a:solidFill>
              <a:srgbClr val="C0504D">
                <a:lumMod val="100000"/>
                <a:lumOff val="0"/>
              </a:srgbClr>
            </a:solidFill>
            <a:ln w="127000" cmpd="dbl">
              <a:solidFill>
                <a:srgbClr val="C0504D">
                  <a:lumMod val="100000"/>
                  <a:lumOff val="0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68686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defRPr/>
              </a:pPr>
              <a:r>
                <a:rPr lang="es-PE" sz="1100" b="1" kern="0">
                  <a:solidFill>
                    <a:sysClr val="windowText" lastClr="000000"/>
                  </a:solidFill>
                  <a:latin typeface="Calibri"/>
                  <a:ea typeface="Calibri"/>
                  <a:cs typeface="Times New Roman"/>
                </a:rPr>
                <a:t>Programador I - Tester</a:t>
              </a:r>
              <a:endParaRPr lang="es-PE" sz="1100" kern="0">
                <a:solidFill>
                  <a:sysClr val="windowText" lastClr="000000"/>
                </a:solidFill>
                <a:latin typeface="Calibri"/>
                <a:ea typeface="Calibri"/>
                <a:cs typeface="Times New Roman"/>
              </a:endParaRPr>
            </a:p>
            <a:p>
              <a:pPr algn="ctr">
                <a:defRPr/>
              </a:pPr>
              <a:r>
                <a:rPr lang="es-PE" sz="1100" kern="0">
                  <a:solidFill>
                    <a:sysClr val="windowText" lastClr="000000"/>
                  </a:solidFill>
                  <a:latin typeface="Calibri"/>
                  <a:ea typeface="Calibri"/>
                  <a:cs typeface="Times New Roman"/>
                </a:rPr>
                <a:t>Gerson Flores</a:t>
              </a:r>
            </a:p>
          </p:txBody>
        </p:sp>
        <p:cxnSp>
          <p:nvCxnSpPr>
            <p:cNvPr id="21" name="AutoShape 19"/>
            <p:cNvCxnSpPr>
              <a:cxnSpLocks noChangeShapeType="1"/>
            </p:cNvCxnSpPr>
            <p:nvPr/>
          </p:nvCxnSpPr>
          <p:spPr bwMode="auto">
            <a:xfrm>
              <a:off x="2651760" y="1995054"/>
              <a:ext cx="0" cy="307340"/>
            </a:xfrm>
            <a:prstGeom prst="straightConnector1">
              <a:avLst/>
            </a:prstGeom>
            <a:noFill/>
            <a:ln w="12700">
              <a:solidFill>
                <a:srgbClr val="C0504D">
                  <a:lumMod val="100000"/>
                  <a:lumOff val="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29783" dir="3885598" algn="ctr" rotWithShape="0">
                      <a:schemeClr val="accent2">
                        <a:lumMod val="50000"/>
                        <a:lumOff val="0"/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20"/>
            <p:cNvCxnSpPr>
              <a:cxnSpLocks noChangeShapeType="1"/>
            </p:cNvCxnSpPr>
            <p:nvPr/>
          </p:nvCxnSpPr>
          <p:spPr bwMode="auto">
            <a:xfrm>
              <a:off x="4447309" y="2003367"/>
              <a:ext cx="0" cy="307340"/>
            </a:xfrm>
            <a:prstGeom prst="straightConnector1">
              <a:avLst/>
            </a:prstGeom>
            <a:noFill/>
            <a:ln w="12700">
              <a:solidFill>
                <a:srgbClr val="C0504D">
                  <a:lumMod val="100000"/>
                  <a:lumOff val="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29783" dir="3885598" algn="ctr" rotWithShape="0">
                      <a:schemeClr val="accent2">
                        <a:lumMod val="50000"/>
                        <a:lumOff val="0"/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1"/>
            <p:cNvCxnSpPr>
              <a:cxnSpLocks noChangeShapeType="1"/>
            </p:cNvCxnSpPr>
            <p:nvPr/>
          </p:nvCxnSpPr>
          <p:spPr bwMode="auto">
            <a:xfrm>
              <a:off x="6118168" y="1995054"/>
              <a:ext cx="0" cy="307340"/>
            </a:xfrm>
            <a:prstGeom prst="straightConnector1">
              <a:avLst/>
            </a:prstGeom>
            <a:noFill/>
            <a:ln w="12700">
              <a:solidFill>
                <a:srgbClr val="C0504D">
                  <a:lumMod val="100000"/>
                  <a:lumOff val="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29783" dir="3885598" algn="ctr" rotWithShape="0">
                      <a:schemeClr val="accent2">
                        <a:lumMod val="50000"/>
                        <a:lumOff val="0"/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816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65920" y="269379"/>
            <a:ext cx="7128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solidFill>
                  <a:schemeClr val="tx2"/>
                </a:solidFill>
              </a:rPr>
              <a:t>PLAN DE GESTIÓN DE RECURSOS HUMANOS</a:t>
            </a:r>
          </a:p>
          <a:p>
            <a:pPr algn="ctr"/>
            <a:endParaRPr lang="es-PE" dirty="0"/>
          </a:p>
        </p:txBody>
      </p:sp>
      <p:sp>
        <p:nvSpPr>
          <p:cNvPr id="6" name="5 CuadroTexto"/>
          <p:cNvSpPr txBox="1"/>
          <p:nvPr/>
        </p:nvSpPr>
        <p:spPr>
          <a:xfrm>
            <a:off x="601994" y="807988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u="sng" dirty="0">
                <a:solidFill>
                  <a:schemeClr val="tx2"/>
                </a:solidFill>
              </a:rPr>
              <a:t>DESCRIPCIÓN DE ROLES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/>
          </p:nvPr>
        </p:nvGraphicFramePr>
        <p:xfrm>
          <a:off x="899593" y="1349499"/>
          <a:ext cx="6408711" cy="501053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462012"/>
                <a:gridCol w="1332476"/>
                <a:gridCol w="3519572"/>
                <a:gridCol w="94651"/>
              </a:tblGrid>
              <a:tr h="144015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_tradnl" sz="1200" b="1">
                          <a:effectLst/>
                          <a:latin typeface="Calibri"/>
                          <a:ea typeface="Calibri"/>
                          <a:cs typeface="Courier New"/>
                        </a:rPr>
                        <a:t>Integrantes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519" marR="385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79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_tradnl" sz="1200" b="1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Nombre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_tradnl" sz="1200" b="1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Rol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_tradnl" sz="1200" b="1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Funciones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6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900828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 b="1" dirty="0" err="1">
                          <a:effectLst/>
                          <a:latin typeface="Helvetica"/>
                          <a:ea typeface="Calibri"/>
                          <a:cs typeface="Helvetica"/>
                        </a:rPr>
                        <a:t>Gastañadui</a:t>
                      </a:r>
                      <a:r>
                        <a:rPr lang="es-ES_tradnl" sz="1200" b="1" dirty="0">
                          <a:effectLst/>
                          <a:latin typeface="Helvetica"/>
                          <a:ea typeface="Calibri"/>
                          <a:cs typeface="Helvetica"/>
                        </a:rPr>
                        <a:t> Rebaza </a:t>
                      </a:r>
                      <a:r>
                        <a:rPr lang="es-ES_tradnl" sz="1200" b="1" dirty="0" err="1">
                          <a:effectLst/>
                          <a:latin typeface="Helvetica"/>
                          <a:ea typeface="Calibri"/>
                          <a:cs typeface="Helvetica"/>
                        </a:rPr>
                        <a:t>Giannina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519" marR="385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_tradnl" sz="1200">
                          <a:effectLst/>
                          <a:latin typeface="Calibri"/>
                          <a:ea typeface="Calibri"/>
                          <a:cs typeface="Courier New"/>
                        </a:rPr>
                        <a:t>Jefe de Proyecto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519" marR="385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200" dirty="0">
                          <a:effectLst/>
                          <a:latin typeface="Calibri"/>
                          <a:cs typeface="Courier New"/>
                        </a:rPr>
                        <a:t>C</a:t>
                      </a:r>
                      <a:r>
                        <a:rPr lang="es-PE" sz="1200" dirty="0" err="1">
                          <a:effectLst/>
                          <a:latin typeface="Calibri"/>
                          <a:cs typeface="Times New Roman"/>
                        </a:rPr>
                        <a:t>oordinación</a:t>
                      </a:r>
                      <a:r>
                        <a:rPr lang="es-PE" sz="1200" dirty="0">
                          <a:effectLst/>
                          <a:latin typeface="Calibri"/>
                          <a:cs typeface="Times New Roman"/>
                        </a:rPr>
                        <a:t> inicial con el cliente.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PE" sz="1200" dirty="0">
                          <a:effectLst/>
                          <a:latin typeface="Calibri"/>
                          <a:cs typeface="Times New Roman"/>
                        </a:rPr>
                        <a:t>Elaboración de acta de constitución.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PE" sz="1200" dirty="0">
                          <a:effectLst/>
                          <a:latin typeface="Calibri"/>
                          <a:cs typeface="Times New Roman"/>
                        </a:rPr>
                        <a:t>Entrega y aprobación del ACP.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PE" sz="1200" dirty="0" smtClean="0">
                          <a:effectLst/>
                          <a:latin typeface="Calibri"/>
                          <a:cs typeface="Times New Roman"/>
                        </a:rPr>
                        <a:t>Determinar </a:t>
                      </a:r>
                      <a:r>
                        <a:rPr lang="es-PE" sz="1200" dirty="0">
                          <a:effectLst/>
                          <a:latin typeface="Calibri"/>
                          <a:cs typeface="Times New Roman"/>
                        </a:rPr>
                        <a:t>las necesidades del cliente y utilizar todo su equipo de trabajo para satisfacerlas.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PE" sz="1200" dirty="0">
                          <a:effectLst/>
                          <a:latin typeface="Calibri"/>
                          <a:cs typeface="Times New Roman"/>
                        </a:rPr>
                        <a:t>Elaboración de plan de recursos humanos.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PE" sz="1200" dirty="0">
                          <a:effectLst/>
                          <a:latin typeface="Calibri"/>
                          <a:cs typeface="Times New Roman"/>
                        </a:rPr>
                        <a:t>Definir los participantes del equipo de trabajo que lo acompañarán en el proyecto alineando capacidades y funciones de cada colaborador.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PE" sz="1200" dirty="0">
                          <a:effectLst/>
                          <a:latin typeface="Calibri"/>
                          <a:cs typeface="Times New Roman"/>
                        </a:rPr>
                        <a:t>Elaboración del plan general del proyecto.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PE" sz="1200" dirty="0" smtClean="0">
                          <a:effectLst/>
                          <a:latin typeface="Calibri"/>
                          <a:cs typeface="Times New Roman"/>
                        </a:rPr>
                        <a:t>Envío </a:t>
                      </a:r>
                      <a:r>
                        <a:rPr lang="es-PE" sz="1200" dirty="0">
                          <a:effectLst/>
                          <a:latin typeface="Calibri"/>
                          <a:cs typeface="Times New Roman"/>
                        </a:rPr>
                        <a:t>de solicitud de pedido al área de adquisiciones.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PE" sz="1200" dirty="0">
                          <a:effectLst/>
                          <a:latin typeface="Calibri"/>
                          <a:cs typeface="Times New Roman"/>
                        </a:rPr>
                        <a:t>Efectuar los Análisis de Riesgos del proyecto y elaborar los planes de respuesta correspondientes.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PE" sz="1200" dirty="0">
                          <a:effectLst/>
                          <a:latin typeface="Calibri"/>
                          <a:cs typeface="Times New Roman"/>
                        </a:rPr>
                        <a:t>Adquirir personal.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PE" sz="1200" dirty="0">
                          <a:effectLst/>
                          <a:latin typeface="Calibri"/>
                          <a:cs typeface="Times New Roman"/>
                        </a:rPr>
                        <a:t>Definir la organización y el personal del proyecto.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PE" sz="1200" dirty="0">
                          <a:effectLst/>
                          <a:latin typeface="Calibri"/>
                          <a:cs typeface="Times New Roman"/>
                        </a:rPr>
                        <a:t>Identificar y valorar los riesgos.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PE" sz="1200" dirty="0">
                          <a:effectLst/>
                          <a:latin typeface="Calibri"/>
                          <a:cs typeface="Times New Roman"/>
                        </a:rPr>
                        <a:t>Planificar fases e iteraciones.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PE" sz="1200" dirty="0">
                          <a:effectLst/>
                          <a:latin typeface="Calibri"/>
                          <a:cs typeface="Times New Roman"/>
                        </a:rPr>
                        <a:t>Planificar y asignar trabajo.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PE" sz="1200" dirty="0">
                          <a:effectLst/>
                          <a:latin typeface="Calibri"/>
                          <a:cs typeface="Times New Roman"/>
                        </a:rPr>
                        <a:t>Implementación de los módulos de software.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PE" sz="1200" dirty="0">
                          <a:effectLst/>
                          <a:latin typeface="Calibri"/>
                          <a:cs typeface="Times New Roman"/>
                        </a:rPr>
                        <a:t>Entrega de código fuente</a:t>
                      </a:r>
                      <a:r>
                        <a:rPr lang="es-PE" sz="1200" dirty="0" smtClean="0">
                          <a:effectLst/>
                          <a:latin typeface="Calibri"/>
                          <a:cs typeface="Times New Roman"/>
                        </a:rPr>
                        <a:t>.</a:t>
                      </a:r>
                      <a:endParaRPr lang="es-PE" sz="12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38519" marR="385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01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Antecedentes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Solución</a:t>
            </a:r>
            <a:endParaRPr lang="es-PE" dirty="0" smtClean="0"/>
          </a:p>
          <a:p>
            <a:pPr lvl="1"/>
            <a:r>
              <a:rPr lang="es-PE" dirty="0" smtClean="0"/>
              <a:t>El proyecto tiene como solución crear una aplicación que integre todas las actividad para la conversión del mineral en concentrado.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895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65920" y="269379"/>
            <a:ext cx="7128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solidFill>
                  <a:schemeClr val="tx2"/>
                </a:solidFill>
              </a:rPr>
              <a:t>PLAN DE GESTIÓN DE RECURSOS HUMANOS</a:t>
            </a:r>
          </a:p>
          <a:p>
            <a:pPr algn="ctr"/>
            <a:endParaRPr lang="es-PE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/>
          </p:nvPr>
        </p:nvGraphicFramePr>
        <p:xfrm>
          <a:off x="805882" y="773435"/>
          <a:ext cx="7488830" cy="587432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734029"/>
                <a:gridCol w="1580392"/>
                <a:gridCol w="4174409"/>
              </a:tblGrid>
              <a:tr h="37258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" sz="14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Caso Casimiro Carlos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514" marR="4351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_tradnl" sz="14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Analista-Arquitecta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514" marR="4351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Coordinación inicial con el cliente. elaboración de acta de constitución y entrega y aprobación del ACP.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Reunión con los usuarios.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Elaboración del plan general del proyecto.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 smtClean="0">
                          <a:effectLst/>
                          <a:latin typeface="Calibri"/>
                          <a:cs typeface="Courier New"/>
                        </a:rPr>
                        <a:t>Implementación </a:t>
                      </a: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de la BD.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Supervisar las pruebas del programa.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Diseñar entradas, salidas, diálogos interactivos, flujos y procedimientos de los sistemas.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Detallar los requisitos de software.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Análisis de caso de uso.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Diseño de caso de uso.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Desarrollar realización de casos de uso.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Desarrollar clases de análisis.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Instalación de la aplicación</a:t>
                      </a:r>
                      <a:r>
                        <a:rPr lang="es-ES_tradnl" sz="1400" dirty="0" smtClean="0">
                          <a:effectLst/>
                          <a:latin typeface="Calibri"/>
                          <a:cs typeface="Courier New"/>
                        </a:rPr>
                        <a:t>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Definición de alcance del proyecto.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Identificación y análisis de riesgos.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Seleccionar la arquitectura más adecuada para el futuro sistema.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Diseñar el modelo lógico y físico de la base de datos.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 smtClean="0">
                          <a:effectLst/>
                          <a:latin typeface="Calibri"/>
                          <a:cs typeface="Courier New"/>
                        </a:rPr>
                        <a:t>Ejecución </a:t>
                      </a: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de casos de prueba.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Implementación de correcciones.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Elaboración de manuales técnico y de usuarios.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3514" marR="4351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74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65920" y="269379"/>
            <a:ext cx="7128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solidFill>
                  <a:schemeClr val="tx2"/>
                </a:solidFill>
              </a:rPr>
              <a:t>PLAN DE GESTIÓN DE RECURSOS HUMANOS</a:t>
            </a:r>
          </a:p>
          <a:p>
            <a:pPr algn="ctr"/>
            <a:endParaRPr lang="es-PE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/>
          </p:nvPr>
        </p:nvGraphicFramePr>
        <p:xfrm>
          <a:off x="1165920" y="1008043"/>
          <a:ext cx="6718448" cy="366604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555648"/>
                <a:gridCol w="1417816"/>
                <a:gridCol w="3744984"/>
              </a:tblGrid>
              <a:tr h="29337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_tradnl" sz="1400" b="1" dirty="0">
                          <a:effectLst/>
                          <a:latin typeface="Helvetica"/>
                          <a:ea typeface="Calibri"/>
                          <a:cs typeface="Helvetica"/>
                        </a:rPr>
                        <a:t>Flores Lapa Gerson</a:t>
                      </a:r>
                      <a:r>
                        <a:rPr lang="es-ES_tradnl" sz="1400" dirty="0">
                          <a:effectLst/>
                          <a:latin typeface="Helvetica"/>
                          <a:ea typeface="Calibri"/>
                          <a:cs typeface="Helvetica"/>
                        </a:rPr>
                        <a:t> 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_tradnl" sz="14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Programador I-</a:t>
                      </a:r>
                      <a:r>
                        <a:rPr lang="es-ES_tradnl" sz="1400" dirty="0" err="1">
                          <a:effectLst/>
                          <a:latin typeface="Calibri"/>
                          <a:ea typeface="Calibri"/>
                          <a:cs typeface="Courier New"/>
                        </a:rPr>
                        <a:t>Tester</a:t>
                      </a:r>
                      <a:r>
                        <a:rPr lang="es-ES_tradnl" sz="14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 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Coordinación inicial con el cliente, elaboración de acta de constitución y entrega y aprobación del ACP.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Levantamiento y análisis de información.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Elaboración del plan de aseguramiento de la calidad.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Elaboración del plan general del proyecto.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Correcciones de la documentación del aseguramiento de la calidad.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Implementa los casos de uso.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Corrige sus casos uso.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Elaboración de casos de prueba para el aseguramiento de la calidad.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Elaboración de informe de pruebas.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 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30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65920" y="269379"/>
            <a:ext cx="7128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solidFill>
                  <a:schemeClr val="tx2"/>
                </a:solidFill>
              </a:rPr>
              <a:t>PLAN DE GESTIÓN DE RECURSOS HUMANOS</a:t>
            </a:r>
          </a:p>
          <a:p>
            <a:pPr algn="ctr"/>
            <a:endParaRPr lang="es-PE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/>
          </p:nvPr>
        </p:nvGraphicFramePr>
        <p:xfrm>
          <a:off x="1175447" y="1008043"/>
          <a:ext cx="6480720" cy="366604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500602"/>
                <a:gridCol w="1367647"/>
                <a:gridCol w="3612471"/>
              </a:tblGrid>
              <a:tr h="35283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_tradnl" sz="1400" b="1" dirty="0" err="1">
                          <a:effectLst/>
                          <a:latin typeface="Helvetica"/>
                          <a:ea typeface="Calibri"/>
                          <a:cs typeface="Helvetica"/>
                        </a:rPr>
                        <a:t>Atayauri</a:t>
                      </a:r>
                      <a:r>
                        <a:rPr lang="es-ES_tradnl" sz="1400" b="1" dirty="0">
                          <a:effectLst/>
                          <a:latin typeface="Helvetica"/>
                          <a:ea typeface="Calibri"/>
                          <a:cs typeface="Helvetica"/>
                        </a:rPr>
                        <a:t> </a:t>
                      </a:r>
                      <a:r>
                        <a:rPr lang="es-ES_tradnl" sz="1400" b="1" dirty="0" err="1">
                          <a:effectLst/>
                          <a:latin typeface="Helvetica"/>
                          <a:ea typeface="Calibri"/>
                          <a:cs typeface="Helvetica"/>
                        </a:rPr>
                        <a:t>Chaycha</a:t>
                      </a:r>
                      <a:r>
                        <a:rPr lang="es-ES_tradnl" sz="1400" b="1" dirty="0">
                          <a:effectLst/>
                          <a:latin typeface="Helvetica"/>
                          <a:ea typeface="Calibri"/>
                          <a:cs typeface="Helvetica"/>
                        </a:rPr>
                        <a:t> </a:t>
                      </a:r>
                      <a:r>
                        <a:rPr lang="es-ES_tradnl" sz="1400" b="1" dirty="0" err="1">
                          <a:effectLst/>
                          <a:latin typeface="Helvetica"/>
                          <a:ea typeface="Calibri"/>
                          <a:cs typeface="Helvetica"/>
                        </a:rPr>
                        <a:t>Jenri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_tradnl" sz="1400">
                          <a:effectLst/>
                          <a:latin typeface="Calibri"/>
                          <a:ea typeface="Calibri"/>
                          <a:cs typeface="Courier New"/>
                        </a:rPr>
                        <a:t>Programador II -Tester 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Elaboración del informe de aceptación del producto.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Capacitación del personal.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Coordinación inicial con el cliente, elaboración de acta de constitución y entrega y aprobación del ACP.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Reunión con los usuarios.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Elaboración del plan general del proyecto.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Verificación de la documentación del aseguramiento de la calidad.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Correcciones del aseguramiento de la calidad.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Implementación de correcciones.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Elaboración de documentos de implementación.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31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65920" y="269379"/>
            <a:ext cx="7128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solidFill>
                  <a:schemeClr val="tx2"/>
                </a:solidFill>
              </a:rPr>
              <a:t>PLAN DE GESTIÓN DE RECURSOS HUMANOS</a:t>
            </a:r>
          </a:p>
          <a:p>
            <a:pPr algn="ctr"/>
            <a:endParaRPr lang="es-PE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/>
          </p:nvPr>
        </p:nvGraphicFramePr>
        <p:xfrm>
          <a:off x="2051720" y="1421507"/>
          <a:ext cx="5909310" cy="292995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368293"/>
                <a:gridCol w="1247061"/>
                <a:gridCol w="3293956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_tradnl" sz="1400" b="1" dirty="0">
                          <a:effectLst/>
                          <a:latin typeface="Helvetica"/>
                          <a:ea typeface="Calibri"/>
                          <a:cs typeface="Helvetica"/>
                        </a:rPr>
                        <a:t>Gordillo Rosas Jennifer Martha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_tradnl" sz="14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Programador-Documentador I - </a:t>
                      </a:r>
                      <a:r>
                        <a:rPr lang="es-ES_tradnl" sz="1400" dirty="0" err="1">
                          <a:effectLst/>
                          <a:latin typeface="Calibri"/>
                          <a:ea typeface="Calibri"/>
                          <a:cs typeface="Courier New"/>
                        </a:rPr>
                        <a:t>Tester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Coordinación inicial con el cliente, elaboración de acta de constitución y entrega y aprobación del ACP.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Estimación de recursos y duración.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Elaboración del plan de adquisiciones.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Elaboración del plan general del proyecto.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Ejecución de casos de prueba.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Elaboración de actas de reunión.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Documentar el sistema, tanto en lo referente a manual del usuario como en lo relativo al diseño del mismo.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65920" y="269379"/>
            <a:ext cx="7128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solidFill>
                  <a:schemeClr val="tx2"/>
                </a:solidFill>
              </a:rPr>
              <a:t>PLAN DE GESTIÓN DE RECURSOS HUMANOS</a:t>
            </a:r>
          </a:p>
          <a:p>
            <a:pPr algn="ctr"/>
            <a:endParaRPr lang="es-PE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/>
          </p:nvPr>
        </p:nvGraphicFramePr>
        <p:xfrm>
          <a:off x="1691680" y="1277491"/>
          <a:ext cx="5909310" cy="342068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368293"/>
                <a:gridCol w="1247061"/>
                <a:gridCol w="3293956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_tradnl" sz="1400" b="1" dirty="0" err="1">
                          <a:effectLst/>
                          <a:latin typeface="Helvetica"/>
                          <a:ea typeface="Calibri"/>
                          <a:cs typeface="Helvetica"/>
                        </a:rPr>
                        <a:t>Mechato</a:t>
                      </a:r>
                      <a:r>
                        <a:rPr lang="es-ES_tradnl" sz="1400" b="1" dirty="0">
                          <a:effectLst/>
                          <a:latin typeface="Helvetica"/>
                          <a:ea typeface="Calibri"/>
                          <a:cs typeface="Helvetica"/>
                        </a:rPr>
                        <a:t> </a:t>
                      </a:r>
                      <a:r>
                        <a:rPr lang="es-ES_tradnl" sz="1400" b="1" dirty="0" err="1">
                          <a:effectLst/>
                          <a:latin typeface="Helvetica"/>
                          <a:ea typeface="Calibri"/>
                          <a:cs typeface="Helvetica"/>
                        </a:rPr>
                        <a:t>Diaz</a:t>
                      </a:r>
                      <a:r>
                        <a:rPr lang="es-ES_tradnl" sz="1400" b="1" dirty="0">
                          <a:effectLst/>
                          <a:latin typeface="Helvetica"/>
                          <a:ea typeface="Calibri"/>
                          <a:cs typeface="Helvetica"/>
                        </a:rPr>
                        <a:t> David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s-ES_tradnl" sz="14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Programador –Documentador II - </a:t>
                      </a:r>
                      <a:r>
                        <a:rPr lang="es-ES_tradnl" sz="1400" dirty="0" err="1">
                          <a:effectLst/>
                          <a:latin typeface="Calibri"/>
                          <a:ea typeface="Calibri"/>
                          <a:cs typeface="Courier New"/>
                        </a:rPr>
                        <a:t>Tester</a:t>
                      </a:r>
                      <a:r>
                        <a:rPr lang="es-ES_tradnl" sz="14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 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Coordinación inicial con el cliente, elaboración de acta de constitución y entrega y aprobación del ACP.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Reunión con los usuarios.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Elaboración del plan general del proyecto.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Verificación de la documentación del aseguramiento de la calidad.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Correcciones del aseguramiento de la calidad.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Ejecución de casos de prueba.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Implementación de correcciones.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Symbol"/>
                        <a:buChar char=""/>
                      </a:pPr>
                      <a:r>
                        <a:rPr lang="es-ES_tradnl" sz="1400" dirty="0">
                          <a:effectLst/>
                          <a:latin typeface="Calibri"/>
                          <a:cs typeface="Courier New"/>
                        </a:rPr>
                        <a:t>Elaboración de documentos de implementación.</a:t>
                      </a:r>
                      <a:endParaRPr lang="es-PE" sz="1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62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65920" y="269379"/>
            <a:ext cx="7128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solidFill>
                  <a:schemeClr val="tx2"/>
                </a:solidFill>
              </a:rPr>
              <a:t>PLAN DE GESTIÓN DE RECURSOS HUMANOS</a:t>
            </a:r>
          </a:p>
          <a:p>
            <a:pPr algn="ctr"/>
            <a:endParaRPr lang="es-PE" dirty="0"/>
          </a:p>
        </p:txBody>
      </p:sp>
      <p:sp>
        <p:nvSpPr>
          <p:cNvPr id="3" name="2 CuadroTexto"/>
          <p:cNvSpPr txBox="1"/>
          <p:nvPr/>
        </p:nvSpPr>
        <p:spPr>
          <a:xfrm>
            <a:off x="539552" y="1008043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u="sng" dirty="0">
                <a:solidFill>
                  <a:schemeClr val="tx2"/>
                </a:solidFill>
              </a:rPr>
              <a:t>MATRIZ DE ROLES Y RESPONMSABILIDAD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/>
          </p:nvPr>
        </p:nvGraphicFramePr>
        <p:xfrm>
          <a:off x="2244794" y="1493515"/>
          <a:ext cx="4343430" cy="864096"/>
        </p:xfrm>
        <a:graphic>
          <a:graphicData uri="http://schemas.openxmlformats.org/drawingml/2006/table">
            <a:tbl>
              <a:tblPr firstRow="1" firstCol="1" bandRow="1"/>
              <a:tblGrid>
                <a:gridCol w="1558658"/>
                <a:gridCol w="2784772"/>
              </a:tblGrid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 : Responsable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Es el responsable del entregable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A: Aprobador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Participa en la construcción del entregable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C: Consultar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Participa como Experto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I: Informado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Es informado del resultado del entregable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/>
          </p:nvPr>
        </p:nvGraphicFramePr>
        <p:xfrm>
          <a:off x="913892" y="2501627"/>
          <a:ext cx="7632848" cy="3667110"/>
        </p:xfrm>
        <a:graphic>
          <a:graphicData uri="http://schemas.openxmlformats.org/drawingml/2006/table">
            <a:tbl>
              <a:tblPr firstRow="1" firstCol="1" bandRow="1"/>
              <a:tblGrid>
                <a:gridCol w="1595982"/>
                <a:gridCol w="709974"/>
                <a:gridCol w="951082"/>
                <a:gridCol w="1182178"/>
                <a:gridCol w="1001973"/>
                <a:gridCol w="1127115"/>
                <a:gridCol w="1064544"/>
              </a:tblGrid>
              <a:tr h="72906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B6DDE8"/>
                      </a:fgClr>
                      <a:bgClr>
                        <a:srgbClr val="9CD1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Jefe Proyecto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B6DDE8"/>
                      </a:fgClr>
                      <a:bgClr>
                        <a:srgbClr val="9CD1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Analista - Arquitecto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B6DDE8"/>
                      </a:fgClr>
                      <a:bgClr>
                        <a:srgbClr val="9CD1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Programador I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- </a:t>
                      </a:r>
                      <a:r>
                        <a:rPr lang="es-ES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Tester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B6DDE8"/>
                      </a:fgClr>
                      <a:bgClr>
                        <a:srgbClr val="9CD1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Programador II-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-Tester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B6DDE8"/>
                      </a:fgClr>
                      <a:bgClr>
                        <a:srgbClr val="9CD1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Programador- Documentador I-Tester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B6DDE8"/>
                      </a:fgClr>
                      <a:bgClr>
                        <a:srgbClr val="9CD1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Programador- Documentador II-Tester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B6DDE8"/>
                      </a:fgClr>
                      <a:bgClr>
                        <a:srgbClr val="9CD1DF"/>
                      </a:bgClr>
                    </a:pattFill>
                  </a:tcPr>
                </a:tc>
              </a:tr>
              <a:tr h="49269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B6DDE8"/>
                      </a:fgClr>
                      <a:bgClr>
                        <a:srgbClr val="9CD1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Gianinna Gastañadui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B6DDE8"/>
                      </a:fgClr>
                      <a:bgClr>
                        <a:srgbClr val="9CD1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Carlos Caso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B6DDE8"/>
                      </a:fgClr>
                      <a:bgClr>
                        <a:srgbClr val="9CD1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Gerson Flores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B6DDE8"/>
                      </a:fgClr>
                      <a:bgClr>
                        <a:srgbClr val="9CD1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Jenri</a:t>
                      </a: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s-ES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Atayauri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B6DDE8"/>
                      </a:fgClr>
                      <a:bgClr>
                        <a:srgbClr val="9CD1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 err="1">
                          <a:effectLst/>
                          <a:latin typeface="Calibri"/>
                          <a:ea typeface="Calibri"/>
                          <a:cs typeface="Calibri"/>
                        </a:rPr>
                        <a:t>Jeninifer</a:t>
                      </a:r>
                      <a:r>
                        <a:rPr lang="es-ES" sz="1200" b="1" dirty="0"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s-ES" sz="1200" b="1" dirty="0" err="1">
                          <a:effectLst/>
                          <a:latin typeface="Calibri"/>
                          <a:ea typeface="Calibri"/>
                          <a:cs typeface="Calibri"/>
                        </a:rPr>
                        <a:t>Grodillo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B6DDE8"/>
                      </a:fgClr>
                      <a:bgClr>
                        <a:srgbClr val="9CD1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Calibri"/>
                          <a:ea typeface="Calibri"/>
                          <a:cs typeface="Calibri"/>
                        </a:rPr>
                        <a:t>David Mechato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B6DDE8"/>
                      </a:fgClr>
                      <a:bgClr>
                        <a:srgbClr val="9CD1DF"/>
                      </a:bgClr>
                    </a:pattFill>
                  </a:tcPr>
                </a:tc>
              </a:tr>
              <a:tr h="32776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Requerimientos del Sistema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I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76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Modelado del Sistema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91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Implementación del Prototipo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I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I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I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I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91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Informes Preliminares de Análisis y Diseño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I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I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I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I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76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Diseño de Interfaces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C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R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R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I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I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76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Codificación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 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 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28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65920" y="269379"/>
            <a:ext cx="7128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solidFill>
                  <a:schemeClr val="tx2"/>
                </a:solidFill>
              </a:rPr>
              <a:t>PLAN DE GESTIÓN DE RECURSOS HUMANOS</a:t>
            </a:r>
          </a:p>
          <a:p>
            <a:pPr algn="ctr"/>
            <a:endParaRPr lang="es-PE" dirty="0"/>
          </a:p>
        </p:txBody>
      </p:sp>
      <p:sp>
        <p:nvSpPr>
          <p:cNvPr id="3" name="2 CuadroTexto"/>
          <p:cNvSpPr txBox="1"/>
          <p:nvPr/>
        </p:nvSpPr>
        <p:spPr>
          <a:xfrm>
            <a:off x="539552" y="1008043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u="sng" dirty="0">
                <a:solidFill>
                  <a:schemeClr val="tx2"/>
                </a:solidFill>
              </a:rPr>
              <a:t>MATRIZ DE ROLES Y RESPONMSABILIDAD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/>
          </p:nvPr>
        </p:nvGraphicFramePr>
        <p:xfrm>
          <a:off x="2244794" y="1493515"/>
          <a:ext cx="4343430" cy="864096"/>
        </p:xfrm>
        <a:graphic>
          <a:graphicData uri="http://schemas.openxmlformats.org/drawingml/2006/table">
            <a:tbl>
              <a:tblPr firstRow="1" firstCol="1" bandRow="1"/>
              <a:tblGrid>
                <a:gridCol w="1558658"/>
                <a:gridCol w="2784772"/>
              </a:tblGrid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 : Responsable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Es el responsable del entregable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A: Aprobador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Participa en la construcción del entregable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C: Consultar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Participa como Experto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I: Informado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Es informado del resultado del entregable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/>
          </p:nvPr>
        </p:nvGraphicFramePr>
        <p:xfrm>
          <a:off x="827585" y="4013795"/>
          <a:ext cx="7632846" cy="2672074"/>
        </p:xfrm>
        <a:graphic>
          <a:graphicData uri="http://schemas.openxmlformats.org/drawingml/2006/table">
            <a:tbl>
              <a:tblPr firstRow="1" firstCol="1" bandRow="1"/>
              <a:tblGrid>
                <a:gridCol w="1440159"/>
                <a:gridCol w="720080"/>
                <a:gridCol w="864096"/>
                <a:gridCol w="1080120"/>
                <a:gridCol w="1008112"/>
                <a:gridCol w="936104"/>
                <a:gridCol w="1584175"/>
              </a:tblGrid>
              <a:tr h="23633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Carga de Datos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33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Plan de Pruebas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I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793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Actas de Conformidad de Pruebas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793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Desarrollo de Manuales del Sistema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33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Manual de Usuario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87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Capacitación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PE" sz="1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R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R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33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Puesta en Marcha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I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/>
          </p:nvPr>
        </p:nvGraphicFramePr>
        <p:xfrm>
          <a:off x="827584" y="2501627"/>
          <a:ext cx="7632848" cy="1512168"/>
        </p:xfrm>
        <a:graphic>
          <a:graphicData uri="http://schemas.openxmlformats.org/drawingml/2006/table">
            <a:tbl>
              <a:tblPr firstRow="1" firstCol="1" bandRow="1"/>
              <a:tblGrid>
                <a:gridCol w="1481197"/>
                <a:gridCol w="658912"/>
                <a:gridCol w="882679"/>
                <a:gridCol w="1097154"/>
                <a:gridCol w="929910"/>
                <a:gridCol w="1046051"/>
                <a:gridCol w="987980"/>
                <a:gridCol w="548965"/>
              </a:tblGrid>
              <a:tr h="87725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B6DDE8"/>
                      </a:fgClr>
                      <a:bgClr>
                        <a:srgbClr val="9CD1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Jefe Proyecto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B6DDE8"/>
                      </a:fgClr>
                      <a:bgClr>
                        <a:srgbClr val="9CD1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Analista - Arquitecto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B6DDE8"/>
                      </a:fgClr>
                      <a:bgClr>
                        <a:srgbClr val="9CD1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Programador I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- </a:t>
                      </a:r>
                      <a:r>
                        <a:rPr lang="es-ES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Tester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B6DDE8"/>
                      </a:fgClr>
                      <a:bgClr>
                        <a:srgbClr val="9CD1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Programador II-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-</a:t>
                      </a:r>
                      <a:r>
                        <a:rPr lang="es-ES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Tester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B6DDE8"/>
                      </a:fgClr>
                      <a:bgClr>
                        <a:srgbClr val="9CD1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Programador- Documentador I-</a:t>
                      </a:r>
                      <a:r>
                        <a:rPr lang="es-ES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Tester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B6DDE8"/>
                      </a:fgClr>
                      <a:bgClr>
                        <a:srgbClr val="9CD1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Programador- Documentador II-Tester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B6DDE8"/>
                      </a:fgClr>
                      <a:bgClr>
                        <a:srgbClr val="9CD1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Sponsor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E36C0A"/>
                      </a:fgClr>
                      <a:bgClr>
                        <a:srgbClr val="F4AE7C"/>
                      </a:bgClr>
                    </a:pattFill>
                  </a:tcPr>
                </a:tc>
              </a:tr>
              <a:tr h="63491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B6DDE8"/>
                      </a:fgClr>
                      <a:bgClr>
                        <a:srgbClr val="9CD1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Gianinna</a:t>
                      </a: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s-ES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Gastañadui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B6DDE8"/>
                      </a:fgClr>
                      <a:bgClr>
                        <a:srgbClr val="9CD1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Carlos Caso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B6DDE8"/>
                      </a:fgClr>
                      <a:bgClr>
                        <a:srgbClr val="9CD1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Gerson Flores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B6DDE8"/>
                      </a:fgClr>
                      <a:bgClr>
                        <a:srgbClr val="9CD1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Jenri Atayauri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B6DDE8"/>
                      </a:fgClr>
                      <a:bgClr>
                        <a:srgbClr val="9CD1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 err="1">
                          <a:effectLst/>
                          <a:latin typeface="Calibri"/>
                          <a:ea typeface="Calibri"/>
                          <a:cs typeface="Calibri"/>
                        </a:rPr>
                        <a:t>Jeninifer</a:t>
                      </a:r>
                      <a:r>
                        <a:rPr lang="es-ES" sz="1200" b="1" dirty="0"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s-ES" sz="1200" b="1" dirty="0" err="1">
                          <a:effectLst/>
                          <a:latin typeface="Calibri"/>
                          <a:ea typeface="Calibri"/>
                          <a:cs typeface="Calibri"/>
                        </a:rPr>
                        <a:t>Grodillo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B6DDE8"/>
                      </a:fgClr>
                      <a:bgClr>
                        <a:srgbClr val="9CD1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  <a:latin typeface="Calibri"/>
                          <a:ea typeface="Calibri"/>
                          <a:cs typeface="Calibri"/>
                        </a:rPr>
                        <a:t>David </a:t>
                      </a:r>
                      <a:r>
                        <a:rPr lang="es-ES" sz="1200" b="1" dirty="0" err="1">
                          <a:effectLst/>
                          <a:latin typeface="Calibri"/>
                          <a:ea typeface="Calibri"/>
                          <a:cs typeface="Calibri"/>
                        </a:rPr>
                        <a:t>Mechato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B6DDE8"/>
                      </a:fgClr>
                      <a:bgClr>
                        <a:srgbClr val="9CD1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PE" sz="12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E36C0A"/>
                      </a:fgClr>
                      <a:bgClr>
                        <a:srgbClr val="F4AE7C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29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65920" y="269379"/>
            <a:ext cx="7128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solidFill>
                  <a:schemeClr val="tx2"/>
                </a:solidFill>
              </a:rPr>
              <a:t>PLAN DE GESTIÓN DE RECURSOS HUMANOS</a:t>
            </a:r>
          </a:p>
          <a:p>
            <a:pPr algn="ctr"/>
            <a:endParaRPr lang="es-PE" dirty="0"/>
          </a:p>
        </p:txBody>
      </p:sp>
      <p:sp>
        <p:nvSpPr>
          <p:cNvPr id="3" name="2 CuadroTexto"/>
          <p:cNvSpPr txBox="1"/>
          <p:nvPr/>
        </p:nvSpPr>
        <p:spPr>
          <a:xfrm>
            <a:off x="539552" y="1008043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u="sng" dirty="0">
                <a:solidFill>
                  <a:schemeClr val="tx2"/>
                </a:solidFill>
              </a:rPr>
              <a:t>MATRIZ DE ROLES Y RESPONMSABILIDAD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/>
          </p:nvPr>
        </p:nvGraphicFramePr>
        <p:xfrm>
          <a:off x="2244794" y="1493515"/>
          <a:ext cx="4343430" cy="864096"/>
        </p:xfrm>
        <a:graphic>
          <a:graphicData uri="http://schemas.openxmlformats.org/drawingml/2006/table">
            <a:tbl>
              <a:tblPr firstRow="1" firstCol="1" bandRow="1"/>
              <a:tblGrid>
                <a:gridCol w="1558658"/>
                <a:gridCol w="2784772"/>
              </a:tblGrid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 : Responsable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Es el responsable del entregable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A: Aprobador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Participa en la construcción del entregable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C: Consultar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Participa como Experto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I: Informado</a:t>
                      </a:r>
                      <a:endParaRPr lang="es-P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Es informado del resultado del entregable</a:t>
                      </a:r>
                      <a:endParaRPr lang="es-P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/>
          </p:nvPr>
        </p:nvGraphicFramePr>
        <p:xfrm>
          <a:off x="1443038" y="2675572"/>
          <a:ext cx="6257925" cy="4083177"/>
        </p:xfrm>
        <a:graphic>
          <a:graphicData uri="http://schemas.openxmlformats.org/drawingml/2006/table">
            <a:tbl>
              <a:tblPr firstRow="1" firstCol="1" bandRow="1"/>
              <a:tblGrid>
                <a:gridCol w="1214385"/>
                <a:gridCol w="540221"/>
                <a:gridCol w="723680"/>
                <a:gridCol w="899521"/>
                <a:gridCol w="762403"/>
                <a:gridCol w="857624"/>
                <a:gridCol w="810013"/>
                <a:gridCol w="450078"/>
              </a:tblGrid>
              <a:tr h="1981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Plan de Gestión de Alcance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R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EDT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C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Cronograma del proyecto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Presupuesto de Costos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Plan de Gestión de Calidad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Registro de Riesgos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C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Plan de Gestión de Riesgos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Plan de Gestión de Personal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Plan de Gestión de Comunicaciones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Plan de Gestión de Adquisiciones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s-PE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</a:t>
                      </a:r>
                      <a:endParaRPr lang="es-PE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53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Gestión de Comunicación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6896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/>
              <a:t>Matriz de comunicaciones</a:t>
            </a:r>
            <a:r>
              <a:rPr lang="es-PE"/>
              <a:t/>
            </a:r>
            <a:br>
              <a:rPr lang="es-PE"/>
            </a:br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2518" t="23598" r="22833" b="13594"/>
          <a:stretch/>
        </p:blipFill>
        <p:spPr>
          <a:xfrm>
            <a:off x="939186" y="1650549"/>
            <a:ext cx="7576164" cy="503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9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Propuesta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PE" sz="2400" dirty="0" smtClean="0"/>
              <a:t>Visión y Objetivo</a:t>
            </a:r>
          </a:p>
          <a:p>
            <a:pPr lvl="1"/>
            <a:r>
              <a:rPr lang="es-PE" sz="2000" dirty="0" smtClean="0"/>
              <a:t>“Unificar todo las actividades en el procesamiento de mineral”</a:t>
            </a:r>
          </a:p>
          <a:p>
            <a:pPr marL="457200" lvl="1" indent="0">
              <a:buNone/>
            </a:pPr>
            <a:r>
              <a:rPr lang="es-PE" sz="2000" dirty="0" smtClean="0"/>
              <a:t>1. Ubicar en cualquier momento el mineral ingresado</a:t>
            </a:r>
          </a:p>
          <a:p>
            <a:pPr marL="457200" lvl="1" indent="0">
              <a:buNone/>
            </a:pPr>
            <a:r>
              <a:rPr lang="es-PE" sz="2000" dirty="0" smtClean="0"/>
              <a:t>2. Saber exactamente la salida del mineral de planta</a:t>
            </a:r>
          </a:p>
          <a:p>
            <a:pPr marL="457200" lvl="1" indent="0">
              <a:buNone/>
            </a:pPr>
            <a:r>
              <a:rPr lang="es-PE" sz="2000" dirty="0" smtClean="0"/>
              <a:t>3. Saber el nivel de concentrado ni bien salga del laboratorio</a:t>
            </a:r>
          </a:p>
          <a:p>
            <a:r>
              <a:rPr lang="es-PE" sz="2400" dirty="0" smtClean="0"/>
              <a:t>Entregable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PE" sz="2000" dirty="0" smtClean="0"/>
              <a:t>Gestión </a:t>
            </a:r>
            <a:r>
              <a:rPr lang="es-PE" sz="2000" dirty="0" smtClean="0"/>
              <a:t>del Proyecto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PE" sz="2000" dirty="0" smtClean="0"/>
              <a:t>Incepción</a:t>
            </a:r>
            <a:endParaRPr lang="es-PE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s-PE" sz="2000" dirty="0" smtClean="0"/>
              <a:t>Elaboración</a:t>
            </a:r>
            <a:endParaRPr lang="es-PE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s-PE" sz="2000" dirty="0" smtClean="0"/>
              <a:t>Construcción</a:t>
            </a:r>
            <a:endParaRPr lang="es-PE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s-PE" sz="2000" dirty="0" smtClean="0"/>
              <a:t>Transición</a:t>
            </a:r>
            <a:endParaRPr lang="es-PE" sz="2000" dirty="0" smtClean="0"/>
          </a:p>
        </p:txBody>
      </p:sp>
    </p:spTree>
    <p:extLst>
      <p:ext uri="{BB962C8B-B14F-4D97-AF65-F5344CB8AC3E}">
        <p14:creationId xmlns:p14="http://schemas.microsoft.com/office/powerpoint/2010/main" val="416603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22832" t="21476" r="23149" b="35427"/>
          <a:stretch/>
        </p:blipFill>
        <p:spPr>
          <a:xfrm>
            <a:off x="1037230" y="1351127"/>
            <a:ext cx="7332868" cy="328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6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/>
              <a:t>Medios de comunicación en el equipo de trabajo</a:t>
            </a:r>
            <a:r>
              <a:rPr lang="es-PE"/>
              <a:t/>
            </a:r>
            <a:br>
              <a:rPr lang="es-PE"/>
            </a:br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7448" t="53005" r="26504" b="21435"/>
          <a:stretch/>
        </p:blipFill>
        <p:spPr>
          <a:xfrm>
            <a:off x="761984" y="1695450"/>
            <a:ext cx="7620032" cy="339829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27553" t="49830" r="26294" b="29643"/>
          <a:stretch/>
        </p:blipFill>
        <p:spPr>
          <a:xfrm>
            <a:off x="761984" y="5093741"/>
            <a:ext cx="7686699" cy="150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Procedimiento para actualizar el plan de gestión </a:t>
            </a:r>
            <a:r>
              <a:rPr lang="es-ES" smtClean="0"/>
              <a:t>de comunicación</a:t>
            </a:r>
            <a:endParaRPr lang="es-PE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583490"/>
              </p:ext>
            </p:extLst>
          </p:nvPr>
        </p:nvGraphicFramePr>
        <p:xfrm>
          <a:off x="1091821" y="2115402"/>
          <a:ext cx="7260609" cy="39169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60609"/>
              </a:tblGrid>
              <a:tr h="20736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El plan de Gestión de Comunicación deberá ser actualizado cada vez que:</a:t>
                      </a:r>
                      <a:endParaRPr lang="es-PE" sz="12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_tradnl" sz="1200">
                          <a:effectLst/>
                        </a:rPr>
                        <a:t>Hay una solicitud de cambio que impacte a los requerimientos o necesidades de información de los stakeholders.</a:t>
                      </a:r>
                      <a:endParaRPr lang="es-PE" sz="12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_tradnl" sz="1200">
                          <a:effectLst/>
                        </a:rPr>
                        <a:t>Hay personas que ingresan o salen del proyecto.</a:t>
                      </a:r>
                      <a:endParaRPr lang="es-PE" sz="12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_tradnl" sz="1200">
                          <a:effectLst/>
                        </a:rPr>
                        <a:t>Hay cambios dentro de la organización, como el cambio de roles de las personas dentro del proyecto.</a:t>
                      </a:r>
                      <a:endParaRPr lang="es-PE" sz="12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_tradnl" sz="1200">
                          <a:effectLst/>
                        </a:rPr>
                        <a:t>Hay quejas, comentarios o evidencias de requerimientos de información no satisfechos.</a:t>
                      </a:r>
                      <a:endParaRPr lang="es-PE" sz="12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_tradnl" sz="1200">
                          <a:effectLst/>
                        </a:rPr>
                        <a:t>Hay deficiencia de comunicación dentro del equipo de trabajo o fuera del equipo.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128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La actualización del plan de Gestión de Comunicación deben seguir los siguientes pasos:</a:t>
                      </a:r>
                      <a:endParaRPr lang="es-PE" sz="12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_tradnl" sz="1200">
                          <a:effectLst/>
                        </a:rPr>
                        <a:t>Identificación y clasificación de los stakeholders.</a:t>
                      </a:r>
                      <a:endParaRPr lang="es-PE" sz="12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_tradnl" sz="1200">
                          <a:effectLst/>
                        </a:rPr>
                        <a:t>Determinación de los requerimientos.</a:t>
                      </a:r>
                      <a:endParaRPr lang="es-PE" sz="12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_tradnl" sz="1200">
                          <a:effectLst/>
                        </a:rPr>
                        <a:t>Elaboración de la nueva matriz de comunicación.</a:t>
                      </a:r>
                      <a:endParaRPr lang="es-PE" sz="12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_tradnl" sz="1200">
                          <a:effectLst/>
                        </a:rPr>
                        <a:t>Aprobación del plan de gestión de comunicación.</a:t>
                      </a:r>
                      <a:endParaRPr lang="es-PE" sz="120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_tradnl" sz="1200">
                          <a:effectLst/>
                        </a:rPr>
                        <a:t>Difusión del nuevo plan de comunicación.</a:t>
                      </a:r>
                      <a:endParaRPr lang="es-PE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4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Gestión de riesgo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MINEX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6833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b="1" dirty="0"/>
              <a:t>IDENTIFICACIÓN Y EVALUACIÓN CUALITATIVA DE RIESGOS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359142"/>
              </p:ext>
            </p:extLst>
          </p:nvPr>
        </p:nvGraphicFramePr>
        <p:xfrm>
          <a:off x="628650" y="2148353"/>
          <a:ext cx="7886700" cy="15774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2629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PROBABILIDAD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VALOR NUMÉRICO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IMPACTO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VALOR NUMÉRICO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29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Muy improbable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0.1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Muy bajo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0.05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29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Relativamente probable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0.3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Bajo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0.1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29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Probable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0.5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Moderado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0.2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29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Muy probable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0.7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Alto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0.4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29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Case certeza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0.9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Muy alto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0.8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640963"/>
              </p:ext>
            </p:extLst>
          </p:nvPr>
        </p:nvGraphicFramePr>
        <p:xfrm>
          <a:off x="628650" y="4178740"/>
          <a:ext cx="7886700" cy="15669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2611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PROBABILIDAD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PROBABILIDAD x IMPACTO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11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Muy alto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Mayor a 0.50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11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Alto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Menor a 0.50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11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Moderado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Menor a 0.30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11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Bajo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Menor a 0.10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11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Muy bajo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Menor a 0.05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42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0770" t="34349" r="15491" b="26286"/>
          <a:stretch/>
        </p:blipFill>
        <p:spPr>
          <a:xfrm>
            <a:off x="163772" y="941696"/>
            <a:ext cx="8980227" cy="287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6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0770" t="20917" r="15700" b="21247"/>
          <a:stretch/>
        </p:blipFill>
        <p:spPr>
          <a:xfrm>
            <a:off x="0" y="791569"/>
            <a:ext cx="9048466" cy="451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0945" t="18864" r="22203" b="48487"/>
          <a:stretch/>
        </p:blipFill>
        <p:spPr>
          <a:xfrm>
            <a:off x="928046" y="1965278"/>
            <a:ext cx="7397087" cy="238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2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2973" t="23901" r="14337" b="18263"/>
          <a:stretch/>
        </p:blipFill>
        <p:spPr>
          <a:xfrm>
            <a:off x="0" y="1419367"/>
            <a:ext cx="9007524" cy="423080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125337" y="777922"/>
            <a:ext cx="3652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smtClean="0"/>
              <a:t>PLAN DE RESPUESTA</a:t>
            </a:r>
            <a:endParaRPr lang="es-PE" sz="3200" b="1"/>
          </a:p>
        </p:txBody>
      </p:sp>
    </p:spTree>
    <p:extLst>
      <p:ext uri="{BB962C8B-B14F-4D97-AF65-F5344CB8AC3E}">
        <p14:creationId xmlns:p14="http://schemas.microsoft.com/office/powerpoint/2010/main" val="278761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Gestión de interesados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MINEX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8594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Implicaciones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De no realizarse este proyecto conllevaría a las siguientes fallas:</a:t>
            </a:r>
          </a:p>
          <a:p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1.Lentitud para saber la ubicación del mineral</a:t>
            </a:r>
          </a:p>
          <a:p>
            <a:pPr marL="0" indent="0">
              <a:buNone/>
            </a:pPr>
            <a:r>
              <a:rPr lang="es-PE" dirty="0" smtClean="0"/>
              <a:t>2.Que no se despache a tiempo un concentrado, perdiendo tiempo y dinero.</a:t>
            </a:r>
          </a:p>
          <a:p>
            <a:pPr marL="0" indent="0">
              <a:buNone/>
            </a:pPr>
            <a:r>
              <a:rPr lang="es-PE" dirty="0" smtClean="0"/>
              <a:t>3.Errores en las leyes entre las rumas de mineral, generando pérdidas monetarias grandes.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2477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b="1" u="sng" dirty="0"/>
              <a:t>LISTA DE INTERESADOS</a:t>
            </a:r>
            <a:r>
              <a:rPr lang="es-PE" dirty="0"/>
              <a:t/>
            </a:r>
            <a:br>
              <a:rPr lang="es-PE" dirty="0"/>
            </a:br>
            <a:r>
              <a:rPr lang="es-PE" b="1" dirty="0"/>
              <a:t>Por rol general en el </a:t>
            </a:r>
            <a:r>
              <a:rPr lang="es-PE" b="1" dirty="0" smtClean="0"/>
              <a:t>proyecto</a:t>
            </a:r>
            <a:endParaRPr lang="es-PE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/>
          </p:nvPr>
        </p:nvGraphicFramePr>
        <p:xfrm>
          <a:off x="611560" y="1781547"/>
          <a:ext cx="7920880" cy="45443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60440"/>
                <a:gridCol w="3960440"/>
              </a:tblGrid>
              <a:tr h="4364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 dirty="0">
                          <a:effectLst/>
                        </a:rPr>
                        <a:t>Rol General</a:t>
                      </a:r>
                      <a:endParaRPr lang="es-P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>
                          <a:effectLst/>
                        </a:rPr>
                        <a:t>Interesados</a:t>
                      </a:r>
                      <a:endParaRPr lang="es-P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37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000">
                          <a:effectLst/>
                        </a:rPr>
                        <a:t>Sponsor</a:t>
                      </a:r>
                      <a:endParaRPr lang="es-P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000" dirty="0">
                          <a:effectLst/>
                        </a:rPr>
                        <a:t>Juan Arias</a:t>
                      </a:r>
                      <a:endParaRPr lang="es-P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4071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000">
                          <a:effectLst/>
                        </a:rPr>
                        <a:t>Equipo de Proyecto</a:t>
                      </a:r>
                      <a:endParaRPr lang="es-P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000">
                          <a:effectLst/>
                        </a:rPr>
                        <a:t>Project Manager</a:t>
                      </a:r>
                      <a:endParaRPr lang="es-P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07996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000">
                          <a:effectLst/>
                        </a:rPr>
                        <a:t>Equipo de Gestión de Proyecto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000">
                          <a:effectLst/>
                        </a:rPr>
                        <a:t>Gastañadui Rebaza, Giannina.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000">
                          <a:effectLst/>
                        </a:rPr>
                        <a:t>Mechato Diaz, David.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000">
                          <a:effectLst/>
                        </a:rPr>
                        <a:t>Flores Lapa, Gerson</a:t>
                      </a:r>
                      <a:endParaRPr lang="es-P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37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000">
                          <a:effectLst/>
                        </a:rPr>
                        <a:t>Gerentes de Operaciones</a:t>
                      </a:r>
                      <a:endParaRPr lang="es-P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000" dirty="0">
                          <a:effectLst/>
                        </a:rPr>
                        <a:t>Maco </a:t>
                      </a:r>
                      <a:r>
                        <a:rPr lang="es-PE" sz="2000" dirty="0" err="1">
                          <a:effectLst/>
                        </a:rPr>
                        <a:t>Mautino</a:t>
                      </a:r>
                      <a:endParaRPr lang="es-P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37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000">
                          <a:effectLst/>
                        </a:rPr>
                        <a:t>Gerentes Funcionales</a:t>
                      </a:r>
                      <a:endParaRPr lang="es-P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000" dirty="0">
                          <a:effectLst/>
                        </a:rPr>
                        <a:t>Juan Olivera</a:t>
                      </a:r>
                      <a:endParaRPr lang="es-P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07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000">
                          <a:effectLst/>
                        </a:rPr>
                        <a:t>Usuarios, clientes</a:t>
                      </a:r>
                      <a:endParaRPr lang="es-P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000" dirty="0">
                          <a:effectLst/>
                        </a:rPr>
                        <a:t>Usuarios finales de MINEX </a:t>
                      </a:r>
                      <a:endParaRPr lang="es-P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37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000">
                          <a:effectLst/>
                        </a:rPr>
                        <a:t>Proveedores</a:t>
                      </a:r>
                      <a:endParaRPr lang="es-P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000" dirty="0">
                          <a:effectLst/>
                        </a:rPr>
                        <a:t>Mineros artesanales.</a:t>
                      </a:r>
                      <a:endParaRPr lang="es-P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28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3369"/>
            <a:ext cx="8229600" cy="778098"/>
          </a:xfrm>
        </p:spPr>
        <p:txBody>
          <a:bodyPr>
            <a:normAutofit/>
          </a:bodyPr>
          <a:lstStyle/>
          <a:p>
            <a:r>
              <a:rPr lang="es-PE" b="1" dirty="0"/>
              <a:t>Matriz influencia VS </a:t>
            </a:r>
            <a:r>
              <a:rPr lang="es-PE" b="1" dirty="0" smtClean="0"/>
              <a:t>Poder</a:t>
            </a:r>
            <a:endParaRPr lang="es-PE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/>
          </p:nvPr>
        </p:nvGraphicFramePr>
        <p:xfrm>
          <a:off x="611561" y="1365441"/>
          <a:ext cx="8136905" cy="55043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1919"/>
                <a:gridCol w="1052257"/>
                <a:gridCol w="3744416"/>
                <a:gridCol w="2808313"/>
              </a:tblGrid>
              <a:tr h="286758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800" dirty="0">
                          <a:effectLst/>
                        </a:rPr>
                        <a:t> </a:t>
                      </a:r>
                      <a:endParaRPr lang="es-P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84963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PODER SOBRE EL PROYECTO</a:t>
                      </a:r>
                      <a:endParaRPr lang="es-P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86758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800" dirty="0">
                          <a:effectLst/>
                        </a:rPr>
                        <a:t> </a:t>
                      </a:r>
                      <a:endParaRPr lang="es-P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BAJO</a:t>
                      </a:r>
                      <a:endParaRPr lang="es-P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ALTO</a:t>
                      </a:r>
                      <a:endParaRPr lang="es-P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24075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INFLUENCIA  SOBRE EL PROYECTO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ALTA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PROJECT MANAGER</a:t>
                      </a:r>
                      <a:endParaRPr lang="es-PE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 </a:t>
                      </a:r>
                      <a:endParaRPr lang="es-PE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 </a:t>
                      </a:r>
                      <a:r>
                        <a:rPr lang="es-ES" sz="1800" dirty="0" smtClean="0">
                          <a:effectLst/>
                        </a:rPr>
                        <a:t>EQUIPO </a:t>
                      </a:r>
                      <a:r>
                        <a:rPr lang="es-ES" sz="1800" dirty="0">
                          <a:effectLst/>
                        </a:rPr>
                        <a:t>DE GESTIÓN DE PROYECTOS</a:t>
                      </a:r>
                      <a:endParaRPr lang="es-PE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 </a:t>
                      </a:r>
                      <a:endParaRPr lang="es-PE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 dirty="0">
                          <a:effectLst/>
                        </a:rPr>
                        <a:t>Gastañadui Rebaza, Giannina.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 dirty="0">
                          <a:effectLst/>
                        </a:rPr>
                        <a:t>Mechato Diaz, David.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 dirty="0">
                          <a:effectLst/>
                        </a:rPr>
                        <a:t>Flores Lapa, Gerson</a:t>
                      </a:r>
                      <a:endParaRPr lang="es-P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effectLst/>
                        </a:rPr>
                        <a:t>SPONSOR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smtClean="0">
                          <a:effectLst/>
                        </a:rPr>
                        <a:t>Juan Arias</a:t>
                      </a:r>
                      <a:endParaRPr lang="es-PE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71045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BAJA</a:t>
                      </a:r>
                      <a:endParaRPr lang="es-P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PROVEEDORES</a:t>
                      </a:r>
                      <a:endParaRPr lang="es-PE" sz="1800" dirty="0">
                        <a:effectLst/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smtClean="0">
                          <a:effectLst/>
                        </a:rPr>
                        <a:t>Mineros artesanales.</a:t>
                      </a:r>
                      <a:endParaRPr lang="es-PE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 </a:t>
                      </a:r>
                      <a:endParaRPr lang="es-PE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effectLst/>
                        </a:rPr>
                        <a:t>USUARIOS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smtClean="0">
                          <a:effectLst/>
                        </a:rPr>
                        <a:t>Usuarios finales de MINEX </a:t>
                      </a:r>
                      <a:endParaRPr lang="es-PE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GERENTES DE OPERACIONES</a:t>
                      </a:r>
                      <a:endParaRPr lang="es-PE" sz="1800" dirty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smtClean="0">
                          <a:effectLst/>
                        </a:rPr>
                        <a:t>Maco </a:t>
                      </a:r>
                      <a:r>
                        <a:rPr lang="es-PE" sz="1800" dirty="0" err="1" smtClean="0">
                          <a:effectLst/>
                        </a:rPr>
                        <a:t>Mautino</a:t>
                      </a:r>
                      <a:endParaRPr lang="es-PE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   </a:t>
                      </a:r>
                      <a:endParaRPr lang="es-PE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GERENTES </a:t>
                      </a:r>
                      <a:r>
                        <a:rPr lang="es-ES" sz="1800" dirty="0" smtClean="0">
                          <a:effectLst/>
                        </a:rPr>
                        <a:t>FUNCIONALES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smtClean="0">
                          <a:effectLst/>
                        </a:rPr>
                        <a:t>Juan Olivera</a:t>
                      </a:r>
                      <a:endParaRPr lang="es-PE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16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b="1" dirty="0"/>
              <a:t>Matriz de Evaluación de </a:t>
            </a:r>
            <a:r>
              <a:rPr lang="es-PE" b="1" dirty="0" smtClean="0"/>
              <a:t>compromiso</a:t>
            </a:r>
            <a:endParaRPr lang="es-PE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318827"/>
              </p:ext>
            </p:extLst>
          </p:nvPr>
        </p:nvGraphicFramePr>
        <p:xfrm>
          <a:off x="395536" y="1349500"/>
          <a:ext cx="8424938" cy="45906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3844"/>
                <a:gridCol w="1836519"/>
                <a:gridCol w="1512168"/>
                <a:gridCol w="1224136"/>
                <a:gridCol w="1368152"/>
                <a:gridCol w="1080119"/>
              </a:tblGrid>
              <a:tr h="2178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 dirty="0">
                          <a:effectLst/>
                        </a:rPr>
                        <a:t>Interesado</a:t>
                      </a:r>
                      <a:endParaRPr lang="es-P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</a:rPr>
                        <a:t>Desconocedor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 dirty="0">
                          <a:effectLst/>
                        </a:rPr>
                        <a:t>Se resiste</a:t>
                      </a:r>
                      <a:endParaRPr lang="es-P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</a:rPr>
                        <a:t>Neutro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</a:rPr>
                        <a:t>Partidario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</a:rPr>
                        <a:t>Líder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78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</a:rPr>
                        <a:t>Sponsor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</a:rPr>
                        <a:t> 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</a:rPr>
                        <a:t> 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</a:rPr>
                        <a:t> 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</a:rPr>
                        <a:t> 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</a:rPr>
                        <a:t>C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32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</a:rPr>
                        <a:t>Equipo de Proyecto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</a:rPr>
                        <a:t> 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</a:rPr>
                        <a:t> 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 dirty="0">
                          <a:effectLst/>
                        </a:rPr>
                        <a:t> </a:t>
                      </a:r>
                      <a:endParaRPr lang="es-P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</a:rPr>
                        <a:t> 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</a:rPr>
                        <a:t>C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</a:rPr>
                        <a:t>D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159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</a:rPr>
                        <a:t>Gerentes de Operaciones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 dirty="0">
                          <a:effectLst/>
                        </a:rPr>
                        <a:t> </a:t>
                      </a:r>
                      <a:endParaRPr lang="es-P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</a:rPr>
                        <a:t> 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</a:rPr>
                        <a:t> 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</a:rPr>
                        <a:t>C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</a:rPr>
                        <a:t>D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0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</a:rPr>
                        <a:t>Gerentes Funcionales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</a:rPr>
                        <a:t> 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</a:rPr>
                        <a:t> 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</a:rPr>
                        <a:t> 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</a:rPr>
                        <a:t>C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</a:rPr>
                        <a:t>D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0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</a:rPr>
                        <a:t>Usuarios, clientes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 dirty="0">
                          <a:effectLst/>
                        </a:rPr>
                        <a:t> </a:t>
                      </a:r>
                      <a:r>
                        <a:rPr lang="es-PE" sz="1800" dirty="0" smtClean="0">
                          <a:effectLst/>
                        </a:rPr>
                        <a:t>C</a:t>
                      </a:r>
                      <a:endParaRPr lang="es-P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</a:rPr>
                        <a:t> 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</a:rPr>
                        <a:t>D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</a:rPr>
                        <a:t> 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</a:rPr>
                        <a:t> 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0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</a:rPr>
                        <a:t>Proveedores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</a:rPr>
                        <a:t> 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</a:rPr>
                        <a:t> 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</a:rPr>
                        <a:t>C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>
                          <a:effectLst/>
                        </a:rPr>
                        <a:t> </a:t>
                      </a:r>
                      <a:endParaRPr lang="es-P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800" dirty="0">
                          <a:effectLst/>
                        </a:rPr>
                        <a:t> </a:t>
                      </a:r>
                      <a:endParaRPr lang="es-P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750626" y="6127845"/>
            <a:ext cx="4829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C: Participación Actual.</a:t>
            </a:r>
          </a:p>
          <a:p>
            <a:r>
              <a:rPr lang="es-ES" dirty="0"/>
              <a:t>D: Participación Deseada.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1923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Criterios de Éxito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1.Mejora el proceso de procesamiento de mineral</a:t>
            </a:r>
          </a:p>
          <a:p>
            <a:pPr marL="0" indent="0">
              <a:buNone/>
            </a:pPr>
            <a:r>
              <a:rPr lang="es-PE" dirty="0" smtClean="0"/>
              <a:t>2.Menor tiempo del proceso de mineral</a:t>
            </a:r>
          </a:p>
          <a:p>
            <a:pPr marL="0" indent="0">
              <a:buNone/>
            </a:pPr>
            <a:r>
              <a:rPr lang="es-PE" dirty="0" smtClean="0"/>
              <a:t>3.Rápida entrega de mineral.</a:t>
            </a:r>
          </a:p>
          <a:p>
            <a:pPr marL="0" indent="0">
              <a:buNone/>
            </a:pPr>
            <a:r>
              <a:rPr lang="es-PE" dirty="0" smtClean="0"/>
              <a:t>4.Optimización de las losas de concentrado</a:t>
            </a:r>
          </a:p>
          <a:p>
            <a:pPr marL="0" indent="0">
              <a:buNone/>
            </a:pPr>
            <a:r>
              <a:rPr lang="es-PE" dirty="0" smtClean="0"/>
              <a:t>5.Menor pérdida de concentrado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1995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Alcance del producto</a:t>
            </a:r>
            <a:endParaRPr lang="es-PE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017375"/>
              </p:ext>
            </p:extLst>
          </p:nvPr>
        </p:nvGraphicFramePr>
        <p:xfrm>
          <a:off x="482233" y="1301837"/>
          <a:ext cx="8033116" cy="2740774"/>
        </p:xfrm>
        <a:graphic>
          <a:graphicData uri="http://schemas.openxmlformats.org/drawingml/2006/table">
            <a:tbl>
              <a:tblPr firstRow="1" firstCol="1" bandRow="1"/>
              <a:tblGrid>
                <a:gridCol w="4016558"/>
                <a:gridCol w="4016558"/>
              </a:tblGrid>
              <a:tr h="803689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PE" sz="11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Permitir </a:t>
                      </a: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la empresa </a:t>
                      </a:r>
                      <a:r>
                        <a:rPr lang="es-PE" sz="11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Minex</a:t>
                      </a: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brindar un mejor servicio teniendo a disponibilidad todo el mineral que se procesa y el concentrado en lozas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Tener en tiempo real la ubicación de un mineral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516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PE" sz="11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Permitir </a:t>
                      </a: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los usuarios el acceso a la ubicación del mineral o concentrado 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 Saber cuánto mineral falta por procesar o cuanto concentrado hay en loza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390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PE" sz="11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Permitir </a:t>
                      </a: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los clientes que su mineral será procesado con todos los controles establecidos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Controlar el mineral en tiempo real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168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PE" sz="11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Saber </a:t>
                      </a: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 disponibilidad para el ingreso de más mineral.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Saber el espacio disponible en cancha para el ingreso de más mineral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011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PE" sz="11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 Optimizar </a:t>
                      </a: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uso de la planta procesadora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 Saber cuánto mineral se está procesando y su culminación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53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Criterios de </a:t>
            </a:r>
            <a:r>
              <a:rPr lang="es-PE" dirty="0" smtClean="0"/>
              <a:t>aceptación</a:t>
            </a:r>
            <a:endParaRPr lang="es-PE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</p:nvPr>
        </p:nvGraphicFramePr>
        <p:xfrm>
          <a:off x="1721485" y="2758504"/>
          <a:ext cx="5701030" cy="2506218"/>
        </p:xfrm>
        <a:graphic>
          <a:graphicData uri="http://schemas.openxmlformats.org/drawingml/2006/table">
            <a:tbl>
              <a:tblPr firstRow="1" firstCol="1" bandRow="1"/>
              <a:tblGrid>
                <a:gridCol w="2850515"/>
                <a:gridCol w="285051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CONCEPTOS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CRITERIOS DE ACEPTACION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PE" sz="11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TECNICOS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 deben cumplir los requerimientos funcionales y no funcionales del aplicativo de  Software a construir para Minex. 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PE" sz="11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CALIDAD 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 espera lograr que Minex de conformidad en base a un aproximado de 95% basado en la estabilidad del aplicativo.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PE" sz="11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ADMINISTRATIVOS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Obtener la aprobación de todos los entregables del proyecto por parte del área Comercial, Administrativa, Gerencia, Laboratorio, Balanza, Garita.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PE" sz="11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COMERCIALES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Cumplir con lo acordado en el contrato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PE" sz="11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SOCIALES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Difundir el uso con todas las áreas involucradas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29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4542</Words>
  <Application>Microsoft Office PowerPoint</Application>
  <PresentationFormat>Personalizado</PresentationFormat>
  <Paragraphs>1006</Paragraphs>
  <Slides>62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62</vt:i4>
      </vt:variant>
    </vt:vector>
  </HeadingPairs>
  <TitlesOfParts>
    <vt:vector size="73" baseType="lpstr">
      <vt:lpstr>MS Mincho</vt:lpstr>
      <vt:lpstr>Arial</vt:lpstr>
      <vt:lpstr>Calibri</vt:lpstr>
      <vt:lpstr>Courier New</vt:lpstr>
      <vt:lpstr>Helvetica</vt:lpstr>
      <vt:lpstr>Symbol</vt:lpstr>
      <vt:lpstr>Times New Roman</vt:lpstr>
      <vt:lpstr>Trebuchet MS</vt:lpstr>
      <vt:lpstr>Verdana</vt:lpstr>
      <vt:lpstr>Wingdings 3</vt:lpstr>
      <vt:lpstr>Faceta</vt:lpstr>
      <vt:lpstr>Presentación de PowerPoint</vt:lpstr>
      <vt:lpstr>Resumen Ejecutivo</vt:lpstr>
      <vt:lpstr>Antecedentes</vt:lpstr>
      <vt:lpstr>Antecedentes</vt:lpstr>
      <vt:lpstr>Propuesta</vt:lpstr>
      <vt:lpstr>Implicaciones</vt:lpstr>
      <vt:lpstr>Criterios de Éxito</vt:lpstr>
      <vt:lpstr>Alcance del producto</vt:lpstr>
      <vt:lpstr>Criterios de aceptación</vt:lpstr>
      <vt:lpstr>Restricción del proyecto</vt:lpstr>
      <vt:lpstr>Supuesto del proyecto</vt:lpstr>
      <vt:lpstr>Gestión de tiempo</vt:lpstr>
      <vt:lpstr>Cronograma</vt:lpstr>
      <vt:lpstr>Presentación de PowerPoint</vt:lpstr>
      <vt:lpstr>Presentación de PowerPoint</vt:lpstr>
      <vt:lpstr>Identificación de tareas</vt:lpstr>
      <vt:lpstr>Presentación de PowerPoint</vt:lpstr>
      <vt:lpstr>Gestión de Costo</vt:lpstr>
      <vt:lpstr>Plan de Gestion de Costos PRESUPUESTO DEL PROYECTO</vt:lpstr>
      <vt:lpstr>PRESUPUESTO DEL PROYECTO</vt:lpstr>
      <vt:lpstr>PRESUPUESTO DEL PROYECTO</vt:lpstr>
      <vt:lpstr>Presentación de PowerPoint</vt:lpstr>
      <vt:lpstr>Gestión de Calidad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Gestión de Comunicación</vt:lpstr>
      <vt:lpstr>Matriz de comunicaciones </vt:lpstr>
      <vt:lpstr>Presentación de PowerPoint</vt:lpstr>
      <vt:lpstr>Medios de comunicación en el equipo de trabajo </vt:lpstr>
      <vt:lpstr>Procedimiento para actualizar el plan de gestión de comunicación</vt:lpstr>
      <vt:lpstr>Gestión de riesgo</vt:lpstr>
      <vt:lpstr>IDENTIFICACIÓN Y EVALUACIÓN CUALITATIVA DE RIESGOS </vt:lpstr>
      <vt:lpstr>Presentación de PowerPoint</vt:lpstr>
      <vt:lpstr>Presentación de PowerPoint</vt:lpstr>
      <vt:lpstr>Presentación de PowerPoint</vt:lpstr>
      <vt:lpstr>Presentación de PowerPoint</vt:lpstr>
      <vt:lpstr>Gestión de interesados</vt:lpstr>
      <vt:lpstr>LISTA DE INTERESADOS Por rol general en el proyecto</vt:lpstr>
      <vt:lpstr>Matriz influencia VS Poder</vt:lpstr>
      <vt:lpstr>Matriz de Evaluación de compromiso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henry atayauri chaicha</cp:lastModifiedBy>
  <cp:revision>12</cp:revision>
  <dcterms:created xsi:type="dcterms:W3CDTF">2016-11-30T00:54:29Z</dcterms:created>
  <dcterms:modified xsi:type="dcterms:W3CDTF">2016-12-01T19:38:34Z</dcterms:modified>
</cp:coreProperties>
</file>