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A42"/>
    <a:srgbClr val="411B1F"/>
    <a:srgbClr val="B7555E"/>
    <a:srgbClr val="D9A7B4"/>
    <a:srgbClr val="642A30"/>
    <a:srgbClr val="59252A"/>
    <a:srgbClr val="A67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260" autoAdjust="0"/>
  </p:normalViewPr>
  <p:slideViewPr>
    <p:cSldViewPr snapToGrid="0">
      <p:cViewPr>
        <p:scale>
          <a:sx n="66" d="100"/>
          <a:sy n="66" d="100"/>
        </p:scale>
        <p:origin x="40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68CC4-334E-4749-A4AB-407E56584FA3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C91AE-C19C-41AE-8C74-334D6AC23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356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C91AE-C19C-41AE-8C74-334D6AC2374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21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9AA23-F75B-2E53-01A3-49841CA7F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78FB39-ECC9-06F7-A47D-6890C8CC0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4ED13D-9CD5-8DD2-92CB-8B29F4A7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197B7D-FACB-E56E-72DA-DAEAD254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21D51D-0682-B582-D3BC-FAB6C88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66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BF9D6-03B2-A6D0-B19A-3A405F46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F2F1056-B9F3-00BC-D615-EC66CCFB6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0FE2AD1-E199-15AB-08D6-F3F28B35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B91577-1284-CBEE-56AC-1566E7A5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DEC295-E562-13CA-44C1-52EE6667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3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19850C-79D9-34D2-3D9F-6B069CE1F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F722B53-3D12-CCB9-5E98-F50DE29D4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EFBD12-E95A-526A-5234-F06C2D48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3D04B1-A191-A1E3-4095-7FD2B850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3BD16E-D679-3990-90BB-EC8B1467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5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6844B-A88D-1829-E5AB-43CFDE03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BF0957-A1B5-195F-B232-78A097E6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654DCA-B001-43B5-0E42-633A2E2A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10A5F0-168D-40EF-23E0-44AF017D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59B637-B631-CBFC-81A6-00DAFCB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74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BA87E-3DBF-7A92-5C55-F8C4403A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791208-8F5C-0D57-F90B-F1257540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15534C-C550-1380-9455-82C8228F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61E729C-6CF4-A489-B7E5-748CEAB3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341C61-8492-F42F-E267-C4C11D64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72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41BCC-6F26-0A62-6C5A-B696D11D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2726A8-2C23-023C-91B3-EF6FE3C49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C6A643E-3DED-CFD2-A2E2-F3E15C5AA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62B9C2-BF19-4200-900E-F21C1B20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E02F776-D039-9DB8-2F7D-D027061B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89EF565-1CCE-B8F2-63A0-145F2E2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7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EFDE0-424A-9CD2-C3E2-BCC885CA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0C60E1E-E130-B8C7-137B-9D165969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17343CE-E3AB-D774-CC76-4ADEB0E98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D600161-4AB3-0D9A-49E2-8BEF9196E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447A376-17AD-4FC3-4EDB-25197061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C38E6CC-03D8-0809-2F70-AA0CEF05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EE6160C-9A57-C169-2C1E-315FA4B6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2B6991B-B461-7B14-BA21-1C8F0065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91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10C98-67EA-D798-00CE-07EA0548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87CBF3-48B2-07A0-522C-2A6ABAA9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FD39D8A-9334-03C0-683D-9887A961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D8037D5-A1E6-CC9D-E391-765EA2C9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7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5131DDF-F11B-F1AE-0223-1C372AB3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0C28C8A-41D8-C05C-B208-AB347089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F0473C-DB4F-0024-DFC9-104C24AD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23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78CEE-044A-69E1-0ACC-A1B12798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2841C-CE60-B4A4-4DBD-3534EFBD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E3D618A-3B54-025A-11EC-AE9CB799E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E72375-6B7E-CBA0-59D3-122E34C7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35C943-0347-E260-9907-9E1C4CE3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4136F07-02F5-3945-C0DE-644A79C0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71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E7CF4-A8B9-0DF8-2CC1-44C76C7E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8A7AF2E-EE65-17F4-2AAC-E2C76B3E0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28C7A4-0037-C031-B960-5AF0BAB0C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AB15728-853C-15AA-0027-F2B970B2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396BC84-9B5F-AFAA-B127-83DEB92E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621769C-686B-358A-8881-54B57E61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64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3707383-3130-F3F2-5E90-8BBEAE66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9D94CD-1421-0F45-C715-59FF0F68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63DC45-46E1-8AAF-E006-147270F67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113E-4C61-4942-B303-93923E9892FF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31D442-A2EC-7CF3-2986-B4E8F1737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622912-3826-1FA6-18B3-1EE12C98B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0575-1B8F-4F91-AC06-C31F66DA9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35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0.svg"/><Relationship Id="rId18" Type="http://schemas.openxmlformats.org/officeDocument/2006/relationships/image" Target="../media/image33.png"/><Relationship Id="rId3" Type="http://schemas.openxmlformats.org/officeDocument/2006/relationships/image" Target="../media/image24.svg"/><Relationship Id="rId7" Type="http://schemas.openxmlformats.org/officeDocument/2006/relationships/image" Target="../media/image4.svg"/><Relationship Id="rId12" Type="http://schemas.openxmlformats.org/officeDocument/2006/relationships/image" Target="../media/image19.png"/><Relationship Id="rId17" Type="http://schemas.openxmlformats.org/officeDocument/2006/relationships/image" Target="../media/image32.svg"/><Relationship Id="rId2" Type="http://schemas.openxmlformats.org/officeDocument/2006/relationships/image" Target="../media/image23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8.svg"/><Relationship Id="rId5" Type="http://schemas.openxmlformats.org/officeDocument/2006/relationships/image" Target="../media/image2.svg"/><Relationship Id="rId15" Type="http://schemas.openxmlformats.org/officeDocument/2006/relationships/image" Target="../media/image30.svg"/><Relationship Id="rId10" Type="http://schemas.openxmlformats.org/officeDocument/2006/relationships/image" Target="../media/image27.png"/><Relationship Id="rId19" Type="http://schemas.openxmlformats.org/officeDocument/2006/relationships/image" Target="../media/image34.svg"/><Relationship Id="rId4" Type="http://schemas.openxmlformats.org/officeDocument/2006/relationships/image" Target="../media/image1.png"/><Relationship Id="rId9" Type="http://schemas.openxmlformats.org/officeDocument/2006/relationships/image" Target="../media/image26.sv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DFD829-3BC0-F0A3-D497-AB4BF8ADD9AF}"/>
              </a:ext>
            </a:extLst>
          </p:cNvPr>
          <p:cNvSpPr/>
          <p:nvPr/>
        </p:nvSpPr>
        <p:spPr>
          <a:xfrm>
            <a:off x="-101600" y="-217714"/>
            <a:ext cx="12395200" cy="7184571"/>
          </a:xfrm>
          <a:prstGeom prst="rect">
            <a:avLst/>
          </a:prstGeom>
          <a:solidFill>
            <a:srgbClr val="59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C552116-E08E-5EE2-8CB1-D2E74D966643}"/>
              </a:ext>
            </a:extLst>
          </p:cNvPr>
          <p:cNvSpPr txBox="1">
            <a:spLocks/>
          </p:cNvSpPr>
          <p:nvPr/>
        </p:nvSpPr>
        <p:spPr>
          <a:xfrm>
            <a:off x="1254174" y="1860286"/>
            <a:ext cx="9683645" cy="6670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4000" dirty="0">
                <a:solidFill>
                  <a:srgbClr val="642A30"/>
                </a:solidFill>
                <a:latin typeface="Oleo Script" panose="02000000000000000000" pitchFamily="2" charset="0"/>
              </a:rPr>
              <a:t>(Lei Geral de Proteção de Dados)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B7FA5B-BFD8-B58B-1661-BD425E23F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7" y="1785256"/>
            <a:ext cx="10261600" cy="31786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sz="20000" dirty="0">
                <a:solidFill>
                  <a:srgbClr val="A6727C"/>
                </a:solidFill>
                <a:latin typeface="Bebas Neue" panose="020B0606020202050201" pitchFamily="34" charset="0"/>
                <a:cs typeface="Koulen" pitchFamily="2" charset="0"/>
              </a:rPr>
              <a:t>LGPD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5F0805-D9B3-9FB6-1960-4AF26F993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4066" y="3892060"/>
            <a:ext cx="3363865" cy="667091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rgbClr val="D9A7B4"/>
                </a:solidFill>
                <a:latin typeface="Oleo Script" panose="02000000000000000000" pitchFamily="2" charset="0"/>
              </a:rPr>
              <a:t>ML Gomes</a:t>
            </a:r>
          </a:p>
        </p:txBody>
      </p:sp>
    </p:spTree>
    <p:extLst>
      <p:ext uri="{BB962C8B-B14F-4D97-AF65-F5344CB8AC3E}">
        <p14:creationId xmlns:p14="http://schemas.microsoft.com/office/powerpoint/2010/main" val="139752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9CFCF3-AC77-AB58-C9A4-B36866A9088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59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88DF3F2-AAF6-E09A-3B6B-481D0374D8A6}"/>
              </a:ext>
            </a:extLst>
          </p:cNvPr>
          <p:cNvSpPr/>
          <p:nvPr/>
        </p:nvSpPr>
        <p:spPr>
          <a:xfrm flipH="1">
            <a:off x="4604656" y="1997186"/>
            <a:ext cx="2982687" cy="2863627"/>
          </a:xfrm>
          <a:custGeom>
            <a:avLst/>
            <a:gdLst>
              <a:gd name="connsiteX0" fmla="*/ 1182465 w 1189864"/>
              <a:gd name="connsiteY0" fmla="*/ 966707 h 1049555"/>
              <a:gd name="connsiteX1" fmla="*/ 642851 w 1189864"/>
              <a:gd name="connsiteY1" fmla="*/ 27767 h 1049555"/>
              <a:gd name="connsiteX2" fmla="*/ 567463 w 1189864"/>
              <a:gd name="connsiteY2" fmla="*/ 7327 h 1049555"/>
              <a:gd name="connsiteX3" fmla="*/ 547024 w 1189864"/>
              <a:gd name="connsiteY3" fmla="*/ 27767 h 1049555"/>
              <a:gd name="connsiteX4" fmla="*/ 7409 w 1189864"/>
              <a:gd name="connsiteY4" fmla="*/ 966707 h 1049555"/>
              <a:gd name="connsiteX5" fmla="*/ 27625 w 1189864"/>
              <a:gd name="connsiteY5" fmla="*/ 1042155 h 1049555"/>
              <a:gd name="connsiteX6" fmla="*/ 55184 w 1189864"/>
              <a:gd name="connsiteY6" fmla="*/ 1049555 h 1049555"/>
              <a:gd name="connsiteX7" fmla="*/ 1134690 w 1189864"/>
              <a:gd name="connsiteY7" fmla="*/ 1049555 h 1049555"/>
              <a:gd name="connsiteX8" fmla="*/ 1189865 w 1189864"/>
              <a:gd name="connsiteY8" fmla="*/ 994267 h 1049555"/>
              <a:gd name="connsiteX9" fmla="*/ 1182465 w 1189864"/>
              <a:gd name="connsiteY9" fmla="*/ 966707 h 1049555"/>
              <a:gd name="connsiteX10" fmla="*/ 577953 w 1189864"/>
              <a:gd name="connsiteY10" fmla="*/ 668456 h 1049555"/>
              <a:gd name="connsiteX11" fmla="*/ 577953 w 1189864"/>
              <a:gd name="connsiteY11" fmla="*/ 678950 h 1049555"/>
              <a:gd name="connsiteX12" fmla="*/ 479779 w 1189864"/>
              <a:gd name="connsiteY12" fmla="*/ 777124 h 1049555"/>
              <a:gd name="connsiteX13" fmla="*/ 374700 w 1189864"/>
              <a:gd name="connsiteY13" fmla="*/ 777124 h 1049555"/>
              <a:gd name="connsiteX14" fmla="*/ 374700 w 1189864"/>
              <a:gd name="connsiteY14" fmla="*/ 870052 h 1049555"/>
              <a:gd name="connsiteX15" fmla="*/ 332586 w 1189864"/>
              <a:gd name="connsiteY15" fmla="*/ 870052 h 1049555"/>
              <a:gd name="connsiteX16" fmla="*/ 332586 w 1189864"/>
              <a:gd name="connsiteY16" fmla="*/ 636697 h 1049555"/>
              <a:gd name="connsiteX17" fmla="*/ 374010 w 1189864"/>
              <a:gd name="connsiteY17" fmla="*/ 636697 h 1049555"/>
              <a:gd name="connsiteX18" fmla="*/ 374010 w 1189864"/>
              <a:gd name="connsiteY18" fmla="*/ 735010 h 1049555"/>
              <a:gd name="connsiteX19" fmla="*/ 479088 w 1189864"/>
              <a:gd name="connsiteY19" fmla="*/ 735010 h 1049555"/>
              <a:gd name="connsiteX20" fmla="*/ 535149 w 1189864"/>
              <a:gd name="connsiteY20" fmla="*/ 678950 h 1049555"/>
              <a:gd name="connsiteX21" fmla="*/ 535149 w 1189864"/>
              <a:gd name="connsiteY21" fmla="*/ 651334 h 1049555"/>
              <a:gd name="connsiteX22" fmla="*/ 408254 w 1189864"/>
              <a:gd name="connsiteY22" fmla="*/ 598035 h 1049555"/>
              <a:gd name="connsiteX23" fmla="*/ 473427 w 1189864"/>
              <a:gd name="connsiteY23" fmla="*/ 442696 h 1049555"/>
              <a:gd name="connsiteX24" fmla="*/ 848451 w 1189864"/>
              <a:gd name="connsiteY24" fmla="*/ 598311 h 1049555"/>
              <a:gd name="connsiteX25" fmla="*/ 697116 w 1189864"/>
              <a:gd name="connsiteY25" fmla="*/ 718164 h 1049555"/>
              <a:gd name="connsiteX26" fmla="*/ 822492 w 1189864"/>
              <a:gd name="connsiteY26" fmla="*/ 716093 h 1049555"/>
              <a:gd name="connsiteX27" fmla="*/ 771403 w 1189864"/>
              <a:gd name="connsiteY27" fmla="*/ 695105 h 1049555"/>
              <a:gd name="connsiteX28" fmla="*/ 833677 w 1189864"/>
              <a:gd name="connsiteY28" fmla="*/ 645949 h 1049555"/>
              <a:gd name="connsiteX29" fmla="*/ 884904 w 1189864"/>
              <a:gd name="connsiteY29" fmla="*/ 667075 h 104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89864" h="1049555">
                <a:moveTo>
                  <a:pt x="1182465" y="966707"/>
                </a:moveTo>
                <a:lnTo>
                  <a:pt x="642851" y="27767"/>
                </a:lnTo>
                <a:cubicBezTo>
                  <a:pt x="627677" y="1305"/>
                  <a:pt x="593925" y="-7846"/>
                  <a:pt x="567463" y="7327"/>
                </a:cubicBezTo>
                <a:cubicBezTo>
                  <a:pt x="558956" y="12205"/>
                  <a:pt x="551902" y="19260"/>
                  <a:pt x="547024" y="27767"/>
                </a:cubicBezTo>
                <a:lnTo>
                  <a:pt x="7409" y="966707"/>
                </a:lnTo>
                <a:cubicBezTo>
                  <a:pt x="-7843" y="993125"/>
                  <a:pt x="1208" y="1026903"/>
                  <a:pt x="27625" y="1042155"/>
                </a:cubicBezTo>
                <a:cubicBezTo>
                  <a:pt x="36005" y="1046994"/>
                  <a:pt x="45508" y="1049545"/>
                  <a:pt x="55184" y="1049555"/>
                </a:cubicBezTo>
                <a:lnTo>
                  <a:pt x="1134690" y="1049555"/>
                </a:lnTo>
                <a:cubicBezTo>
                  <a:pt x="1165193" y="1049523"/>
                  <a:pt x="1189897" y="1024770"/>
                  <a:pt x="1189865" y="994267"/>
                </a:cubicBezTo>
                <a:cubicBezTo>
                  <a:pt x="1189855" y="984590"/>
                  <a:pt x="1187304" y="975088"/>
                  <a:pt x="1182465" y="966707"/>
                </a:cubicBezTo>
                <a:close/>
                <a:moveTo>
                  <a:pt x="577953" y="668456"/>
                </a:moveTo>
                <a:lnTo>
                  <a:pt x="577953" y="678950"/>
                </a:lnTo>
                <a:cubicBezTo>
                  <a:pt x="577801" y="733107"/>
                  <a:pt x="533936" y="776972"/>
                  <a:pt x="479779" y="777124"/>
                </a:cubicBezTo>
                <a:lnTo>
                  <a:pt x="374700" y="777124"/>
                </a:lnTo>
                <a:lnTo>
                  <a:pt x="374700" y="870052"/>
                </a:lnTo>
                <a:lnTo>
                  <a:pt x="332586" y="870052"/>
                </a:lnTo>
                <a:lnTo>
                  <a:pt x="332586" y="636697"/>
                </a:lnTo>
                <a:lnTo>
                  <a:pt x="374010" y="636697"/>
                </a:lnTo>
                <a:lnTo>
                  <a:pt x="374010" y="735010"/>
                </a:lnTo>
                <a:lnTo>
                  <a:pt x="479088" y="735010"/>
                </a:lnTo>
                <a:cubicBezTo>
                  <a:pt x="509986" y="734860"/>
                  <a:pt x="534998" y="709848"/>
                  <a:pt x="535149" y="678950"/>
                </a:cubicBezTo>
                <a:lnTo>
                  <a:pt x="535149" y="651334"/>
                </a:lnTo>
                <a:lnTo>
                  <a:pt x="408254" y="598035"/>
                </a:lnTo>
                <a:lnTo>
                  <a:pt x="473427" y="442696"/>
                </a:lnTo>
                <a:lnTo>
                  <a:pt x="848451" y="598311"/>
                </a:lnTo>
                <a:lnTo>
                  <a:pt x="697116" y="718164"/>
                </a:lnTo>
                <a:close/>
                <a:moveTo>
                  <a:pt x="822492" y="716093"/>
                </a:moveTo>
                <a:lnTo>
                  <a:pt x="771403" y="695105"/>
                </a:lnTo>
                <a:lnTo>
                  <a:pt x="833677" y="645949"/>
                </a:lnTo>
                <a:lnTo>
                  <a:pt x="884904" y="667075"/>
                </a:lnTo>
                <a:close/>
              </a:path>
            </a:pathLst>
          </a:custGeom>
          <a:solidFill>
            <a:srgbClr val="000000"/>
          </a:solidFill>
          <a:ln w="137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grpSp>
        <p:nvGrpSpPr>
          <p:cNvPr id="6" name="Gráfico 22" descr="Óculos destaque">
            <a:extLst>
              <a:ext uri="{FF2B5EF4-FFF2-40B4-BE49-F238E27FC236}">
                <a16:creationId xmlns:a16="http://schemas.microsoft.com/office/drawing/2014/main" id="{983E4E29-4305-7671-9218-76BCBA3E4ED7}"/>
              </a:ext>
            </a:extLst>
          </p:cNvPr>
          <p:cNvGrpSpPr/>
          <p:nvPr/>
        </p:nvGrpSpPr>
        <p:grpSpPr>
          <a:xfrm>
            <a:off x="4754080" y="1997186"/>
            <a:ext cx="2683837" cy="1126150"/>
            <a:chOff x="11329677" y="1230503"/>
            <a:chExt cx="979675" cy="3673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46D7994A-901A-C024-6941-87EC8B7D1540}"/>
                </a:ext>
              </a:extLst>
            </p:cNvPr>
            <p:cNvSpPr/>
            <p:nvPr/>
          </p:nvSpPr>
          <p:spPr>
            <a:xfrm>
              <a:off x="11329677" y="1230503"/>
              <a:ext cx="979675" cy="367391"/>
            </a:xfrm>
            <a:custGeom>
              <a:avLst/>
              <a:gdLst>
                <a:gd name="connsiteX0" fmla="*/ 756979 w 979675"/>
                <a:gd name="connsiteY0" fmla="*/ 22263 h 367391"/>
                <a:gd name="connsiteX1" fmla="*/ 957344 w 979675"/>
                <a:gd name="connsiteY1" fmla="*/ 60455 h 367391"/>
                <a:gd name="connsiteX2" fmla="*/ 957344 w 979675"/>
                <a:gd name="connsiteY2" fmla="*/ 97978 h 367391"/>
                <a:gd name="connsiteX3" fmla="*/ 956732 w 979675"/>
                <a:gd name="connsiteY3" fmla="*/ 101774 h 367391"/>
                <a:gd name="connsiteX4" fmla="*/ 943975 w 979675"/>
                <a:gd name="connsiteY4" fmla="*/ 111347 h 367391"/>
                <a:gd name="connsiteX5" fmla="*/ 935626 w 979675"/>
                <a:gd name="connsiteY5" fmla="*/ 117614 h 367391"/>
                <a:gd name="connsiteX6" fmla="*/ 935103 w 979675"/>
                <a:gd name="connsiteY6" fmla="*/ 128044 h 367391"/>
                <a:gd name="connsiteX7" fmla="*/ 911315 w 979675"/>
                <a:gd name="connsiteY7" fmla="*/ 261699 h 367391"/>
                <a:gd name="connsiteX8" fmla="*/ 745825 w 979675"/>
                <a:gd name="connsiteY8" fmla="*/ 345184 h 367391"/>
                <a:gd name="connsiteX9" fmla="*/ 534707 w 979675"/>
                <a:gd name="connsiteY9" fmla="*/ 156941 h 367391"/>
                <a:gd name="connsiteX10" fmla="*/ 534529 w 979675"/>
                <a:gd name="connsiteY10" fmla="*/ 156229 h 367391"/>
                <a:gd name="connsiteX11" fmla="*/ 534351 w 979675"/>
                <a:gd name="connsiteY11" fmla="*/ 155517 h 367391"/>
                <a:gd name="connsiteX12" fmla="*/ 489826 w 979675"/>
                <a:gd name="connsiteY12" fmla="*/ 122479 h 367391"/>
                <a:gd name="connsiteX13" fmla="*/ 444799 w 979675"/>
                <a:gd name="connsiteY13" fmla="*/ 157387 h 367391"/>
                <a:gd name="connsiteX14" fmla="*/ 233793 w 979675"/>
                <a:gd name="connsiteY14" fmla="*/ 345173 h 367391"/>
                <a:gd name="connsiteX15" fmla="*/ 68302 w 979675"/>
                <a:gd name="connsiteY15" fmla="*/ 261688 h 367391"/>
                <a:gd name="connsiteX16" fmla="*/ 68124 w 979675"/>
                <a:gd name="connsiteY16" fmla="*/ 261365 h 367391"/>
                <a:gd name="connsiteX17" fmla="*/ 67924 w 979675"/>
                <a:gd name="connsiteY17" fmla="*/ 261042 h 367391"/>
                <a:gd name="connsiteX18" fmla="*/ 44548 w 979675"/>
                <a:gd name="connsiteY18" fmla="*/ 128579 h 367391"/>
                <a:gd name="connsiteX19" fmla="*/ 44292 w 979675"/>
                <a:gd name="connsiteY19" fmla="*/ 118494 h 367391"/>
                <a:gd name="connsiteX20" fmla="*/ 36500 w 979675"/>
                <a:gd name="connsiteY20" fmla="*/ 112037 h 367391"/>
                <a:gd name="connsiteX21" fmla="*/ 23142 w 979675"/>
                <a:gd name="connsiteY21" fmla="*/ 100906 h 367391"/>
                <a:gd name="connsiteX22" fmla="*/ 22664 w 979675"/>
                <a:gd name="connsiteY22" fmla="*/ 100505 h 367391"/>
                <a:gd name="connsiteX23" fmla="*/ 22307 w 979675"/>
                <a:gd name="connsiteY23" fmla="*/ 96865 h 367391"/>
                <a:gd name="connsiteX24" fmla="*/ 22307 w 979675"/>
                <a:gd name="connsiteY24" fmla="*/ 60599 h 367391"/>
                <a:gd name="connsiteX25" fmla="*/ 222672 w 979675"/>
                <a:gd name="connsiteY25" fmla="*/ 22263 h 367391"/>
                <a:gd name="connsiteX26" fmla="*/ 475088 w 979675"/>
                <a:gd name="connsiteY26" fmla="*/ 63037 h 367391"/>
                <a:gd name="connsiteX27" fmla="*/ 485217 w 979675"/>
                <a:gd name="connsiteY27" fmla="*/ 65197 h 367391"/>
                <a:gd name="connsiteX28" fmla="*/ 489837 w 979675"/>
                <a:gd name="connsiteY28" fmla="*/ 66176 h 367391"/>
                <a:gd name="connsiteX29" fmla="*/ 494456 w 979675"/>
                <a:gd name="connsiteY29" fmla="*/ 65197 h 367391"/>
                <a:gd name="connsiteX30" fmla="*/ 504597 w 979675"/>
                <a:gd name="connsiteY30" fmla="*/ 63037 h 367391"/>
                <a:gd name="connsiteX31" fmla="*/ 757012 w 979675"/>
                <a:gd name="connsiteY31" fmla="*/ 22263 h 367391"/>
                <a:gd name="connsiteX32" fmla="*/ 757012 w 979675"/>
                <a:gd name="connsiteY32" fmla="*/ 0 h 367391"/>
                <a:gd name="connsiteX33" fmla="*/ 489859 w 979675"/>
                <a:gd name="connsiteY33" fmla="*/ 43412 h 367391"/>
                <a:gd name="connsiteX34" fmla="*/ 222706 w 979675"/>
                <a:gd name="connsiteY34" fmla="*/ 0 h 367391"/>
                <a:gd name="connsiteX35" fmla="*/ 6757 w 979675"/>
                <a:gd name="connsiteY35" fmla="*/ 42299 h 367391"/>
                <a:gd name="connsiteX36" fmla="*/ 78 w 979675"/>
                <a:gd name="connsiteY36" fmla="*/ 51204 h 367391"/>
                <a:gd name="connsiteX37" fmla="*/ 78 w 979675"/>
                <a:gd name="connsiteY37" fmla="*/ 96843 h 367391"/>
                <a:gd name="connsiteX38" fmla="*/ 8983 w 979675"/>
                <a:gd name="connsiteY38" fmla="*/ 117993 h 367391"/>
                <a:gd name="connsiteX39" fmla="*/ 22341 w 979675"/>
                <a:gd name="connsiteY39" fmla="*/ 129124 h 367391"/>
                <a:gd name="connsiteX40" fmla="*/ 49056 w 979675"/>
                <a:gd name="connsiteY40" fmla="*/ 272719 h 367391"/>
                <a:gd name="connsiteX41" fmla="*/ 233837 w 979675"/>
                <a:gd name="connsiteY41" fmla="*/ 367336 h 367391"/>
                <a:gd name="connsiteX42" fmla="*/ 466483 w 979675"/>
                <a:gd name="connsiteY42" fmla="*/ 162518 h 367391"/>
                <a:gd name="connsiteX43" fmla="*/ 489859 w 979675"/>
                <a:gd name="connsiteY43" fmla="*/ 144708 h 367391"/>
                <a:gd name="connsiteX44" fmla="*/ 513235 w 979675"/>
                <a:gd name="connsiteY44" fmla="*/ 162518 h 367391"/>
                <a:gd name="connsiteX45" fmla="*/ 745881 w 979675"/>
                <a:gd name="connsiteY45" fmla="*/ 367391 h 367391"/>
                <a:gd name="connsiteX46" fmla="*/ 930662 w 979675"/>
                <a:gd name="connsiteY46" fmla="*/ 272775 h 367391"/>
                <a:gd name="connsiteX47" fmla="*/ 957377 w 979675"/>
                <a:gd name="connsiteY47" fmla="*/ 129180 h 367391"/>
                <a:gd name="connsiteX48" fmla="*/ 970735 w 979675"/>
                <a:gd name="connsiteY48" fmla="*/ 119161 h 367391"/>
                <a:gd name="connsiteX49" fmla="*/ 979640 w 979675"/>
                <a:gd name="connsiteY49" fmla="*/ 98012 h 367391"/>
                <a:gd name="connsiteX50" fmla="*/ 979640 w 979675"/>
                <a:gd name="connsiteY50" fmla="*/ 52373 h 367391"/>
                <a:gd name="connsiteX51" fmla="*/ 972961 w 979675"/>
                <a:gd name="connsiteY51" fmla="*/ 42355 h 367391"/>
                <a:gd name="connsiteX52" fmla="*/ 757012 w 979675"/>
                <a:gd name="connsiteY52" fmla="*/ 56 h 36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9675" h="367391">
                  <a:moveTo>
                    <a:pt x="756979" y="22263"/>
                  </a:moveTo>
                  <a:cubicBezTo>
                    <a:pt x="829088" y="22263"/>
                    <a:pt x="920699" y="48110"/>
                    <a:pt x="957344" y="60455"/>
                  </a:cubicBezTo>
                  <a:lnTo>
                    <a:pt x="957344" y="97978"/>
                  </a:lnTo>
                  <a:cubicBezTo>
                    <a:pt x="957332" y="99267"/>
                    <a:pt x="957126" y="100546"/>
                    <a:pt x="956732" y="101774"/>
                  </a:cubicBezTo>
                  <a:lnTo>
                    <a:pt x="943975" y="111347"/>
                  </a:lnTo>
                  <a:lnTo>
                    <a:pt x="935626" y="117614"/>
                  </a:lnTo>
                  <a:lnTo>
                    <a:pt x="935103" y="128044"/>
                  </a:lnTo>
                  <a:cubicBezTo>
                    <a:pt x="931764" y="194766"/>
                    <a:pt x="923738" y="239770"/>
                    <a:pt x="911315" y="261699"/>
                  </a:cubicBezTo>
                  <a:cubicBezTo>
                    <a:pt x="888619" y="301182"/>
                    <a:pt x="815074" y="345184"/>
                    <a:pt x="745825" y="345184"/>
                  </a:cubicBezTo>
                  <a:cubicBezTo>
                    <a:pt x="604935" y="345184"/>
                    <a:pt x="553085" y="227247"/>
                    <a:pt x="534707" y="156941"/>
                  </a:cubicBezTo>
                  <a:lnTo>
                    <a:pt x="534529" y="156229"/>
                  </a:lnTo>
                  <a:lnTo>
                    <a:pt x="534351" y="155517"/>
                  </a:lnTo>
                  <a:cubicBezTo>
                    <a:pt x="528182" y="136058"/>
                    <a:pt x="510237" y="122742"/>
                    <a:pt x="489826" y="122479"/>
                  </a:cubicBezTo>
                  <a:cubicBezTo>
                    <a:pt x="468559" y="122328"/>
                    <a:pt x="449952" y="136754"/>
                    <a:pt x="444799" y="157387"/>
                  </a:cubicBezTo>
                  <a:cubicBezTo>
                    <a:pt x="427200" y="227626"/>
                    <a:pt x="376397" y="345173"/>
                    <a:pt x="233793" y="345173"/>
                  </a:cubicBezTo>
                  <a:cubicBezTo>
                    <a:pt x="164555" y="345173"/>
                    <a:pt x="90999" y="301182"/>
                    <a:pt x="68302" y="261688"/>
                  </a:cubicBezTo>
                  <a:lnTo>
                    <a:pt x="68124" y="261365"/>
                  </a:lnTo>
                  <a:lnTo>
                    <a:pt x="67924" y="261042"/>
                  </a:lnTo>
                  <a:cubicBezTo>
                    <a:pt x="54833" y="239948"/>
                    <a:pt x="46095" y="190436"/>
                    <a:pt x="44548" y="128579"/>
                  </a:cubicBezTo>
                  <a:lnTo>
                    <a:pt x="44292" y="118494"/>
                  </a:lnTo>
                  <a:lnTo>
                    <a:pt x="36500" y="112037"/>
                  </a:lnTo>
                  <a:lnTo>
                    <a:pt x="23142" y="100906"/>
                  </a:lnTo>
                  <a:lnTo>
                    <a:pt x="22664" y="100505"/>
                  </a:lnTo>
                  <a:cubicBezTo>
                    <a:pt x="22391" y="99312"/>
                    <a:pt x="22272" y="98089"/>
                    <a:pt x="22307" y="96865"/>
                  </a:cubicBezTo>
                  <a:lnTo>
                    <a:pt x="22307" y="60599"/>
                  </a:lnTo>
                  <a:cubicBezTo>
                    <a:pt x="50759" y="51394"/>
                    <a:pt x="146890" y="22263"/>
                    <a:pt x="222672" y="22263"/>
                  </a:cubicBezTo>
                  <a:cubicBezTo>
                    <a:pt x="285264" y="22263"/>
                    <a:pt x="428135" y="52952"/>
                    <a:pt x="475088" y="63037"/>
                  </a:cubicBezTo>
                  <a:lnTo>
                    <a:pt x="485217" y="65197"/>
                  </a:lnTo>
                  <a:lnTo>
                    <a:pt x="489837" y="66176"/>
                  </a:lnTo>
                  <a:lnTo>
                    <a:pt x="494456" y="65197"/>
                  </a:lnTo>
                  <a:lnTo>
                    <a:pt x="504597" y="63037"/>
                  </a:lnTo>
                  <a:cubicBezTo>
                    <a:pt x="551549" y="52952"/>
                    <a:pt x="694420" y="22263"/>
                    <a:pt x="757012" y="22263"/>
                  </a:cubicBezTo>
                  <a:moveTo>
                    <a:pt x="757012" y="0"/>
                  </a:moveTo>
                  <a:cubicBezTo>
                    <a:pt x="686884" y="0"/>
                    <a:pt x="526593" y="35620"/>
                    <a:pt x="489859" y="43412"/>
                  </a:cubicBezTo>
                  <a:cubicBezTo>
                    <a:pt x="453125" y="35620"/>
                    <a:pt x="292833" y="0"/>
                    <a:pt x="222706" y="0"/>
                  </a:cubicBezTo>
                  <a:cubicBezTo>
                    <a:pt x="139220" y="0"/>
                    <a:pt x="32359" y="33394"/>
                    <a:pt x="6757" y="42299"/>
                  </a:cubicBezTo>
                  <a:cubicBezTo>
                    <a:pt x="2879" y="43567"/>
                    <a:pt x="209" y="47126"/>
                    <a:pt x="78" y="51204"/>
                  </a:cubicBezTo>
                  <a:lnTo>
                    <a:pt x="78" y="96843"/>
                  </a:lnTo>
                  <a:cubicBezTo>
                    <a:pt x="-561" y="104920"/>
                    <a:pt x="2759" y="112805"/>
                    <a:pt x="8983" y="117993"/>
                  </a:cubicBezTo>
                  <a:lnTo>
                    <a:pt x="22341" y="129124"/>
                  </a:lnTo>
                  <a:cubicBezTo>
                    <a:pt x="23454" y="173650"/>
                    <a:pt x="29020" y="240438"/>
                    <a:pt x="49056" y="272719"/>
                  </a:cubicBezTo>
                  <a:cubicBezTo>
                    <a:pt x="74658" y="317244"/>
                    <a:pt x="153691" y="367336"/>
                    <a:pt x="233837" y="367336"/>
                  </a:cubicBezTo>
                  <a:cubicBezTo>
                    <a:pt x="375206" y="367336"/>
                    <a:pt x="441994" y="260474"/>
                    <a:pt x="466483" y="162518"/>
                  </a:cubicBezTo>
                  <a:cubicBezTo>
                    <a:pt x="469318" y="151957"/>
                    <a:pt x="478923" y="144638"/>
                    <a:pt x="489859" y="144708"/>
                  </a:cubicBezTo>
                  <a:cubicBezTo>
                    <a:pt x="500679" y="144976"/>
                    <a:pt x="510105" y="152158"/>
                    <a:pt x="513235" y="162518"/>
                  </a:cubicBezTo>
                  <a:cubicBezTo>
                    <a:pt x="538837" y="260474"/>
                    <a:pt x="605625" y="367391"/>
                    <a:pt x="745881" y="367391"/>
                  </a:cubicBezTo>
                  <a:cubicBezTo>
                    <a:pt x="826027" y="367391"/>
                    <a:pt x="905060" y="317300"/>
                    <a:pt x="930662" y="272775"/>
                  </a:cubicBezTo>
                  <a:cubicBezTo>
                    <a:pt x="949585" y="239380"/>
                    <a:pt x="955151" y="173705"/>
                    <a:pt x="957377" y="129180"/>
                  </a:cubicBezTo>
                  <a:lnTo>
                    <a:pt x="970735" y="119161"/>
                  </a:lnTo>
                  <a:cubicBezTo>
                    <a:pt x="976778" y="113843"/>
                    <a:pt x="980058" y="106052"/>
                    <a:pt x="979640" y="98012"/>
                  </a:cubicBezTo>
                  <a:lnTo>
                    <a:pt x="979640" y="52373"/>
                  </a:lnTo>
                  <a:cubicBezTo>
                    <a:pt x="978519" y="46807"/>
                    <a:pt x="976293" y="43468"/>
                    <a:pt x="972961" y="42355"/>
                  </a:cubicBezTo>
                  <a:cubicBezTo>
                    <a:pt x="948472" y="33450"/>
                    <a:pt x="841611" y="56"/>
                    <a:pt x="757012" y="56"/>
                  </a:cubicBezTo>
                  <a:close/>
                </a:path>
              </a:pathLst>
            </a:custGeom>
            <a:grpFill/>
            <a:ln w="11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D376D88-EF2E-EA07-3658-D8C0DDB61D4D}"/>
                </a:ext>
              </a:extLst>
            </p:cNvPr>
            <p:cNvSpPr/>
            <p:nvPr/>
          </p:nvSpPr>
          <p:spPr>
            <a:xfrm>
              <a:off x="11413199" y="1291737"/>
              <a:ext cx="323725" cy="256099"/>
            </a:xfrm>
            <a:custGeom>
              <a:avLst/>
              <a:gdLst>
                <a:gd name="connsiteX0" fmla="*/ 139151 w 323725"/>
                <a:gd name="connsiteY0" fmla="*/ 22263 h 256099"/>
                <a:gd name="connsiteX1" fmla="*/ 268876 w 323725"/>
                <a:gd name="connsiteY1" fmla="*/ 39862 h 256099"/>
                <a:gd name="connsiteX2" fmla="*/ 295592 w 323725"/>
                <a:gd name="connsiteY2" fmla="*/ 57850 h 256099"/>
                <a:gd name="connsiteX3" fmla="*/ 300044 w 323725"/>
                <a:gd name="connsiteY3" fmla="*/ 87905 h 256099"/>
                <a:gd name="connsiteX4" fmla="*/ 150283 w 323725"/>
                <a:gd name="connsiteY4" fmla="*/ 233837 h 256099"/>
                <a:gd name="connsiteX5" fmla="*/ 34171 w 323725"/>
                <a:gd name="connsiteY5" fmla="*/ 181520 h 256099"/>
                <a:gd name="connsiteX6" fmla="*/ 22261 w 323725"/>
                <a:gd name="connsiteY6" fmla="*/ 65375 h 256099"/>
                <a:gd name="connsiteX7" fmla="*/ 22261 w 323725"/>
                <a:gd name="connsiteY7" fmla="*/ 55690 h 256099"/>
                <a:gd name="connsiteX8" fmla="*/ 35362 w 323725"/>
                <a:gd name="connsiteY8" fmla="*/ 38437 h 256099"/>
                <a:gd name="connsiteX9" fmla="*/ 139151 w 323725"/>
                <a:gd name="connsiteY9" fmla="*/ 22263 h 256099"/>
                <a:gd name="connsiteX10" fmla="*/ 139151 w 323725"/>
                <a:gd name="connsiteY10" fmla="*/ 0 h 256099"/>
                <a:gd name="connsiteX11" fmla="*/ 29641 w 323725"/>
                <a:gd name="connsiteY11" fmla="*/ 16920 h 256099"/>
                <a:gd name="connsiteX12" fmla="*/ 9 w 323725"/>
                <a:gd name="connsiteY12" fmla="*/ 55679 h 256099"/>
                <a:gd name="connsiteX13" fmla="*/ 9 w 323725"/>
                <a:gd name="connsiteY13" fmla="*/ 65341 h 256099"/>
                <a:gd name="connsiteX14" fmla="*/ 15404 w 323725"/>
                <a:gd name="connsiteY14" fmla="*/ 193463 h 256099"/>
                <a:gd name="connsiteX15" fmla="*/ 150294 w 323725"/>
                <a:gd name="connsiteY15" fmla="*/ 256100 h 256099"/>
                <a:gd name="connsiteX16" fmla="*/ 321517 w 323725"/>
                <a:gd name="connsiteY16" fmla="*/ 93949 h 256099"/>
                <a:gd name="connsiteX17" fmla="*/ 314493 w 323725"/>
                <a:gd name="connsiteY17" fmla="*/ 46017 h 256099"/>
                <a:gd name="connsiteX18" fmla="*/ 272672 w 323725"/>
                <a:gd name="connsiteY18" fmla="*/ 17922 h 256099"/>
                <a:gd name="connsiteX19" fmla="*/ 139151 w 323725"/>
                <a:gd name="connsiteY19" fmla="*/ 0 h 25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3725" h="256099">
                  <a:moveTo>
                    <a:pt x="139151" y="22263"/>
                  </a:moveTo>
                  <a:cubicBezTo>
                    <a:pt x="182772" y="24875"/>
                    <a:pt x="226136" y="30758"/>
                    <a:pt x="268876" y="39862"/>
                  </a:cubicBezTo>
                  <a:cubicBezTo>
                    <a:pt x="279929" y="41799"/>
                    <a:pt x="289639" y="48338"/>
                    <a:pt x="295592" y="57850"/>
                  </a:cubicBezTo>
                  <a:cubicBezTo>
                    <a:pt x="301278" y="66781"/>
                    <a:pt x="302896" y="77708"/>
                    <a:pt x="300044" y="87905"/>
                  </a:cubicBezTo>
                  <a:cubicBezTo>
                    <a:pt x="281633" y="152901"/>
                    <a:pt x="258758" y="233837"/>
                    <a:pt x="150283" y="233837"/>
                  </a:cubicBezTo>
                  <a:cubicBezTo>
                    <a:pt x="103664" y="233837"/>
                    <a:pt x="53673" y="211229"/>
                    <a:pt x="34171" y="181520"/>
                  </a:cubicBezTo>
                  <a:cubicBezTo>
                    <a:pt x="22138" y="162596"/>
                    <a:pt x="22205" y="108743"/>
                    <a:pt x="22261" y="65375"/>
                  </a:cubicBezTo>
                  <a:lnTo>
                    <a:pt x="22261" y="55690"/>
                  </a:lnTo>
                  <a:cubicBezTo>
                    <a:pt x="22226" y="47639"/>
                    <a:pt x="27597" y="40565"/>
                    <a:pt x="35362" y="38437"/>
                  </a:cubicBezTo>
                  <a:cubicBezTo>
                    <a:pt x="69173" y="28847"/>
                    <a:pt x="104026" y="23416"/>
                    <a:pt x="139151" y="22263"/>
                  </a:cubicBezTo>
                  <a:moveTo>
                    <a:pt x="139151" y="0"/>
                  </a:moveTo>
                  <a:cubicBezTo>
                    <a:pt x="102093" y="1140"/>
                    <a:pt x="65314" y="6822"/>
                    <a:pt x="29641" y="16920"/>
                  </a:cubicBezTo>
                  <a:cubicBezTo>
                    <a:pt x="12151" y="21676"/>
                    <a:pt x="11" y="37554"/>
                    <a:pt x="9" y="55679"/>
                  </a:cubicBezTo>
                  <a:lnTo>
                    <a:pt x="9" y="65341"/>
                  </a:lnTo>
                  <a:cubicBezTo>
                    <a:pt x="-58" y="116323"/>
                    <a:pt x="-136" y="169052"/>
                    <a:pt x="15404" y="193463"/>
                  </a:cubicBezTo>
                  <a:cubicBezTo>
                    <a:pt x="39202" y="229752"/>
                    <a:pt x="95939" y="256100"/>
                    <a:pt x="150294" y="256100"/>
                  </a:cubicBezTo>
                  <a:cubicBezTo>
                    <a:pt x="275589" y="256100"/>
                    <a:pt x="303228" y="158511"/>
                    <a:pt x="321517" y="93949"/>
                  </a:cubicBezTo>
                  <a:cubicBezTo>
                    <a:pt x="326068" y="77698"/>
                    <a:pt x="323516" y="60279"/>
                    <a:pt x="314493" y="46017"/>
                  </a:cubicBezTo>
                  <a:cubicBezTo>
                    <a:pt x="305160" y="31152"/>
                    <a:pt x="289963" y="20941"/>
                    <a:pt x="272672" y="17922"/>
                  </a:cubicBezTo>
                  <a:cubicBezTo>
                    <a:pt x="228691" y="8528"/>
                    <a:pt x="184052" y="2536"/>
                    <a:pt x="139151" y="0"/>
                  </a:cubicBezTo>
                  <a:close/>
                </a:path>
              </a:pathLst>
            </a:custGeom>
            <a:grpFill/>
            <a:ln w="11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A1B7798E-B62B-EFA2-61AB-FFB431448043}"/>
                </a:ext>
              </a:extLst>
            </p:cNvPr>
            <p:cNvSpPr/>
            <p:nvPr/>
          </p:nvSpPr>
          <p:spPr>
            <a:xfrm>
              <a:off x="11902094" y="1291737"/>
              <a:ext cx="323189" cy="256099"/>
            </a:xfrm>
            <a:custGeom>
              <a:avLst/>
              <a:gdLst>
                <a:gd name="connsiteX0" fmla="*/ 183450 w 323189"/>
                <a:gd name="connsiteY0" fmla="*/ 22263 h 256099"/>
                <a:gd name="connsiteX1" fmla="*/ 286749 w 323189"/>
                <a:gd name="connsiteY1" fmla="*/ 38303 h 256099"/>
                <a:gd name="connsiteX2" fmla="*/ 300351 w 323189"/>
                <a:gd name="connsiteY2" fmla="*/ 56113 h 256099"/>
                <a:gd name="connsiteX3" fmla="*/ 289765 w 323189"/>
                <a:gd name="connsiteY3" fmla="*/ 181130 h 256099"/>
                <a:gd name="connsiteX4" fmla="*/ 173442 w 323189"/>
                <a:gd name="connsiteY4" fmla="*/ 233793 h 256099"/>
                <a:gd name="connsiteX5" fmla="*/ 23614 w 323189"/>
                <a:gd name="connsiteY5" fmla="*/ 87782 h 256099"/>
                <a:gd name="connsiteX6" fmla="*/ 28122 w 323189"/>
                <a:gd name="connsiteY6" fmla="*/ 57549 h 256099"/>
                <a:gd name="connsiteX7" fmla="*/ 54192 w 323189"/>
                <a:gd name="connsiteY7" fmla="*/ 39739 h 256099"/>
                <a:gd name="connsiteX8" fmla="*/ 183450 w 323189"/>
                <a:gd name="connsiteY8" fmla="*/ 22263 h 256099"/>
                <a:gd name="connsiteX9" fmla="*/ 183450 w 323189"/>
                <a:gd name="connsiteY9" fmla="*/ 0 h 256099"/>
                <a:gd name="connsiteX10" fmla="*/ 50007 w 323189"/>
                <a:gd name="connsiteY10" fmla="*/ 17910 h 256099"/>
                <a:gd name="connsiteX11" fmla="*/ 9243 w 323189"/>
                <a:gd name="connsiteY11" fmla="*/ 45806 h 256099"/>
                <a:gd name="connsiteX12" fmla="*/ 2208 w 323189"/>
                <a:gd name="connsiteY12" fmla="*/ 93938 h 256099"/>
                <a:gd name="connsiteX13" fmla="*/ 173431 w 323189"/>
                <a:gd name="connsiteY13" fmla="*/ 256100 h 256099"/>
                <a:gd name="connsiteX14" fmla="*/ 308366 w 323189"/>
                <a:gd name="connsiteY14" fmla="*/ 193397 h 256099"/>
                <a:gd name="connsiteX15" fmla="*/ 322592 w 323189"/>
                <a:gd name="connsiteY15" fmla="*/ 55679 h 256099"/>
                <a:gd name="connsiteX16" fmla="*/ 292849 w 323189"/>
                <a:gd name="connsiteY16" fmla="*/ 16897 h 256099"/>
                <a:gd name="connsiteX17" fmla="*/ 183450 w 323189"/>
                <a:gd name="connsiteY17" fmla="*/ 0 h 25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3189" h="256099">
                  <a:moveTo>
                    <a:pt x="183450" y="22263"/>
                  </a:moveTo>
                  <a:cubicBezTo>
                    <a:pt x="218422" y="23217"/>
                    <a:pt x="253133" y="28607"/>
                    <a:pt x="286749" y="38303"/>
                  </a:cubicBezTo>
                  <a:cubicBezTo>
                    <a:pt x="294850" y="40388"/>
                    <a:pt x="300472" y="47748"/>
                    <a:pt x="300351" y="56113"/>
                  </a:cubicBezTo>
                  <a:cubicBezTo>
                    <a:pt x="301309" y="100349"/>
                    <a:pt x="302578" y="160926"/>
                    <a:pt x="289765" y="181130"/>
                  </a:cubicBezTo>
                  <a:cubicBezTo>
                    <a:pt x="270063" y="211185"/>
                    <a:pt x="220061" y="233793"/>
                    <a:pt x="173442" y="233793"/>
                  </a:cubicBezTo>
                  <a:cubicBezTo>
                    <a:pt x="73260" y="233793"/>
                    <a:pt x="45432" y="164778"/>
                    <a:pt x="23614" y="87782"/>
                  </a:cubicBezTo>
                  <a:cubicBezTo>
                    <a:pt x="20789" y="77519"/>
                    <a:pt x="22426" y="66541"/>
                    <a:pt x="28122" y="57549"/>
                  </a:cubicBezTo>
                  <a:cubicBezTo>
                    <a:pt x="33897" y="48188"/>
                    <a:pt x="43371" y="41715"/>
                    <a:pt x="54192" y="39739"/>
                  </a:cubicBezTo>
                  <a:cubicBezTo>
                    <a:pt x="96781" y="30690"/>
                    <a:pt x="139987" y="24849"/>
                    <a:pt x="183450" y="22263"/>
                  </a:cubicBezTo>
                  <a:moveTo>
                    <a:pt x="183450" y="0"/>
                  </a:moveTo>
                  <a:cubicBezTo>
                    <a:pt x="138575" y="2534"/>
                    <a:pt x="93961" y="8522"/>
                    <a:pt x="50007" y="17910"/>
                  </a:cubicBezTo>
                  <a:cubicBezTo>
                    <a:pt x="33091" y="21039"/>
                    <a:pt x="18285" y="31171"/>
                    <a:pt x="9243" y="45806"/>
                  </a:cubicBezTo>
                  <a:cubicBezTo>
                    <a:pt x="210" y="60137"/>
                    <a:pt x="-2344" y="77620"/>
                    <a:pt x="2208" y="93938"/>
                  </a:cubicBezTo>
                  <a:cubicBezTo>
                    <a:pt x="19429" y="154615"/>
                    <a:pt x="48181" y="256100"/>
                    <a:pt x="173431" y="256100"/>
                  </a:cubicBezTo>
                  <a:cubicBezTo>
                    <a:pt x="227775" y="256100"/>
                    <a:pt x="284500" y="229752"/>
                    <a:pt x="308366" y="193397"/>
                  </a:cubicBezTo>
                  <a:cubicBezTo>
                    <a:pt x="325007" y="167238"/>
                    <a:pt x="323727" y="107908"/>
                    <a:pt x="322592" y="55679"/>
                  </a:cubicBezTo>
                  <a:cubicBezTo>
                    <a:pt x="322574" y="37518"/>
                    <a:pt x="310384" y="21624"/>
                    <a:pt x="292849" y="16897"/>
                  </a:cubicBezTo>
                  <a:cubicBezTo>
                    <a:pt x="257248" y="6640"/>
                    <a:pt x="220486" y="962"/>
                    <a:pt x="183450" y="0"/>
                  </a:cubicBezTo>
                  <a:close/>
                </a:path>
              </a:pathLst>
            </a:custGeom>
            <a:grpFill/>
            <a:ln w="11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77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074865B-34E3-77AA-3731-E14000538285}"/>
              </a:ext>
            </a:extLst>
          </p:cNvPr>
          <p:cNvSpPr/>
          <p:nvPr/>
        </p:nvSpPr>
        <p:spPr>
          <a:xfrm>
            <a:off x="-58057" y="-163286"/>
            <a:ext cx="12395200" cy="7184571"/>
          </a:xfrm>
          <a:prstGeom prst="rect">
            <a:avLst/>
          </a:prstGeom>
          <a:solidFill>
            <a:srgbClr val="59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EEE2FE8-2030-AB96-80CD-85D2465D9D23}"/>
              </a:ext>
            </a:extLst>
          </p:cNvPr>
          <p:cNvSpPr/>
          <p:nvPr/>
        </p:nvSpPr>
        <p:spPr>
          <a:xfrm>
            <a:off x="-920203" y="-6037456"/>
            <a:ext cx="14119489" cy="7806458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FF90B6-D139-9647-C769-710373ED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30" y="0"/>
            <a:ext cx="3591740" cy="2304141"/>
          </a:xfrm>
        </p:spPr>
        <p:txBody>
          <a:bodyPr>
            <a:noAutofit/>
          </a:bodyPr>
          <a:lstStyle/>
          <a:p>
            <a:r>
              <a:rPr lang="pt-BR" sz="9600" dirty="0">
                <a:solidFill>
                  <a:srgbClr val="B7555E"/>
                </a:solidFill>
                <a:latin typeface="Bebas Neue" panose="020B0606020202050201" pitchFamily="34" charset="0"/>
              </a:rPr>
              <a:t>O que é?</a:t>
            </a:r>
          </a:p>
        </p:txBody>
      </p:sp>
      <p:pic>
        <p:nvPicPr>
          <p:cNvPr id="8" name="Marcador de Posição de Conteúdo 7" descr="Bloquear com preenchimento sólido">
            <a:extLst>
              <a:ext uri="{FF2B5EF4-FFF2-40B4-BE49-F238E27FC236}">
                <a16:creationId xmlns:a16="http://schemas.microsoft.com/office/drawing/2014/main" id="{28982CF4-3233-2612-9B5C-8868DCAC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00" y="-110661"/>
            <a:ext cx="914400" cy="914400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06881F0-01F4-E1B9-A1F6-7C2F0FB06204}"/>
              </a:ext>
            </a:extLst>
          </p:cNvPr>
          <p:cNvSpPr/>
          <p:nvPr/>
        </p:nvSpPr>
        <p:spPr>
          <a:xfrm rot="20049493">
            <a:off x="3633295" y="5265671"/>
            <a:ext cx="14119489" cy="7806458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Gráfico 9" descr="Tomografia ocular com preenchimento sólido">
            <a:extLst>
              <a:ext uri="{FF2B5EF4-FFF2-40B4-BE49-F238E27FC236}">
                <a16:creationId xmlns:a16="http://schemas.microsoft.com/office/drawing/2014/main" id="{B2B4B3AE-0E9B-00ED-150A-20863C06B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-110661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F4EADE-FAD3-0C65-4C7A-A4902D9606A6}"/>
              </a:ext>
            </a:extLst>
          </p:cNvPr>
          <p:cNvSpPr txBox="1"/>
          <p:nvPr/>
        </p:nvSpPr>
        <p:spPr>
          <a:xfrm>
            <a:off x="1823357" y="2578734"/>
            <a:ext cx="8632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A6727C"/>
                </a:solidFill>
                <a:latin typeface="Bebas Neue" panose="020B0606020202050201" pitchFamily="34" charset="0"/>
                <a:cs typeface="Koulen" pitchFamily="2" charset="0"/>
              </a:rPr>
              <a:t>Em </a:t>
            </a:r>
            <a:r>
              <a:rPr lang="pt-BR" sz="3600" dirty="0">
                <a:solidFill>
                  <a:srgbClr val="D9A7B4"/>
                </a:solidFill>
                <a:latin typeface="Bebas Neue" panose="020B0606020202050201" pitchFamily="34" charset="0"/>
                <a:cs typeface="Koulen" pitchFamily="2" charset="0"/>
              </a:rPr>
              <a:t>14 de agosto do 2018 </a:t>
            </a:r>
            <a:r>
              <a:rPr lang="pt-BR" sz="3600" dirty="0">
                <a:solidFill>
                  <a:srgbClr val="A6727C"/>
                </a:solidFill>
                <a:latin typeface="Bebas Neue" panose="020B0606020202050201" pitchFamily="34" charset="0"/>
                <a:cs typeface="Koulen" pitchFamily="2" charset="0"/>
              </a:rPr>
              <a:t>Constitucionalmente se propõe a </a:t>
            </a:r>
            <a:r>
              <a:rPr lang="pt-BR" sz="3600" dirty="0">
                <a:solidFill>
                  <a:srgbClr val="D9A7B4"/>
                </a:solidFill>
                <a:latin typeface="Bebas Neue" panose="020B0606020202050201" pitchFamily="34" charset="0"/>
                <a:cs typeface="Koulen" pitchFamily="2" charset="0"/>
              </a:rPr>
              <a:t>proteger os direitos fundamentais de liberdade e de privacidade </a:t>
            </a:r>
            <a:r>
              <a:rPr lang="pt-BR" sz="3600" dirty="0">
                <a:solidFill>
                  <a:srgbClr val="A6727C"/>
                </a:solidFill>
                <a:latin typeface="Bebas Neue" panose="020B0606020202050201" pitchFamily="34" charset="0"/>
                <a:cs typeface="Koulen" pitchFamily="2" charset="0"/>
              </a:rPr>
              <a:t>e o livre desenvlvimento da personalidade da pessoa natural.</a:t>
            </a:r>
          </a:p>
        </p:txBody>
      </p:sp>
    </p:spTree>
    <p:extLst>
      <p:ext uri="{BB962C8B-B14F-4D97-AF65-F5344CB8AC3E}">
        <p14:creationId xmlns:p14="http://schemas.microsoft.com/office/powerpoint/2010/main" val="307999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0AE074-43E7-BB2C-1EEF-66AD21423D8E}"/>
              </a:ext>
            </a:extLst>
          </p:cNvPr>
          <p:cNvSpPr/>
          <p:nvPr/>
        </p:nvSpPr>
        <p:spPr>
          <a:xfrm>
            <a:off x="-58057" y="-163286"/>
            <a:ext cx="12395200" cy="7184571"/>
          </a:xfrm>
          <a:prstGeom prst="rect">
            <a:avLst/>
          </a:prstGeom>
          <a:solidFill>
            <a:srgbClr val="59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0A9A424-E432-BBD6-F59C-A15B7DB9FC29}"/>
              </a:ext>
            </a:extLst>
          </p:cNvPr>
          <p:cNvSpPr/>
          <p:nvPr/>
        </p:nvSpPr>
        <p:spPr>
          <a:xfrm>
            <a:off x="-945602" y="-6113700"/>
            <a:ext cx="14119489" cy="7806458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81069D7-1FAE-7A79-ADC3-8AB54BA469FD}"/>
              </a:ext>
            </a:extLst>
          </p:cNvPr>
          <p:cNvSpPr/>
          <p:nvPr/>
        </p:nvSpPr>
        <p:spPr>
          <a:xfrm rot="1866792">
            <a:off x="-3988392" y="3562565"/>
            <a:ext cx="14119489" cy="7806458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70F0C-858B-567F-404D-B72622C2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3" y="0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B7555E"/>
                </a:solidFill>
                <a:latin typeface="Bebas Neue" panose="020B0606020202050201" pitchFamily="34" charset="0"/>
              </a:rPr>
              <a:t>Dados pessoais são informações relacionadas a pessoa natural identificada ou identificável.</a:t>
            </a:r>
          </a:p>
        </p:txBody>
      </p:sp>
      <p:pic>
        <p:nvPicPr>
          <p:cNvPr id="5" name="Marcador de Posição de Conteúdo 7" descr="Bloquear com preenchimento sólido">
            <a:extLst>
              <a:ext uri="{FF2B5EF4-FFF2-40B4-BE49-F238E27FC236}">
                <a16:creationId xmlns:a16="http://schemas.microsoft.com/office/drawing/2014/main" id="{41367F2D-AE33-4B25-8C56-CF222AACE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00" y="-110661"/>
            <a:ext cx="914400" cy="914400"/>
          </a:xfrm>
          <a:prstGeom prst="rect">
            <a:avLst/>
          </a:prstGeom>
        </p:spPr>
      </p:pic>
      <p:pic>
        <p:nvPicPr>
          <p:cNvPr id="6" name="Gráfico 5" descr="Tomografia ocular com preenchimento sólido">
            <a:extLst>
              <a:ext uri="{FF2B5EF4-FFF2-40B4-BE49-F238E27FC236}">
                <a16:creationId xmlns:a16="http://schemas.microsoft.com/office/drawing/2014/main" id="{F9BDCC88-0E77-576B-7888-0B047011D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-110661"/>
            <a:ext cx="914400" cy="91440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A949114-AF53-34B1-2414-028AB4125F0B}"/>
              </a:ext>
            </a:extLst>
          </p:cNvPr>
          <p:cNvSpPr/>
          <p:nvPr/>
        </p:nvSpPr>
        <p:spPr>
          <a:xfrm>
            <a:off x="7754039" y="2791913"/>
            <a:ext cx="3701362" cy="25619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45750915-3E47-EB9C-A86D-2010740B6C2C}"/>
              </a:ext>
            </a:extLst>
          </p:cNvPr>
          <p:cNvSpPr txBox="1">
            <a:spLocks/>
          </p:cNvSpPr>
          <p:nvPr/>
        </p:nvSpPr>
        <p:spPr>
          <a:xfrm>
            <a:off x="7932801" y="3070841"/>
            <a:ext cx="3050142" cy="68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dirty="0">
                <a:latin typeface="Bebas Neue" panose="020B0606020202050201" pitchFamily="34" charset="0"/>
              </a:rPr>
              <a:t>Dados pessoais </a:t>
            </a:r>
            <a:r>
              <a:rPr lang="pt-BR" sz="2400" u="sng" dirty="0">
                <a:solidFill>
                  <a:srgbClr val="B7555E"/>
                </a:solidFill>
                <a:latin typeface="Bebas Neue" panose="020B0606020202050201" pitchFamily="34" charset="0"/>
              </a:rPr>
              <a:t>sensíveis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latin typeface="Bebas Neue" panose="020B0606020202050201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7CA7C7-4EBF-11B7-7578-BE7696B8EE53}"/>
              </a:ext>
            </a:extLst>
          </p:cNvPr>
          <p:cNvSpPr txBox="1"/>
          <p:nvPr/>
        </p:nvSpPr>
        <p:spPr>
          <a:xfrm>
            <a:off x="8082534" y="3414889"/>
            <a:ext cx="3195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ebas Neue" panose="020B0606020202050201" pitchFamily="34" charset="0"/>
                <a:cs typeface="Koulen" pitchFamily="2" charset="0"/>
              </a:rPr>
              <a:t>Origem racial ou étnica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ebas Neue" panose="020B0606020202050201" pitchFamily="34" charset="0"/>
                <a:cs typeface="Koulen" pitchFamily="2" charset="0"/>
              </a:rPr>
              <a:t>Opinião religiosa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ebas Neue" panose="020B0606020202050201" pitchFamily="34" charset="0"/>
                <a:cs typeface="Koulen" pitchFamily="2" charset="0"/>
              </a:rPr>
              <a:t>Opinião Política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ebas Neue" panose="020B0606020202050201" pitchFamily="34" charset="0"/>
                <a:cs typeface="Koulen" pitchFamily="2" charset="0"/>
              </a:rPr>
              <a:t>Dado genético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ebas Neue" panose="020B0606020202050201" pitchFamily="34" charset="0"/>
                <a:cs typeface="Koulen" pitchFamily="2" charset="0"/>
              </a:rPr>
              <a:t>Dados referentes a saúde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18F5DB0-4E09-F173-D600-5D5981534B3A}"/>
              </a:ext>
            </a:extLst>
          </p:cNvPr>
          <p:cNvSpPr/>
          <p:nvPr/>
        </p:nvSpPr>
        <p:spPr>
          <a:xfrm>
            <a:off x="838200" y="1883418"/>
            <a:ext cx="3523561" cy="211217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82724B-B548-660B-76B4-AAC1DDA165D6}"/>
              </a:ext>
            </a:extLst>
          </p:cNvPr>
          <p:cNvSpPr txBox="1"/>
          <p:nvPr/>
        </p:nvSpPr>
        <p:spPr>
          <a:xfrm>
            <a:off x="1161144" y="2425933"/>
            <a:ext cx="321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ebas Neue" panose="020B0606020202050201" pitchFamily="34" charset="0"/>
                <a:cs typeface="Koulen" pitchFamily="2" charset="0"/>
              </a:rPr>
              <a:t>Endereço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ebas Neue" panose="020B0606020202050201" pitchFamily="34" charset="0"/>
                <a:cs typeface="Koulen" pitchFamily="2" charset="0"/>
              </a:rPr>
              <a:t>Dados cadastrais </a:t>
            </a:r>
          </a:p>
          <a:p>
            <a:r>
              <a:rPr lang="pt-BR" sz="2400" dirty="0">
                <a:latin typeface="Bebas Neue" panose="020B0606020202050201" pitchFamily="34" charset="0"/>
                <a:cs typeface="Koulen" pitchFamily="2" charset="0"/>
              </a:rPr>
              <a:t>Rg, cpf, gênero e etc...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91CC3E-23AE-C67F-214B-D6D538E23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478" y="2018549"/>
            <a:ext cx="3071870" cy="767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Bebas Neue" panose="020B0606020202050201" pitchFamily="34" charset="0"/>
              </a:rPr>
              <a:t>Dados pessoais </a:t>
            </a:r>
            <a:r>
              <a:rPr lang="pt-BR" sz="2400" u="sng" dirty="0">
                <a:solidFill>
                  <a:srgbClr val="B7555E"/>
                </a:solidFill>
                <a:latin typeface="Bebas Neue" panose="020B0606020202050201" pitchFamily="34" charset="0"/>
              </a:rPr>
              <a:t>comuns</a:t>
            </a:r>
            <a:r>
              <a:rPr lang="pt-BR" sz="2400" dirty="0">
                <a:latin typeface="Bebas Neue" panose="020B0606020202050201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latin typeface="Bebas Neue" panose="020B0606020202050201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45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1" grpId="0"/>
      <p:bldP spid="7" grpId="0"/>
      <p:bldP spid="14" grpId="0" animBg="1"/>
      <p:bldP spid="8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550BA-9F56-D991-B895-A1D286484B6D}"/>
              </a:ext>
            </a:extLst>
          </p:cNvPr>
          <p:cNvSpPr/>
          <p:nvPr/>
        </p:nvSpPr>
        <p:spPr>
          <a:xfrm>
            <a:off x="-58057" y="-163286"/>
            <a:ext cx="12395200" cy="7184571"/>
          </a:xfrm>
          <a:prstGeom prst="rect">
            <a:avLst/>
          </a:prstGeom>
          <a:solidFill>
            <a:srgbClr val="59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5BDA0FE-DBF5-D89E-D8AD-C00C0E3A557B}"/>
              </a:ext>
            </a:extLst>
          </p:cNvPr>
          <p:cNvSpPr/>
          <p:nvPr/>
        </p:nvSpPr>
        <p:spPr>
          <a:xfrm rot="5400000">
            <a:off x="8720566" y="1559290"/>
            <a:ext cx="14119489" cy="7806458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C5FF897-9193-12AD-E4B5-FE36976885A0}"/>
              </a:ext>
            </a:extLst>
          </p:cNvPr>
          <p:cNvSpPr/>
          <p:nvPr/>
        </p:nvSpPr>
        <p:spPr>
          <a:xfrm>
            <a:off x="-76200" y="-163286"/>
            <a:ext cx="12395200" cy="7184571"/>
          </a:xfrm>
          <a:prstGeom prst="rect">
            <a:avLst/>
          </a:prstGeom>
          <a:solidFill>
            <a:srgbClr val="59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99080F8-F004-03AC-FADE-8B58B05D496C}"/>
              </a:ext>
            </a:extLst>
          </p:cNvPr>
          <p:cNvSpPr/>
          <p:nvPr/>
        </p:nvSpPr>
        <p:spPr>
          <a:xfrm>
            <a:off x="-702104" y="-6877170"/>
            <a:ext cx="14119489" cy="7806458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Marcador de Posição de Conteúdo 7" descr="Bloquear com preenchimento sólido">
            <a:extLst>
              <a:ext uri="{FF2B5EF4-FFF2-40B4-BE49-F238E27FC236}">
                <a16:creationId xmlns:a16="http://schemas.microsoft.com/office/drawing/2014/main" id="{74788698-0570-F915-6240-7ADE3B5E8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00" y="-110661"/>
            <a:ext cx="914400" cy="914400"/>
          </a:xfrm>
          <a:prstGeom prst="rect">
            <a:avLst/>
          </a:prstGeom>
        </p:spPr>
      </p:pic>
      <p:pic>
        <p:nvPicPr>
          <p:cNvPr id="7" name="Gráfico 6" descr="Tomografia ocular com preenchimento sólido">
            <a:extLst>
              <a:ext uri="{FF2B5EF4-FFF2-40B4-BE49-F238E27FC236}">
                <a16:creationId xmlns:a16="http://schemas.microsoft.com/office/drawing/2014/main" id="{DD6A8B37-101A-337C-1924-A4FEF4F12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-110661"/>
            <a:ext cx="914400" cy="9144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31CC55-CDD6-79D1-475E-E91CDD1A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3" y="-1106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rgbClr val="B7555E"/>
                </a:solidFill>
                <a:latin typeface="Bebas Neue" panose="020B0606020202050201" pitchFamily="34" charset="0"/>
              </a:rPr>
              <a:t>LGPD na área de MIS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C911E71-D07A-CD94-2807-F26B083F7358}"/>
              </a:ext>
            </a:extLst>
          </p:cNvPr>
          <p:cNvSpPr/>
          <p:nvPr/>
        </p:nvSpPr>
        <p:spPr>
          <a:xfrm>
            <a:off x="914400" y="1168886"/>
            <a:ext cx="2950029" cy="914400"/>
          </a:xfrm>
          <a:prstGeom prst="roundRect">
            <a:avLst/>
          </a:prstGeom>
          <a:solidFill>
            <a:srgbClr val="6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spc="300" dirty="0">
                <a:latin typeface="Vidaloka " panose="02000504000000020004" pitchFamily="2" charset="0"/>
              </a:rPr>
              <a:t>CONTROLADOR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0AA56A0-8C8F-E318-142F-CA999B797B7B}"/>
              </a:ext>
            </a:extLst>
          </p:cNvPr>
          <p:cNvSpPr/>
          <p:nvPr/>
        </p:nvSpPr>
        <p:spPr>
          <a:xfrm>
            <a:off x="8327571" y="1267527"/>
            <a:ext cx="2950029" cy="914400"/>
          </a:xfrm>
          <a:prstGeom prst="roundRect">
            <a:avLst/>
          </a:prstGeom>
          <a:solidFill>
            <a:srgbClr val="6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spc="300" dirty="0">
                <a:latin typeface="Vidaloka " panose="02000504000000020004" pitchFamily="2" charset="0"/>
              </a:rPr>
              <a:t>ENCARREGADO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D0CE3F9-38EE-3329-1970-98DAA84F1962}"/>
              </a:ext>
            </a:extLst>
          </p:cNvPr>
          <p:cNvSpPr/>
          <p:nvPr/>
        </p:nvSpPr>
        <p:spPr>
          <a:xfrm>
            <a:off x="4620985" y="1214902"/>
            <a:ext cx="2950029" cy="914400"/>
          </a:xfrm>
          <a:prstGeom prst="roundRect">
            <a:avLst/>
          </a:prstGeom>
          <a:solidFill>
            <a:srgbClr val="6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spc="300" dirty="0">
                <a:latin typeface="Vidaloka " panose="02000504000000020004" pitchFamily="2" charset="0"/>
              </a:rPr>
              <a:t>OPERADOR</a:t>
            </a:r>
          </a:p>
        </p:txBody>
      </p:sp>
      <p:pic>
        <p:nvPicPr>
          <p:cNvPr id="19" name="Gráfico 18" descr="Seta de linha: reta destaque">
            <a:extLst>
              <a:ext uri="{FF2B5EF4-FFF2-40B4-BE49-F238E27FC236}">
                <a16:creationId xmlns:a16="http://schemas.microsoft.com/office/drawing/2014/main" id="{A648F43A-260D-F350-448D-389CAB923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638799" y="2302895"/>
            <a:ext cx="914400" cy="914400"/>
          </a:xfrm>
          <a:prstGeom prst="rect">
            <a:avLst/>
          </a:prstGeom>
        </p:spPr>
      </p:pic>
      <p:pic>
        <p:nvPicPr>
          <p:cNvPr id="20" name="Gráfico 19" descr="Seta de linha: reta destaque">
            <a:extLst>
              <a:ext uri="{FF2B5EF4-FFF2-40B4-BE49-F238E27FC236}">
                <a16:creationId xmlns:a16="http://schemas.microsoft.com/office/drawing/2014/main" id="{EEC29D79-7F14-9421-1C09-0142AB59B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932213" y="2312301"/>
            <a:ext cx="914400" cy="914400"/>
          </a:xfrm>
          <a:prstGeom prst="rect">
            <a:avLst/>
          </a:prstGeom>
        </p:spPr>
      </p:pic>
      <p:pic>
        <p:nvPicPr>
          <p:cNvPr id="21" name="Gráfico 20" descr="Seta de linha: reta destaque">
            <a:extLst>
              <a:ext uri="{FF2B5EF4-FFF2-40B4-BE49-F238E27FC236}">
                <a16:creationId xmlns:a16="http://schemas.microsoft.com/office/drawing/2014/main" id="{5D6AA3C4-D72C-CCC7-FD94-D8997258EA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9345385" y="2302895"/>
            <a:ext cx="914400" cy="914400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02BEC9E-AE1D-B55B-8501-DEB04C288E10}"/>
              </a:ext>
            </a:extLst>
          </p:cNvPr>
          <p:cNvSpPr/>
          <p:nvPr/>
        </p:nvSpPr>
        <p:spPr>
          <a:xfrm>
            <a:off x="914400" y="3226701"/>
            <a:ext cx="2950029" cy="3377299"/>
          </a:xfrm>
          <a:prstGeom prst="roundRect">
            <a:avLst/>
          </a:prstGeom>
          <a:solidFill>
            <a:srgbClr val="6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403E595-4BE1-DE52-0A11-ECD5E515933A}"/>
              </a:ext>
            </a:extLst>
          </p:cNvPr>
          <p:cNvSpPr/>
          <p:nvPr/>
        </p:nvSpPr>
        <p:spPr>
          <a:xfrm>
            <a:off x="4620984" y="3217295"/>
            <a:ext cx="2950029" cy="3382452"/>
          </a:xfrm>
          <a:prstGeom prst="roundRect">
            <a:avLst/>
          </a:prstGeom>
          <a:solidFill>
            <a:srgbClr val="6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B448798-BC56-070F-A463-A7F812FF51D4}"/>
              </a:ext>
            </a:extLst>
          </p:cNvPr>
          <p:cNvSpPr/>
          <p:nvPr/>
        </p:nvSpPr>
        <p:spPr>
          <a:xfrm>
            <a:off x="8327571" y="3217295"/>
            <a:ext cx="2950029" cy="3382452"/>
          </a:xfrm>
          <a:prstGeom prst="roundRect">
            <a:avLst/>
          </a:prstGeom>
          <a:solidFill>
            <a:srgbClr val="64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88135D6-581F-11EE-DB65-63A9E0FAB1AC}"/>
              </a:ext>
            </a:extLst>
          </p:cNvPr>
          <p:cNvSpPr txBox="1"/>
          <p:nvPr/>
        </p:nvSpPr>
        <p:spPr>
          <a:xfrm>
            <a:off x="1083127" y="3934788"/>
            <a:ext cx="26125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9A7B4"/>
                </a:solidFill>
                <a:latin typeface="Vidaloka " panose="02000504000000020004" pitchFamily="2" charset="0"/>
              </a:rPr>
              <a:t>Elabora um relatório de impacto à proteção de dados pessoais que deve conter a descrição dos processos para o tratamento dos dados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153E5EC-DC2F-E1D2-8873-7378B3C8E2B0}"/>
              </a:ext>
            </a:extLst>
          </p:cNvPr>
          <p:cNvSpPr txBox="1"/>
          <p:nvPr/>
        </p:nvSpPr>
        <p:spPr>
          <a:xfrm>
            <a:off x="8496299" y="3500207"/>
            <a:ext cx="2612571" cy="283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6149708-CDA2-823D-3EB7-A53A3D07D28A}"/>
              </a:ext>
            </a:extLst>
          </p:cNvPr>
          <p:cNvSpPr txBox="1"/>
          <p:nvPr/>
        </p:nvSpPr>
        <p:spPr>
          <a:xfrm>
            <a:off x="4836886" y="3500207"/>
            <a:ext cx="2612571" cy="283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E0DD705-2E38-91A6-A04B-7659454C36A3}"/>
              </a:ext>
            </a:extLst>
          </p:cNvPr>
          <p:cNvSpPr txBox="1"/>
          <p:nvPr/>
        </p:nvSpPr>
        <p:spPr>
          <a:xfrm>
            <a:off x="4789714" y="4446856"/>
            <a:ext cx="261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9A7B4"/>
                </a:solidFill>
                <a:latin typeface="Vidaloka " panose="02000504000000020004" pitchFamily="2" charset="0"/>
              </a:rPr>
              <a:t>Realiza o tratamento dos dados em nome do controlador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7E5CA50-03B3-D110-E413-B5FE612968D3}"/>
              </a:ext>
            </a:extLst>
          </p:cNvPr>
          <p:cNvSpPr txBox="1"/>
          <p:nvPr/>
        </p:nvSpPr>
        <p:spPr>
          <a:xfrm>
            <a:off x="8580664" y="4176685"/>
            <a:ext cx="2612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9A7B4"/>
                </a:solidFill>
                <a:latin typeface="Vidaloka " panose="02000504000000020004" pitchFamily="2" charset="0"/>
              </a:rPr>
              <a:t>Responsável pela comunicação entre as partes, sendo elas órgãos nacionais, o controlador e  o operador</a:t>
            </a:r>
          </a:p>
        </p:txBody>
      </p:sp>
    </p:spTree>
    <p:extLst>
      <p:ext uri="{BB962C8B-B14F-4D97-AF65-F5344CB8AC3E}">
        <p14:creationId xmlns:p14="http://schemas.microsoft.com/office/powerpoint/2010/main" val="20614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AE679B-5DC4-F223-DD5A-F3B02463FB69}"/>
              </a:ext>
            </a:extLst>
          </p:cNvPr>
          <p:cNvSpPr/>
          <p:nvPr/>
        </p:nvSpPr>
        <p:spPr>
          <a:xfrm>
            <a:off x="-412955" y="-508601"/>
            <a:ext cx="12949084" cy="7806457"/>
          </a:xfrm>
          <a:prstGeom prst="rect">
            <a:avLst/>
          </a:prstGeom>
          <a:solidFill>
            <a:srgbClr val="59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34275E-6198-D13F-CA11-6BD8185BC871}"/>
              </a:ext>
            </a:extLst>
          </p:cNvPr>
          <p:cNvSpPr/>
          <p:nvPr/>
        </p:nvSpPr>
        <p:spPr>
          <a:xfrm>
            <a:off x="-1268545" y="-6604778"/>
            <a:ext cx="14119489" cy="7806458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976159-39F4-5E11-D180-C0FB74B9CB71}"/>
              </a:ext>
            </a:extLst>
          </p:cNvPr>
          <p:cNvSpPr/>
          <p:nvPr/>
        </p:nvSpPr>
        <p:spPr>
          <a:xfrm rot="16200000">
            <a:off x="-9599747" y="-474229"/>
            <a:ext cx="14119489" cy="7806458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84CB9C-1189-A056-5B27-E092914B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3" y="-349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rgbClr val="B7555E"/>
                </a:solidFill>
                <a:latin typeface="Bebas Neue" panose="020B0606020202050201" pitchFamily="34" charset="0"/>
              </a:rPr>
              <a:t>Tratamento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03D3C0-A069-A4DD-ADF0-323C3A1A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7" y="1939540"/>
            <a:ext cx="3664858" cy="5210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600" dirty="0">
                <a:solidFill>
                  <a:srgbClr val="B7555E"/>
                </a:solidFill>
                <a:latin typeface="Vidaloka " panose="02000504000000020004" pitchFamily="2" charset="0"/>
              </a:rPr>
              <a:t>Como os dados são tratados?</a:t>
            </a:r>
          </a:p>
        </p:txBody>
      </p:sp>
      <p:pic>
        <p:nvPicPr>
          <p:cNvPr id="7" name="Marcador de Posição de Conteúdo 7" descr="Bloquear com preenchimento sólido">
            <a:extLst>
              <a:ext uri="{FF2B5EF4-FFF2-40B4-BE49-F238E27FC236}">
                <a16:creationId xmlns:a16="http://schemas.microsoft.com/office/drawing/2014/main" id="{BCA71FEB-A4FD-1B31-8A86-4BA490F0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00" y="-110661"/>
            <a:ext cx="914400" cy="914400"/>
          </a:xfrm>
          <a:prstGeom prst="rect">
            <a:avLst/>
          </a:prstGeom>
        </p:spPr>
      </p:pic>
      <p:pic>
        <p:nvPicPr>
          <p:cNvPr id="11" name="Gráfico 10" descr="Base de Dados com preenchimento sólido">
            <a:extLst>
              <a:ext uri="{FF2B5EF4-FFF2-40B4-BE49-F238E27FC236}">
                <a16:creationId xmlns:a16="http://schemas.microsoft.com/office/drawing/2014/main" id="{30FA9CA1-A902-15BF-8C1A-896C836FE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7168" y="1916310"/>
            <a:ext cx="1129222" cy="1129222"/>
          </a:xfrm>
          <a:prstGeom prst="rect">
            <a:avLst/>
          </a:prstGeom>
        </p:spPr>
      </p:pic>
      <p:pic>
        <p:nvPicPr>
          <p:cNvPr id="8" name="Gráfico 7" descr="Tomografia ocular com preenchimento sólido">
            <a:extLst>
              <a:ext uri="{FF2B5EF4-FFF2-40B4-BE49-F238E27FC236}">
                <a16:creationId xmlns:a16="http://schemas.microsoft.com/office/drawing/2014/main" id="{21B83AE5-6B84-D8C8-296A-EBEBC05C6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7600" y="-110661"/>
            <a:ext cx="914400" cy="914400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F45A8D6-77B1-DE63-A933-DA52773A69DE}"/>
              </a:ext>
            </a:extLst>
          </p:cNvPr>
          <p:cNvSpPr/>
          <p:nvPr/>
        </p:nvSpPr>
        <p:spPr>
          <a:xfrm>
            <a:off x="6809461" y="3252638"/>
            <a:ext cx="4135414" cy="2394268"/>
          </a:xfrm>
          <a:prstGeom prst="roundRect">
            <a:avLst/>
          </a:prstGeom>
          <a:solidFill>
            <a:srgbClr val="41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Gráfico 18" descr="Base de Dados com preenchimento sólido">
            <a:extLst>
              <a:ext uri="{FF2B5EF4-FFF2-40B4-BE49-F238E27FC236}">
                <a16:creationId xmlns:a16="http://schemas.microsoft.com/office/drawing/2014/main" id="{33EAA13C-9787-3A5C-C164-E2854CD806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3831" y="1916310"/>
            <a:ext cx="1129222" cy="1129222"/>
          </a:xfrm>
          <a:prstGeom prst="rect">
            <a:avLst/>
          </a:prstGeom>
        </p:spPr>
      </p:pic>
      <p:pic>
        <p:nvPicPr>
          <p:cNvPr id="18" name="Gráfico 17" descr="Base de Dados com preenchimento sólido">
            <a:extLst>
              <a:ext uri="{FF2B5EF4-FFF2-40B4-BE49-F238E27FC236}">
                <a16:creationId xmlns:a16="http://schemas.microsoft.com/office/drawing/2014/main" id="{65A49ECF-E449-5ABE-364A-8F9F0E30DE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1907" y="1148544"/>
            <a:ext cx="1129222" cy="112922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2ADCED-CE78-CB8C-CFF9-26B2E1AE7C1F}"/>
              </a:ext>
            </a:extLst>
          </p:cNvPr>
          <p:cNvSpPr txBox="1"/>
          <p:nvPr/>
        </p:nvSpPr>
        <p:spPr>
          <a:xfrm>
            <a:off x="6777613" y="1739157"/>
            <a:ext cx="1822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BANCO DE DADOS FÍSICO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5DC5408-70F2-1F15-314E-401A6E0C66E2}"/>
              </a:ext>
            </a:extLst>
          </p:cNvPr>
          <p:cNvSpPr txBox="1"/>
          <p:nvPr/>
        </p:nvSpPr>
        <p:spPr>
          <a:xfrm>
            <a:off x="8038499" y="1439075"/>
            <a:ext cx="141437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300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|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380D29-0557-7855-B350-88BBFA41398F}"/>
              </a:ext>
            </a:extLst>
          </p:cNvPr>
          <p:cNvSpPr txBox="1"/>
          <p:nvPr/>
        </p:nvSpPr>
        <p:spPr>
          <a:xfrm>
            <a:off x="7101380" y="3430915"/>
            <a:ext cx="36648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4000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SQL – SERVER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VBA (EXCEL)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4000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LÍNGUAGEM PYTHON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79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 animBg="1"/>
      <p:bldP spid="16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C949F8-9ACC-5E23-FD29-57D38CE3A5A2}"/>
              </a:ext>
            </a:extLst>
          </p:cNvPr>
          <p:cNvSpPr/>
          <p:nvPr/>
        </p:nvSpPr>
        <p:spPr>
          <a:xfrm>
            <a:off x="-290286" y="-110661"/>
            <a:ext cx="12975771" cy="7164604"/>
          </a:xfrm>
          <a:prstGeom prst="rect">
            <a:avLst/>
          </a:prstGeom>
          <a:solidFill>
            <a:srgbClr val="59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5259273-3FA8-ACD7-95D9-EDF96DC75568}"/>
              </a:ext>
            </a:extLst>
          </p:cNvPr>
          <p:cNvSpPr/>
          <p:nvPr/>
        </p:nvSpPr>
        <p:spPr>
          <a:xfrm>
            <a:off x="-1268545" y="-6604778"/>
            <a:ext cx="14119489" cy="7806458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B8641F1-4D9B-138F-0B88-0216FC9F927C}"/>
              </a:ext>
            </a:extLst>
          </p:cNvPr>
          <p:cNvSpPr txBox="1">
            <a:spLocks/>
          </p:cNvSpPr>
          <p:nvPr/>
        </p:nvSpPr>
        <p:spPr>
          <a:xfrm>
            <a:off x="838200" y="-51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000" dirty="0">
                <a:solidFill>
                  <a:srgbClr val="B7555E"/>
                </a:solidFill>
                <a:latin typeface="Bebas Neue" panose="020B0606020202050201" pitchFamily="34" charset="0"/>
              </a:rPr>
              <a:t>Segurança de dados</a:t>
            </a:r>
          </a:p>
        </p:txBody>
      </p:sp>
      <p:pic>
        <p:nvPicPr>
          <p:cNvPr id="6" name="Marcador de Posição de Conteúdo 7" descr="Bloquear com preenchimento sólido">
            <a:extLst>
              <a:ext uri="{FF2B5EF4-FFF2-40B4-BE49-F238E27FC236}">
                <a16:creationId xmlns:a16="http://schemas.microsoft.com/office/drawing/2014/main" id="{478EBA87-48E1-D332-2685-7BA9A1650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00" y="-110661"/>
            <a:ext cx="914400" cy="914400"/>
          </a:xfrm>
          <a:prstGeom prst="rect">
            <a:avLst/>
          </a:prstGeom>
        </p:spPr>
      </p:pic>
      <p:pic>
        <p:nvPicPr>
          <p:cNvPr id="7" name="Gráfico 6" descr="Tomografia ocular com preenchimento sólido">
            <a:extLst>
              <a:ext uri="{FF2B5EF4-FFF2-40B4-BE49-F238E27FC236}">
                <a16:creationId xmlns:a16="http://schemas.microsoft.com/office/drawing/2014/main" id="{48D10530-20E8-69D0-156F-BC0B74A39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-110661"/>
            <a:ext cx="914400" cy="914400"/>
          </a:xfrm>
          <a:prstGeom prst="rect">
            <a:avLst/>
          </a:prstGeom>
        </p:spPr>
      </p:pic>
      <p:pic>
        <p:nvPicPr>
          <p:cNvPr id="13" name="Gráfico 12" descr="Escudo com preenchimento sólido">
            <a:extLst>
              <a:ext uri="{FF2B5EF4-FFF2-40B4-BE49-F238E27FC236}">
                <a16:creationId xmlns:a16="http://schemas.microsoft.com/office/drawing/2014/main" id="{C5EA8FDB-1E76-2FBA-0340-4875E057A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41468" y="1103925"/>
            <a:ext cx="3175792" cy="3175792"/>
          </a:xfrm>
          <a:prstGeom prst="rect">
            <a:avLst/>
          </a:prstGeom>
        </p:spPr>
      </p:pic>
      <p:pic>
        <p:nvPicPr>
          <p:cNvPr id="18" name="Gráfico 17" descr="Aviso destaque">
            <a:extLst>
              <a:ext uri="{FF2B5EF4-FFF2-40B4-BE49-F238E27FC236}">
                <a16:creationId xmlns:a16="http://schemas.microsoft.com/office/drawing/2014/main" id="{2ACBA5DD-796C-921C-3D36-60CC5BB59B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023" y="1708626"/>
            <a:ext cx="1559371" cy="1559371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575BB1A-B43A-657D-08F8-59F8E8BE1094}"/>
              </a:ext>
            </a:extLst>
          </p:cNvPr>
          <p:cNvSpPr/>
          <p:nvPr/>
        </p:nvSpPr>
        <p:spPr>
          <a:xfrm>
            <a:off x="1656453" y="3635862"/>
            <a:ext cx="3912260" cy="3175792"/>
          </a:xfrm>
          <a:prstGeom prst="roundRect">
            <a:avLst/>
          </a:prstGeom>
          <a:solidFill>
            <a:srgbClr val="41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Desbloquear com preenchimento sólido">
            <a:extLst>
              <a:ext uri="{FF2B5EF4-FFF2-40B4-BE49-F238E27FC236}">
                <a16:creationId xmlns:a16="http://schemas.microsoft.com/office/drawing/2014/main" id="{75FCAB2E-9E03-5049-0B43-1A784FED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94904" y="3563816"/>
            <a:ext cx="710471" cy="710471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90F0C88-4CA4-3AF1-E11A-61D2AA408E15}"/>
              </a:ext>
            </a:extLst>
          </p:cNvPr>
          <p:cNvSpPr/>
          <p:nvPr/>
        </p:nvSpPr>
        <p:spPr>
          <a:xfrm>
            <a:off x="6884836" y="1332550"/>
            <a:ext cx="3912260" cy="3175792"/>
          </a:xfrm>
          <a:prstGeom prst="roundRect">
            <a:avLst/>
          </a:prstGeom>
          <a:solidFill>
            <a:srgbClr val="41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Cartão de crédito com preenchimento sólido">
            <a:extLst>
              <a:ext uri="{FF2B5EF4-FFF2-40B4-BE49-F238E27FC236}">
                <a16:creationId xmlns:a16="http://schemas.microsoft.com/office/drawing/2014/main" id="{550CF449-D340-FBB8-A6B6-5BF9B944C7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0930" y="1164488"/>
            <a:ext cx="914400" cy="91440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D538098-4EF8-0FCF-1881-84A52E567461}"/>
              </a:ext>
            </a:extLst>
          </p:cNvPr>
          <p:cNvSpPr txBox="1"/>
          <p:nvPr/>
        </p:nvSpPr>
        <p:spPr>
          <a:xfrm>
            <a:off x="2042385" y="3918221"/>
            <a:ext cx="307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Cuidados com redes sociais no computador profissional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E820DC8-0EF6-D1B7-D98E-743BBBEF5BAC}"/>
              </a:ext>
            </a:extLst>
          </p:cNvPr>
          <p:cNvSpPr txBox="1"/>
          <p:nvPr/>
        </p:nvSpPr>
        <p:spPr>
          <a:xfrm>
            <a:off x="7304832" y="1485297"/>
            <a:ext cx="307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Cuidados contas de banco/sites de compra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2597818-F095-7E4E-B05F-042DE7B12733}"/>
              </a:ext>
            </a:extLst>
          </p:cNvPr>
          <p:cNvSpPr txBox="1"/>
          <p:nvPr/>
        </p:nvSpPr>
        <p:spPr>
          <a:xfrm>
            <a:off x="2042384" y="4755393"/>
            <a:ext cx="307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Whatsapp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Linkedin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BDA533E-090F-FCE2-4140-0E5B872BB21A}"/>
              </a:ext>
            </a:extLst>
          </p:cNvPr>
          <p:cNvSpPr txBox="1"/>
          <p:nvPr/>
        </p:nvSpPr>
        <p:spPr>
          <a:xfrm>
            <a:off x="7387561" y="2190452"/>
            <a:ext cx="3072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MERCADO LIVRE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AMAZON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BRADESCO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SHOPEE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MAGAZINE LUIZA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CASAS BAHIA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PNEU STORE</a:t>
            </a:r>
          </a:p>
          <a:p>
            <a:endParaRPr lang="pt-BR" dirty="0">
              <a:solidFill>
                <a:schemeClr val="bg1">
                  <a:lumMod val="7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0" grpId="0" animBg="1"/>
      <p:bldP spid="31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41BDD2-2B16-EE7F-4439-8E36CD659477}"/>
              </a:ext>
            </a:extLst>
          </p:cNvPr>
          <p:cNvSpPr/>
          <p:nvPr/>
        </p:nvSpPr>
        <p:spPr>
          <a:xfrm>
            <a:off x="-290286" y="-110661"/>
            <a:ext cx="12975771" cy="7164604"/>
          </a:xfrm>
          <a:prstGeom prst="rect">
            <a:avLst/>
          </a:prstGeom>
          <a:solidFill>
            <a:srgbClr val="59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138503-5F10-8201-9AFF-FACB742A3872}"/>
              </a:ext>
            </a:extLst>
          </p:cNvPr>
          <p:cNvSpPr/>
          <p:nvPr/>
        </p:nvSpPr>
        <p:spPr>
          <a:xfrm rot="20951863">
            <a:off x="-2842443" y="-4053235"/>
            <a:ext cx="16619109" cy="8906907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B295DE-034A-B1BC-FCB8-EC4BDE87AADD}"/>
              </a:ext>
            </a:extLst>
          </p:cNvPr>
          <p:cNvSpPr/>
          <p:nvPr/>
        </p:nvSpPr>
        <p:spPr>
          <a:xfrm>
            <a:off x="-2695831" y="-7476205"/>
            <a:ext cx="16619109" cy="8906907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957ECC-113D-60C5-2B61-D23A0D9A49A9}"/>
              </a:ext>
            </a:extLst>
          </p:cNvPr>
          <p:cNvSpPr txBox="1">
            <a:spLocks/>
          </p:cNvSpPr>
          <p:nvPr/>
        </p:nvSpPr>
        <p:spPr>
          <a:xfrm>
            <a:off x="838200" y="-51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000" dirty="0">
                <a:solidFill>
                  <a:srgbClr val="B7555E"/>
                </a:solidFill>
                <a:latin typeface="Bebas Neue" panose="020B0606020202050201" pitchFamily="34" charset="0"/>
              </a:rPr>
              <a:t>Relação operação-segurança</a:t>
            </a:r>
          </a:p>
        </p:txBody>
      </p:sp>
      <p:pic>
        <p:nvPicPr>
          <p:cNvPr id="6" name="Marcador de Posição de Conteúdo 7" descr="Bloquear com preenchimento sólido">
            <a:extLst>
              <a:ext uri="{FF2B5EF4-FFF2-40B4-BE49-F238E27FC236}">
                <a16:creationId xmlns:a16="http://schemas.microsoft.com/office/drawing/2014/main" id="{963D47CE-8B23-3102-2507-16910A7B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00" y="-110661"/>
            <a:ext cx="914400" cy="914400"/>
          </a:xfrm>
          <a:prstGeom prst="rect">
            <a:avLst/>
          </a:prstGeom>
        </p:spPr>
      </p:pic>
      <p:pic>
        <p:nvPicPr>
          <p:cNvPr id="7" name="Gráfico 6" descr="Tomografia ocular com preenchimento sólido">
            <a:extLst>
              <a:ext uri="{FF2B5EF4-FFF2-40B4-BE49-F238E27FC236}">
                <a16:creationId xmlns:a16="http://schemas.microsoft.com/office/drawing/2014/main" id="{C5FC30FB-37D5-7019-FFE1-843B4290A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-110661"/>
            <a:ext cx="914400" cy="914400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62F1C1-8957-FC7D-ED07-33E0CBA6AFD9}"/>
              </a:ext>
            </a:extLst>
          </p:cNvPr>
          <p:cNvSpPr/>
          <p:nvPr/>
        </p:nvSpPr>
        <p:spPr>
          <a:xfrm>
            <a:off x="838200" y="2026865"/>
            <a:ext cx="4775524" cy="2214213"/>
          </a:xfrm>
          <a:prstGeom prst="roundRect">
            <a:avLst/>
          </a:prstGeom>
          <a:solidFill>
            <a:srgbClr val="41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ebas Neue" panose="020B0606020202050201" pitchFamily="34" charset="0"/>
              </a:rPr>
              <a:t>Relação operador -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ebas Neue" panose="020B0606020202050201" pitchFamily="34" charset="0"/>
              </a:rPr>
              <a:t>Anotação de contrato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ebas Neue" panose="020B0606020202050201" pitchFamily="34" charset="0"/>
              </a:rPr>
              <a:t>Vazamento de dados do 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ebas Neue" panose="020B0606020202050201" pitchFamily="34" charset="0"/>
              </a:rPr>
              <a:t>Fraude boleto </a:t>
            </a:r>
          </a:p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78319A0-2A6A-96BB-B618-F33951FEDDD2}"/>
              </a:ext>
            </a:extLst>
          </p:cNvPr>
          <p:cNvSpPr/>
          <p:nvPr/>
        </p:nvSpPr>
        <p:spPr>
          <a:xfrm>
            <a:off x="6724889" y="4243567"/>
            <a:ext cx="4628911" cy="2214213"/>
          </a:xfrm>
          <a:prstGeom prst="roundRect">
            <a:avLst/>
          </a:prstGeom>
          <a:solidFill>
            <a:srgbClr val="41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ebas Neue" panose="020B0606020202050201" pitchFamily="34" charset="0"/>
              </a:rPr>
              <a:t>Contratos preventivos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ebas Neue" panose="020B0606020202050201" pitchFamily="34" charset="0"/>
              </a:rPr>
              <a:t>Proibições de qualquer ferramenta de </a:t>
            </a:r>
          </a:p>
          <a:p>
            <a:r>
              <a:rPr lang="pt-BR" sz="2000" dirty="0">
                <a:solidFill>
                  <a:schemeClr val="bg1"/>
                </a:solidFill>
                <a:latin typeface="Bebas Neue" panose="020B0606020202050201" pitchFamily="34" charset="0"/>
              </a:rPr>
              <a:t>Anotação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ebas Neue" panose="020B0606020202050201" pitchFamily="34" charset="0"/>
              </a:rPr>
              <a:t>supervisão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6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BA9B6F2-8A8B-D478-CABF-23CCD98340FE}"/>
              </a:ext>
            </a:extLst>
          </p:cNvPr>
          <p:cNvSpPr/>
          <p:nvPr/>
        </p:nvSpPr>
        <p:spPr>
          <a:xfrm>
            <a:off x="-290286" y="-110661"/>
            <a:ext cx="12975771" cy="7164604"/>
          </a:xfrm>
          <a:prstGeom prst="rect">
            <a:avLst/>
          </a:prstGeom>
          <a:solidFill>
            <a:srgbClr val="59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587F3E-5E1B-4C11-D281-40C1B3A056A1}"/>
              </a:ext>
            </a:extLst>
          </p:cNvPr>
          <p:cNvSpPr txBox="1">
            <a:spLocks/>
          </p:cNvSpPr>
          <p:nvPr/>
        </p:nvSpPr>
        <p:spPr>
          <a:xfrm>
            <a:off x="838200" y="-51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000" dirty="0">
                <a:solidFill>
                  <a:srgbClr val="B7555E"/>
                </a:solidFill>
                <a:latin typeface="Bebas Neue" panose="020B0606020202050201" pitchFamily="34" charset="0"/>
              </a:rPr>
              <a:t>Relação finançeiro-segurança</a:t>
            </a:r>
          </a:p>
        </p:txBody>
      </p:sp>
      <p:pic>
        <p:nvPicPr>
          <p:cNvPr id="6" name="Marcador de Posição de Conteúdo 7" descr="Bloquear com preenchimento sólido">
            <a:extLst>
              <a:ext uri="{FF2B5EF4-FFF2-40B4-BE49-F238E27FC236}">
                <a16:creationId xmlns:a16="http://schemas.microsoft.com/office/drawing/2014/main" id="{3BEB8FD0-2770-BBE3-A20B-E7B68617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00" y="-110661"/>
            <a:ext cx="914400" cy="914400"/>
          </a:xfrm>
          <a:prstGeom prst="rect">
            <a:avLst/>
          </a:prstGeom>
        </p:spPr>
      </p:pic>
      <p:pic>
        <p:nvPicPr>
          <p:cNvPr id="7" name="Gráfico 6" descr="Tomografia ocular com preenchimento sólido">
            <a:extLst>
              <a:ext uri="{FF2B5EF4-FFF2-40B4-BE49-F238E27FC236}">
                <a16:creationId xmlns:a16="http://schemas.microsoft.com/office/drawing/2014/main" id="{774F56C4-6E21-EC20-F16D-53D7494AB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-110661"/>
            <a:ext cx="914400" cy="914400"/>
          </a:xfrm>
          <a:prstGeom prst="rect">
            <a:avLst/>
          </a:prstGeom>
        </p:spPr>
      </p:pic>
      <p:pic>
        <p:nvPicPr>
          <p:cNvPr id="11" name="Gráfico 10" descr="Carteira com preenchimento sólido">
            <a:extLst>
              <a:ext uri="{FF2B5EF4-FFF2-40B4-BE49-F238E27FC236}">
                <a16:creationId xmlns:a16="http://schemas.microsoft.com/office/drawing/2014/main" id="{CA625FDB-4594-BBDA-7482-BF51EB6B6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9542" y="0"/>
            <a:ext cx="7736113" cy="773611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7C613-0ACE-4847-120E-618EF69B1E75}"/>
              </a:ext>
            </a:extLst>
          </p:cNvPr>
          <p:cNvSpPr txBox="1"/>
          <p:nvPr/>
        </p:nvSpPr>
        <p:spPr>
          <a:xfrm>
            <a:off x="3802743" y="2641600"/>
            <a:ext cx="49929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EMISSÃO DE NOTAS FISCAIS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TROCA DE DADOS BANCÁRIOS COM FORNECEDORES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FATURA DUPLICADA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>
                    <a:lumMod val="75000"/>
                  </a:schemeClr>
                </a:solidFill>
                <a:latin typeface="Bebas Neue" panose="020B0606020202050201" pitchFamily="34" charset="0"/>
              </a:rPr>
              <a:t>ERRO DE DEPÓSITO </a:t>
            </a:r>
          </a:p>
        </p:txBody>
      </p:sp>
    </p:spTree>
    <p:extLst>
      <p:ext uri="{BB962C8B-B14F-4D97-AF65-F5344CB8AC3E}">
        <p14:creationId xmlns:p14="http://schemas.microsoft.com/office/powerpoint/2010/main" val="37121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8C18C3-4557-D318-5A28-6892417C88D8}"/>
              </a:ext>
            </a:extLst>
          </p:cNvPr>
          <p:cNvSpPr/>
          <p:nvPr/>
        </p:nvSpPr>
        <p:spPr>
          <a:xfrm>
            <a:off x="-290286" y="-110661"/>
            <a:ext cx="12975771" cy="7164604"/>
          </a:xfrm>
          <a:prstGeom prst="rect">
            <a:avLst/>
          </a:prstGeom>
          <a:solidFill>
            <a:srgbClr val="59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2DAF229-E1B5-DE09-F10E-567DC82E819A}"/>
              </a:ext>
            </a:extLst>
          </p:cNvPr>
          <p:cNvSpPr/>
          <p:nvPr/>
        </p:nvSpPr>
        <p:spPr>
          <a:xfrm>
            <a:off x="-1480622" y="5735864"/>
            <a:ext cx="16619109" cy="8906907"/>
          </a:xfrm>
          <a:prstGeom prst="rect">
            <a:avLst/>
          </a:prstGeom>
          <a:solidFill>
            <a:srgbClr val="642A3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Marcador de Posição de Conteúdo 8" descr="Monitor com preenchimento sólido">
            <a:extLst>
              <a:ext uri="{FF2B5EF4-FFF2-40B4-BE49-F238E27FC236}">
                <a16:creationId xmlns:a16="http://schemas.microsoft.com/office/drawing/2014/main" id="{1C0F8660-9A1F-0C3F-128B-1B3CB0F99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0286" y="815489"/>
            <a:ext cx="6175828" cy="6175828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0E52B91-0AEA-A67C-20FA-F349E30F4F19}"/>
              </a:ext>
            </a:extLst>
          </p:cNvPr>
          <p:cNvSpPr txBox="1">
            <a:spLocks/>
          </p:cNvSpPr>
          <p:nvPr/>
        </p:nvSpPr>
        <p:spPr>
          <a:xfrm>
            <a:off x="838200" y="-51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000" dirty="0">
                <a:solidFill>
                  <a:srgbClr val="B7555E"/>
                </a:solidFill>
                <a:latin typeface="Bebas Neue" panose="020B0606020202050201" pitchFamily="34" charset="0"/>
              </a:rPr>
              <a:t>Relação ti - segurança</a:t>
            </a:r>
          </a:p>
        </p:txBody>
      </p:sp>
      <p:pic>
        <p:nvPicPr>
          <p:cNvPr id="6" name="Marcador de Posição de Conteúdo 7" descr="Bloquear com preenchimento sólido">
            <a:extLst>
              <a:ext uri="{FF2B5EF4-FFF2-40B4-BE49-F238E27FC236}">
                <a16:creationId xmlns:a16="http://schemas.microsoft.com/office/drawing/2014/main" id="{1CD7DA41-B8B3-7FD1-F147-0212FC88B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200" y="-110661"/>
            <a:ext cx="914400" cy="914400"/>
          </a:xfrm>
          <a:prstGeom prst="rect">
            <a:avLst/>
          </a:prstGeom>
        </p:spPr>
      </p:pic>
      <p:pic>
        <p:nvPicPr>
          <p:cNvPr id="7" name="Gráfico 6" descr="Tomografia ocular com preenchimento sólido">
            <a:extLst>
              <a:ext uri="{FF2B5EF4-FFF2-40B4-BE49-F238E27FC236}">
                <a16:creationId xmlns:a16="http://schemas.microsoft.com/office/drawing/2014/main" id="{4DBCB745-CF7F-724E-7826-997F999D0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7600" y="-110661"/>
            <a:ext cx="914400" cy="914400"/>
          </a:xfrm>
          <a:prstGeom prst="rect">
            <a:avLst/>
          </a:prstGeom>
        </p:spPr>
      </p:pic>
      <p:pic>
        <p:nvPicPr>
          <p:cNvPr id="11" name="Gráfico 10" descr="Voz com preenchimento sólido">
            <a:extLst>
              <a:ext uri="{FF2B5EF4-FFF2-40B4-BE49-F238E27FC236}">
                <a16:creationId xmlns:a16="http://schemas.microsoft.com/office/drawing/2014/main" id="{B9A4E2D8-59B9-AEB0-0319-90E1B50272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56740" y="2141052"/>
            <a:ext cx="1197492" cy="914400"/>
          </a:xfrm>
          <a:prstGeom prst="rect">
            <a:avLst/>
          </a:prstGeom>
        </p:spPr>
      </p:pic>
      <p:pic>
        <p:nvPicPr>
          <p:cNvPr id="13" name="Gráfico 12" descr="Voz destaque">
            <a:extLst>
              <a:ext uri="{FF2B5EF4-FFF2-40B4-BE49-F238E27FC236}">
                <a16:creationId xmlns:a16="http://schemas.microsoft.com/office/drawing/2014/main" id="{21F542A8-378A-086F-4AD0-DA5B126E4A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2085" y="2649779"/>
            <a:ext cx="1676434" cy="914400"/>
          </a:xfrm>
          <a:prstGeom prst="rect">
            <a:avLst/>
          </a:prstGeom>
        </p:spPr>
      </p:pic>
      <p:pic>
        <p:nvPicPr>
          <p:cNvPr id="14" name="Gráfico 13" descr="Voz com preenchimento sólido">
            <a:extLst>
              <a:ext uri="{FF2B5EF4-FFF2-40B4-BE49-F238E27FC236}">
                <a16:creationId xmlns:a16="http://schemas.microsoft.com/office/drawing/2014/main" id="{A63A59FD-1F45-4B3A-6739-725931C26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24311" y="3384613"/>
            <a:ext cx="2140891" cy="914400"/>
          </a:xfrm>
          <a:prstGeom prst="rect">
            <a:avLst/>
          </a:prstGeom>
        </p:spPr>
      </p:pic>
      <p:pic>
        <p:nvPicPr>
          <p:cNvPr id="15" name="Gráfico 14" descr="Voz destaque">
            <a:extLst>
              <a:ext uri="{FF2B5EF4-FFF2-40B4-BE49-F238E27FC236}">
                <a16:creationId xmlns:a16="http://schemas.microsoft.com/office/drawing/2014/main" id="{3F6D700E-FD92-37B7-8554-68B6CEE656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6942" y="4108464"/>
            <a:ext cx="1821577" cy="914400"/>
          </a:xfrm>
          <a:prstGeom prst="rect">
            <a:avLst/>
          </a:prstGeom>
        </p:spPr>
      </p:pic>
      <p:pic>
        <p:nvPicPr>
          <p:cNvPr id="16" name="Marcador de Posição de Conteúdo 8" descr="Monitor com preenchimento sólido">
            <a:extLst>
              <a:ext uri="{FF2B5EF4-FFF2-40B4-BE49-F238E27FC236}">
                <a16:creationId xmlns:a16="http://schemas.microsoft.com/office/drawing/2014/main" id="{273C9EF1-EE5D-7EC7-F25C-5C4F7881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5542" y="862563"/>
            <a:ext cx="6175828" cy="6175828"/>
          </a:xfrm>
          <a:prstGeom prst="rect">
            <a:avLst/>
          </a:prstGeom>
        </p:spPr>
      </p:pic>
      <p:pic>
        <p:nvPicPr>
          <p:cNvPr id="18" name="Gráfico 17" descr="Cartão de crédito com preenchimento sólido">
            <a:extLst>
              <a:ext uri="{FF2B5EF4-FFF2-40B4-BE49-F238E27FC236}">
                <a16:creationId xmlns:a16="http://schemas.microsoft.com/office/drawing/2014/main" id="{A4BBC7D4-A697-B81F-9F47-698051E081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96512" y="3076117"/>
            <a:ext cx="2064693" cy="2064693"/>
          </a:xfrm>
          <a:prstGeom prst="rect">
            <a:avLst/>
          </a:prstGeom>
        </p:spPr>
      </p:pic>
      <p:pic>
        <p:nvPicPr>
          <p:cNvPr id="20" name="Gráfico 19" descr="Dólar com preenchimento sólido">
            <a:extLst>
              <a:ext uri="{FF2B5EF4-FFF2-40B4-BE49-F238E27FC236}">
                <a16:creationId xmlns:a16="http://schemas.microsoft.com/office/drawing/2014/main" id="{98C9BFD1-9489-7E09-C79C-AD66ABD55F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47545" y="2219198"/>
            <a:ext cx="566026" cy="566026"/>
          </a:xfrm>
          <a:prstGeom prst="rect">
            <a:avLst/>
          </a:prstGeom>
        </p:spPr>
      </p:pic>
      <p:pic>
        <p:nvPicPr>
          <p:cNvPr id="22" name="Gráfico 21" descr="Moedas com preenchimento sólido">
            <a:extLst>
              <a:ext uri="{FF2B5EF4-FFF2-40B4-BE49-F238E27FC236}">
                <a16:creationId xmlns:a16="http://schemas.microsoft.com/office/drawing/2014/main" id="{018FE02D-9CD1-9BB1-6B83-C6DCC407B9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20183" y="2234750"/>
            <a:ext cx="594164" cy="594164"/>
          </a:xfrm>
          <a:prstGeom prst="rect">
            <a:avLst/>
          </a:prstGeom>
        </p:spPr>
      </p:pic>
      <p:pic>
        <p:nvPicPr>
          <p:cNvPr id="24" name="Gráfico 23" descr="Loja com preenchimento sólido">
            <a:extLst>
              <a:ext uri="{FF2B5EF4-FFF2-40B4-BE49-F238E27FC236}">
                <a16:creationId xmlns:a16="http://schemas.microsoft.com/office/drawing/2014/main" id="{D8338805-536B-227F-FE91-2CF6C2FE77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28933" y="2234750"/>
            <a:ext cx="592379" cy="592379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21DACEC6-3447-7351-DB36-8223ABAF972D}"/>
              </a:ext>
            </a:extLst>
          </p:cNvPr>
          <p:cNvSpPr txBox="1"/>
          <p:nvPr/>
        </p:nvSpPr>
        <p:spPr>
          <a:xfrm>
            <a:off x="8728585" y="3569854"/>
            <a:ext cx="2385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Nome: ****** **** ****</a:t>
            </a:r>
          </a:p>
          <a:p>
            <a:r>
              <a:rPr lang="pt-BR" sz="1600" dirty="0"/>
              <a:t>CPF: ***.***.***-**</a:t>
            </a:r>
          </a:p>
          <a:p>
            <a:r>
              <a:rPr lang="pt-BR" sz="1600" dirty="0"/>
              <a:t>N° Cartão: **********</a:t>
            </a:r>
          </a:p>
          <a:p>
            <a:r>
              <a:rPr lang="pt-BR" sz="1600" dirty="0"/>
              <a:t>CVV ***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353B024-8919-5675-9F49-E9C5A9A8B75C}"/>
              </a:ext>
            </a:extLst>
          </p:cNvPr>
          <p:cNvSpPr txBox="1"/>
          <p:nvPr/>
        </p:nvSpPr>
        <p:spPr>
          <a:xfrm>
            <a:off x="7387684" y="2385114"/>
            <a:ext cx="2064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latin typeface="Bebas Neue" panose="020B0606020202050201" pitchFamily="34" charset="0"/>
              </a:rPr>
              <a:t>MERCADO LIVRE</a:t>
            </a:r>
          </a:p>
        </p:txBody>
      </p:sp>
    </p:spTree>
    <p:extLst>
      <p:ext uri="{BB962C8B-B14F-4D97-AF65-F5344CB8AC3E}">
        <p14:creationId xmlns:p14="http://schemas.microsoft.com/office/powerpoint/2010/main" val="38075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  <p:bldP spid="3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265</Words>
  <Application>Microsoft Office PowerPoint</Application>
  <PresentationFormat>Ecrã Panorâmico</PresentationFormat>
  <Paragraphs>65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Oleo Script</vt:lpstr>
      <vt:lpstr>Vidaloka </vt:lpstr>
      <vt:lpstr>Tema do Office</vt:lpstr>
      <vt:lpstr>LGPD</vt:lpstr>
      <vt:lpstr>O que é?</vt:lpstr>
      <vt:lpstr>Dados pessoais são informações relacionadas a pessoa natural identificada ou identificável.</vt:lpstr>
      <vt:lpstr>LGPD na área de MIS</vt:lpstr>
      <vt:lpstr>Tratamento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LGPD</dc:title>
  <dc:creator>Gustavo Donizete Sousa</dc:creator>
  <cp:lastModifiedBy>Gustavo Donizete Sousa</cp:lastModifiedBy>
  <cp:revision>6</cp:revision>
  <dcterms:created xsi:type="dcterms:W3CDTF">2022-08-02T12:17:10Z</dcterms:created>
  <dcterms:modified xsi:type="dcterms:W3CDTF">2022-08-04T17:16:57Z</dcterms:modified>
</cp:coreProperties>
</file>