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1"/>
  </p:sldMasterIdLst>
  <p:sldIdLst>
    <p:sldId id="258" r:id="rId2"/>
    <p:sldId id="259" r:id="rId3"/>
    <p:sldId id="260" r:id="rId4"/>
    <p:sldId id="26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46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0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5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1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9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0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84" r:id="rId6"/>
    <p:sldLayoutId id="2147483879" r:id="rId7"/>
    <p:sldLayoutId id="2147483880" r:id="rId8"/>
    <p:sldLayoutId id="2147483881" r:id="rId9"/>
    <p:sldLayoutId id="2147483883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28AF-8AAD-FD4F-BAEB-B2ECDDCA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Avenir Book" panose="02000503020000020003" pitchFamily="2" charset="0"/>
              </a:rPr>
              <a:t>Pirámide de </a:t>
            </a:r>
            <a:r>
              <a:rPr lang="es-ES_tradnl" dirty="0" err="1">
                <a:latin typeface="Avenir Book" panose="02000503020000020003" pitchFamily="2" charset="0"/>
              </a:rPr>
              <a:t>Cohn</a:t>
            </a:r>
            <a:endParaRPr lang="es-ES_tradnl" dirty="0">
              <a:latin typeface="Avenir Book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B3E4D-2A70-F846-90BE-1775BCD0C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232" y="3105912"/>
            <a:ext cx="46228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00032D-DE71-4C4C-85E3-9514A7C6C4BE}"/>
              </a:ext>
            </a:extLst>
          </p:cNvPr>
          <p:cNvSpPr txBox="1"/>
          <p:nvPr/>
        </p:nvSpPr>
        <p:spPr>
          <a:xfrm>
            <a:off x="2886962" y="6124694"/>
            <a:ext cx="662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 u="sng" dirty="0">
                <a:latin typeface="Avenir Book" panose="02000503020000020003" pitchFamily="2" charset="0"/>
              </a:rPr>
              <a:t>https://</a:t>
            </a:r>
            <a:r>
              <a:rPr lang="es-ES_tradnl" i="1" u="sng" dirty="0" err="1">
                <a:latin typeface="Avenir Book" panose="02000503020000020003" pitchFamily="2" charset="0"/>
              </a:rPr>
              <a:t>martinfowler.com</a:t>
            </a:r>
            <a:r>
              <a:rPr lang="es-ES_tradnl" i="1" u="sng" dirty="0">
                <a:latin typeface="Avenir Book" panose="02000503020000020003" pitchFamily="2" charset="0"/>
              </a:rPr>
              <a:t>/</a:t>
            </a:r>
            <a:r>
              <a:rPr lang="es-ES_tradnl" i="1" u="sng" dirty="0" err="1">
                <a:latin typeface="Avenir Book" panose="02000503020000020003" pitchFamily="2" charset="0"/>
              </a:rPr>
              <a:t>articles</a:t>
            </a:r>
            <a:r>
              <a:rPr lang="es-ES_tradnl" i="1" u="sng" dirty="0">
                <a:latin typeface="Avenir Book" panose="02000503020000020003" pitchFamily="2" charset="0"/>
              </a:rPr>
              <a:t>/</a:t>
            </a:r>
            <a:r>
              <a:rPr lang="es-ES_tradnl" i="1" u="sng" dirty="0" err="1">
                <a:latin typeface="Avenir Book" panose="02000503020000020003" pitchFamily="2" charset="0"/>
              </a:rPr>
              <a:t>practical</a:t>
            </a:r>
            <a:r>
              <a:rPr lang="es-ES_tradnl" i="1" u="sng" dirty="0">
                <a:latin typeface="Avenir Book" panose="02000503020000020003" pitchFamily="2" charset="0"/>
              </a:rPr>
              <a:t>-test-</a:t>
            </a:r>
            <a:r>
              <a:rPr lang="es-ES_tradnl" i="1" u="sng" dirty="0" err="1">
                <a:latin typeface="Avenir Book" panose="02000503020000020003" pitchFamily="2" charset="0"/>
              </a:rPr>
              <a:t>pyramid.html</a:t>
            </a:r>
            <a:endParaRPr lang="es-ES_tradnl" i="1" u="sng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69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28AF-8AAD-FD4F-BAEB-B2ECDDCA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2700" dirty="0" err="1">
                <a:latin typeface="Avenir Book" panose="02000503020000020003" pitchFamily="2" charset="0"/>
              </a:rPr>
              <a:t>Spy</a:t>
            </a:r>
            <a:endParaRPr lang="es-ES_tradnl" sz="2700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2A9DD-573E-994E-9AD9-9BE27FFFD8E9}"/>
              </a:ext>
            </a:extLst>
          </p:cNvPr>
          <p:cNvSpPr txBox="1"/>
          <p:nvPr/>
        </p:nvSpPr>
        <p:spPr>
          <a:xfrm>
            <a:off x="924911" y="2522481"/>
            <a:ext cx="10520855" cy="33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dirty="0">
                <a:latin typeface="Avenir Book" panose="02000503020000020003" pitchFamily="2" charset="0"/>
              </a:rPr>
              <a:t>Un espía puede bloquear cualquier función y rastrear las llamadas a ella y todos los argumentos. Un espía solo existe en el bloque descriptor o en el que está definido, y se eliminará después de cada especificación.</a:t>
            </a:r>
          </a:p>
          <a:p>
            <a:pPr algn="just">
              <a:lnSpc>
                <a:spcPct val="150000"/>
              </a:lnSpc>
            </a:pPr>
            <a:endParaRPr lang="es-ES_tradnl" dirty="0">
              <a:latin typeface="Avenir Book" panose="02000503020000020003" pitchFamily="2" charset="0"/>
            </a:endParaRPr>
          </a:p>
          <a:p>
            <a:pPr algn="just">
              <a:lnSpc>
                <a:spcPct val="150000"/>
              </a:lnSpc>
            </a:pPr>
            <a:endParaRPr lang="es-ES_tradnl" dirty="0">
              <a:latin typeface="Avenir Book" panose="02000503020000020003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 err="1">
                <a:latin typeface="Avenir Book" panose="02000503020000020003" pitchFamily="2" charset="0"/>
              </a:rPr>
              <a:t>toHaveBeenCalled</a:t>
            </a:r>
            <a:endParaRPr lang="es-ES_tradnl" dirty="0">
              <a:latin typeface="Avenir Book" panose="02000503020000020003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 err="1">
                <a:latin typeface="Avenir Book" panose="02000503020000020003" pitchFamily="2" charset="0"/>
              </a:rPr>
              <a:t>toHaveBeencalledTimes</a:t>
            </a:r>
            <a:endParaRPr lang="es-ES_tradnl" dirty="0">
              <a:latin typeface="Avenir Book" panose="02000503020000020003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 err="1">
                <a:latin typeface="Avenir Book" panose="02000503020000020003" pitchFamily="2" charset="0"/>
              </a:rPr>
              <a:t>toHaveBeenCalledWith</a:t>
            </a:r>
            <a:endParaRPr lang="es-ES_tradnl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10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28AF-8AAD-FD4F-BAEB-B2ECDDCA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2700" dirty="0" err="1">
                <a:latin typeface="Avenir Book" panose="02000503020000020003" pitchFamily="2" charset="0"/>
              </a:rPr>
              <a:t>createSpy</a:t>
            </a:r>
            <a:endParaRPr lang="es-ES_tradnl" sz="2700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2A9DD-573E-994E-9AD9-9BE27FFFD8E9}"/>
              </a:ext>
            </a:extLst>
          </p:cNvPr>
          <p:cNvSpPr txBox="1"/>
          <p:nvPr/>
        </p:nvSpPr>
        <p:spPr>
          <a:xfrm>
            <a:off x="924911" y="2522481"/>
            <a:ext cx="10520855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dirty="0">
                <a:latin typeface="Avenir Book" panose="02000503020000020003" pitchFamily="2" charset="0"/>
              </a:rPr>
              <a:t>Cuando no hay una función para espiar, </a:t>
            </a:r>
            <a:r>
              <a:rPr lang="es-ES_tradnl" dirty="0" err="1">
                <a:latin typeface="Avenir Book" panose="02000503020000020003" pitchFamily="2" charset="0"/>
              </a:rPr>
              <a:t>Jasmine.createSpy</a:t>
            </a:r>
            <a:r>
              <a:rPr lang="es-ES_tradnl" dirty="0">
                <a:latin typeface="Avenir Book" panose="02000503020000020003" pitchFamily="2" charset="0"/>
              </a:rPr>
              <a:t> puede crear un espía. Este espía actúa como cualquier otro espía: rastreo de llamadas, argumentos, etc. Pero no hay implementación detrás de él.</a:t>
            </a:r>
          </a:p>
        </p:txBody>
      </p:sp>
    </p:spTree>
    <p:extLst>
      <p:ext uri="{BB962C8B-B14F-4D97-AF65-F5344CB8AC3E}">
        <p14:creationId xmlns:p14="http://schemas.microsoft.com/office/powerpoint/2010/main" val="254904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28AF-8AAD-FD4F-BAEB-B2ECDDCA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2700" dirty="0" err="1">
                <a:latin typeface="Avenir Book" panose="02000503020000020003" pitchFamily="2" charset="0"/>
              </a:rPr>
              <a:t>Codigo</a:t>
            </a:r>
            <a:r>
              <a:rPr lang="es-ES_tradnl" sz="2700" dirty="0">
                <a:latin typeface="Avenir Book" panose="02000503020000020003" pitchFamily="2" charset="0"/>
              </a:rPr>
              <a:t> de Prueba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2A9DD-573E-994E-9AD9-9BE27FFFD8E9}"/>
              </a:ext>
            </a:extLst>
          </p:cNvPr>
          <p:cNvSpPr txBox="1"/>
          <p:nvPr/>
        </p:nvSpPr>
        <p:spPr>
          <a:xfrm>
            <a:off x="924911" y="2522481"/>
            <a:ext cx="10520855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dirty="0" err="1">
                <a:latin typeface="Avenir Book" panose="02000503020000020003" pitchFamily="2" charset="0"/>
              </a:rPr>
              <a:t>Github</a:t>
            </a:r>
            <a:r>
              <a:rPr lang="es-ES_tradnl" dirty="0">
                <a:latin typeface="Avenir Book" panose="02000503020000020003" pitchFamily="2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latin typeface="Avenir Book" panose="02000503020000020003" pitchFamily="2" charset="0"/>
              </a:rPr>
              <a:t>https://</a:t>
            </a:r>
            <a:r>
              <a:rPr lang="es-ES_tradnl" dirty="0" err="1">
                <a:latin typeface="Avenir Book" panose="02000503020000020003" pitchFamily="2" charset="0"/>
              </a:rPr>
              <a:t>github.com</a:t>
            </a:r>
            <a:r>
              <a:rPr lang="es-ES_tradnl" dirty="0">
                <a:latin typeface="Avenir Book" panose="02000503020000020003" pitchFamily="2" charset="0"/>
              </a:rPr>
              <a:t>/</a:t>
            </a:r>
            <a:r>
              <a:rPr lang="es-ES_tradnl" dirty="0" err="1">
                <a:latin typeface="Avenir Book" panose="02000503020000020003" pitchFamily="2" charset="0"/>
              </a:rPr>
              <a:t>GustavoGBlanco</a:t>
            </a:r>
            <a:r>
              <a:rPr lang="es-ES_tradnl" dirty="0">
                <a:latin typeface="Avenir Book" panose="02000503020000020003" pitchFamily="2" charset="0"/>
              </a:rPr>
              <a:t>/test-</a:t>
            </a:r>
            <a:r>
              <a:rPr lang="es-ES_tradnl" dirty="0" err="1">
                <a:latin typeface="Avenir Book" panose="02000503020000020003" pitchFamily="2" charset="0"/>
              </a:rPr>
              <a:t>basico</a:t>
            </a:r>
            <a:r>
              <a:rPr lang="es-ES_tradnl" dirty="0">
                <a:latin typeface="Avenir Book" panose="02000503020000020003" pitchFamily="2" charset="0"/>
              </a:rPr>
              <a:t>-</a:t>
            </a:r>
            <a:r>
              <a:rPr lang="es-ES_tradnl" dirty="0" err="1">
                <a:latin typeface="Avenir Book" panose="02000503020000020003" pitchFamily="2" charset="0"/>
              </a:rPr>
              <a:t>jasmine</a:t>
            </a:r>
            <a:endParaRPr lang="es-ES_tradnl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9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28AF-8AAD-FD4F-BAEB-B2ECDDCA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Avenir Book" panose="02000503020000020003" pitchFamily="2" charset="0"/>
              </a:rPr>
              <a:t>Buenas Practicas</a:t>
            </a:r>
            <a:br>
              <a:rPr lang="es-ES_tradnl" dirty="0">
                <a:latin typeface="Avenir Book" panose="02000503020000020003" pitchFamily="2" charset="0"/>
              </a:rPr>
            </a:br>
            <a:r>
              <a:rPr lang="es-ES_tradnl" sz="2700" dirty="0" err="1">
                <a:latin typeface="Avenir Book" panose="02000503020000020003" pitchFamily="2" charset="0"/>
              </a:rPr>
              <a:t>Unit</a:t>
            </a:r>
            <a:r>
              <a:rPr lang="es-ES_tradnl" sz="2700" dirty="0">
                <a:latin typeface="Avenir Book" panose="02000503020000020003" pitchFamily="2" charset="0"/>
              </a:rPr>
              <a:t> </a:t>
            </a:r>
            <a:r>
              <a:rPr lang="es-ES_tradnl" sz="2700" dirty="0" err="1">
                <a:latin typeface="Avenir Book" panose="02000503020000020003" pitchFamily="2" charset="0"/>
              </a:rPr>
              <a:t>Testing</a:t>
            </a:r>
            <a:endParaRPr lang="es-ES_tradnl" sz="2700" dirty="0">
              <a:latin typeface="Avenir Book" panose="02000503020000020003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F788C-B8A2-7948-8ABF-D25753285A61}"/>
              </a:ext>
            </a:extLst>
          </p:cNvPr>
          <p:cNvSpPr txBox="1"/>
          <p:nvPr/>
        </p:nvSpPr>
        <p:spPr>
          <a:xfrm>
            <a:off x="622899" y="2280745"/>
            <a:ext cx="10991032" cy="419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latin typeface="Avenir Book" panose="02000503020000020003" pitchFamily="2" charset="0"/>
              </a:rPr>
              <a:t>Una prueba unitaria no debe probar más que solo una cosa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latin typeface="Avenir Book" panose="02000503020000020003" pitchFamily="2" charset="0"/>
              </a:rPr>
              <a:t>Ejecución rápida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latin typeface="Avenir Book" panose="02000503020000020003" pitchFamily="2" charset="0"/>
              </a:rPr>
              <a:t>Resultado consistente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latin typeface="Avenir Book" panose="02000503020000020003" pitchFamily="2" charset="0"/>
              </a:rPr>
              <a:t>Pruebas unitarias aisladas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latin typeface="Avenir Book" panose="02000503020000020003" pitchFamily="2" charset="0"/>
              </a:rPr>
              <a:t>Si falla debe ser fácilmente reconocible el fallo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latin typeface="Avenir Book" panose="02000503020000020003" pitchFamily="2" charset="0"/>
              </a:rPr>
              <a:t>Totalmente automatizada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latin typeface="Avenir Book" panose="02000503020000020003" pitchFamily="2" charset="0"/>
              </a:rPr>
              <a:t>Repetible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latin typeface="Avenir Book" panose="02000503020000020003" pitchFamily="2" charset="0"/>
              </a:rPr>
              <a:t>Ejecutable por cualquier persona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latin typeface="Avenir Book" panose="02000503020000020003" pitchFamily="2" charset="0"/>
              </a:rPr>
              <a:t>Relevante en el futuro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latin typeface="Avenir Book" panose="02000503020000020003" pitchFamily="2" charset="0"/>
              </a:rPr>
              <a:t>Veracidad de la prueba</a:t>
            </a:r>
          </a:p>
        </p:txBody>
      </p:sp>
    </p:spTree>
    <p:extLst>
      <p:ext uri="{BB962C8B-B14F-4D97-AF65-F5344CB8AC3E}">
        <p14:creationId xmlns:p14="http://schemas.microsoft.com/office/powerpoint/2010/main" val="280058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28AF-8AAD-FD4F-BAEB-B2ECDDCA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Avenir Book" panose="02000503020000020003" pitchFamily="2" charset="0"/>
              </a:rPr>
              <a:t>Jasmine</a:t>
            </a:r>
            <a:endParaRPr lang="es-ES_tradnl" sz="2700" dirty="0">
              <a:latin typeface="Avenir Book" panose="02000503020000020003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F788C-B8A2-7948-8ABF-D25753285A61}"/>
              </a:ext>
            </a:extLst>
          </p:cNvPr>
          <p:cNvSpPr txBox="1"/>
          <p:nvPr/>
        </p:nvSpPr>
        <p:spPr>
          <a:xfrm>
            <a:off x="622899" y="2280745"/>
            <a:ext cx="10991032" cy="1716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br>
              <a:rPr lang="en-US" dirty="0">
                <a:latin typeface="Avenir Book" panose="02000503020000020003" pitchFamily="2" charset="0"/>
              </a:rPr>
            </a:br>
            <a:r>
              <a:rPr lang="en-US" dirty="0">
                <a:latin typeface="Avenir Book" panose="02000503020000020003" pitchFamily="2" charset="0"/>
              </a:rPr>
              <a:t>Jasmine es un </a:t>
            </a:r>
            <a:r>
              <a:rPr lang="en-US" dirty="0" err="1">
                <a:latin typeface="Avenir Book" panose="02000503020000020003" pitchFamily="2" charset="0"/>
              </a:rPr>
              <a:t>marco</a:t>
            </a:r>
            <a:r>
              <a:rPr lang="en-US" dirty="0">
                <a:latin typeface="Avenir Book" panose="02000503020000020003" pitchFamily="2" charset="0"/>
              </a:rPr>
              <a:t> de </a:t>
            </a:r>
            <a:r>
              <a:rPr lang="en-US" dirty="0" err="1">
                <a:latin typeface="Avenir Book" panose="02000503020000020003" pitchFamily="2" charset="0"/>
              </a:rPr>
              <a:t>desarrollo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basado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en</a:t>
            </a:r>
            <a:r>
              <a:rPr lang="en-US" dirty="0">
                <a:latin typeface="Avenir Book" panose="02000503020000020003" pitchFamily="2" charset="0"/>
              </a:rPr>
              <a:t> el </a:t>
            </a:r>
            <a:r>
              <a:rPr lang="en-US" dirty="0" err="1">
                <a:latin typeface="Avenir Book" panose="02000503020000020003" pitchFamily="2" charset="0"/>
              </a:rPr>
              <a:t>comportamiento</a:t>
            </a:r>
            <a:r>
              <a:rPr lang="en-US" dirty="0">
                <a:latin typeface="Avenir Book" panose="02000503020000020003" pitchFamily="2" charset="0"/>
              </a:rPr>
              <a:t> para </a:t>
            </a:r>
            <a:r>
              <a:rPr lang="en-US" dirty="0" err="1">
                <a:latin typeface="Avenir Book" panose="02000503020000020003" pitchFamily="2" charset="0"/>
              </a:rPr>
              <a:t>probar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código</a:t>
            </a:r>
            <a:r>
              <a:rPr lang="en-US" dirty="0">
                <a:latin typeface="Avenir Book" panose="02000503020000020003" pitchFamily="2" charset="0"/>
              </a:rPr>
              <a:t> JavaScript. No </a:t>
            </a:r>
            <a:r>
              <a:rPr lang="en-US" dirty="0" err="1">
                <a:latin typeface="Avenir Book" panose="02000503020000020003" pitchFamily="2" charset="0"/>
              </a:rPr>
              <a:t>depende</a:t>
            </a:r>
            <a:r>
              <a:rPr lang="en-US" dirty="0">
                <a:latin typeface="Avenir Book" panose="02000503020000020003" pitchFamily="2" charset="0"/>
              </a:rPr>
              <a:t> de </a:t>
            </a:r>
            <a:r>
              <a:rPr lang="en-US" dirty="0" err="1">
                <a:latin typeface="Avenir Book" panose="02000503020000020003" pitchFamily="2" charset="0"/>
              </a:rPr>
              <a:t>ningún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otro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marco</a:t>
            </a:r>
            <a:r>
              <a:rPr lang="en-US" dirty="0">
                <a:latin typeface="Avenir Book" panose="02000503020000020003" pitchFamily="2" charset="0"/>
              </a:rPr>
              <a:t> de JavaScript. No </a:t>
            </a:r>
            <a:r>
              <a:rPr lang="en-US" dirty="0" err="1">
                <a:latin typeface="Avenir Book" panose="02000503020000020003" pitchFamily="2" charset="0"/>
              </a:rPr>
              <a:t>requiere</a:t>
            </a:r>
            <a:r>
              <a:rPr lang="en-US" dirty="0">
                <a:latin typeface="Avenir Book" panose="02000503020000020003" pitchFamily="2" charset="0"/>
              </a:rPr>
              <a:t> DOM. Y </a:t>
            </a:r>
            <a:r>
              <a:rPr lang="en-US" dirty="0" err="1">
                <a:latin typeface="Avenir Book" panose="02000503020000020003" pitchFamily="2" charset="0"/>
              </a:rPr>
              <a:t>tiene</a:t>
            </a:r>
            <a:r>
              <a:rPr lang="en-US" dirty="0">
                <a:latin typeface="Avenir Book" panose="02000503020000020003" pitchFamily="2" charset="0"/>
              </a:rPr>
              <a:t> una </a:t>
            </a:r>
            <a:r>
              <a:rPr lang="en-US" dirty="0" err="1">
                <a:latin typeface="Avenir Book" panose="02000503020000020003" pitchFamily="2" charset="0"/>
              </a:rPr>
              <a:t>sintaxis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clara</a:t>
            </a:r>
            <a:r>
              <a:rPr lang="en-US" dirty="0">
                <a:latin typeface="Avenir Book" panose="02000503020000020003" pitchFamily="2" charset="0"/>
              </a:rPr>
              <a:t> y </a:t>
            </a:r>
            <a:r>
              <a:rPr lang="en-US" dirty="0" err="1">
                <a:latin typeface="Avenir Book" panose="02000503020000020003" pitchFamily="2" charset="0"/>
              </a:rPr>
              <a:t>obvia</a:t>
            </a:r>
            <a:r>
              <a:rPr lang="en-US" dirty="0">
                <a:latin typeface="Avenir Book" panose="02000503020000020003" pitchFamily="2" charset="0"/>
              </a:rPr>
              <a:t> para que </a:t>
            </a:r>
            <a:r>
              <a:rPr lang="en-US" dirty="0" err="1">
                <a:latin typeface="Avenir Book" panose="02000503020000020003" pitchFamily="2" charset="0"/>
              </a:rPr>
              <a:t>pueda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escribir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pruebas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fácilmente</a:t>
            </a:r>
            <a:r>
              <a:rPr lang="en-US" dirty="0">
                <a:latin typeface="Avenir Book" panose="02000503020000020003" pitchFamily="2" charset="0"/>
              </a:rPr>
              <a:t>.</a:t>
            </a:r>
            <a:endParaRPr lang="es-ES_tradnl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25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28AF-8AAD-FD4F-BAEB-B2ECDDCA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2700" dirty="0">
                <a:latin typeface="Avenir Book" panose="02000503020000020003" pitchFamily="2" charset="0"/>
              </a:rPr>
              <a:t>Instalación y configuración</a:t>
            </a:r>
            <a:br>
              <a:rPr lang="es-ES_tradnl" sz="2700" dirty="0">
                <a:latin typeface="Avenir Book" panose="02000503020000020003" pitchFamily="2" charset="0"/>
              </a:rPr>
            </a:br>
            <a:r>
              <a:rPr lang="es-ES_tradnl" sz="2400" dirty="0">
                <a:latin typeface="Avenir Book" panose="02000503020000020003" pitchFamily="2" charset="0"/>
              </a:rPr>
              <a:t>Jasmine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2A9DD-573E-994E-9AD9-9BE27FFFD8E9}"/>
              </a:ext>
            </a:extLst>
          </p:cNvPr>
          <p:cNvSpPr txBox="1"/>
          <p:nvPr/>
        </p:nvSpPr>
        <p:spPr>
          <a:xfrm>
            <a:off x="924911" y="2522481"/>
            <a:ext cx="10520855" cy="453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sz="1600" dirty="0">
                <a:latin typeface="Avenir Book" panose="02000503020000020003" pitchFamily="2" charset="0"/>
              </a:rPr>
              <a:t>Instalación: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dirty="0" err="1">
                <a:latin typeface="Avenir Book" panose="02000503020000020003" pitchFamily="2" charset="0"/>
              </a:rPr>
              <a:t>npm</a:t>
            </a:r>
            <a:r>
              <a:rPr lang="es-ES_tradnl" sz="1600" dirty="0">
                <a:latin typeface="Avenir Book" panose="02000503020000020003" pitchFamily="2" charset="0"/>
              </a:rPr>
              <a:t> </a:t>
            </a:r>
            <a:r>
              <a:rPr lang="es-ES_tradnl" sz="1600" dirty="0" err="1">
                <a:latin typeface="Avenir Book" panose="02000503020000020003" pitchFamily="2" charset="0"/>
              </a:rPr>
              <a:t>install</a:t>
            </a:r>
            <a:r>
              <a:rPr lang="es-ES_tradnl" sz="1600" dirty="0">
                <a:latin typeface="Avenir Book" panose="02000503020000020003" pitchFamily="2" charset="0"/>
              </a:rPr>
              <a:t> –g </a:t>
            </a:r>
            <a:r>
              <a:rPr lang="es-ES_tradnl" sz="1600" dirty="0" err="1">
                <a:latin typeface="Avenir Book" panose="02000503020000020003" pitchFamily="2" charset="0"/>
              </a:rPr>
              <a:t>jasmine</a:t>
            </a:r>
            <a:endParaRPr lang="es-ES_tradnl" sz="1600" dirty="0">
              <a:latin typeface="Avenir Book" panose="02000503020000020003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_tradnl" sz="1600" dirty="0">
              <a:latin typeface="Avenir Book" panose="02000503020000020003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ES_tradnl" sz="1600" dirty="0">
                <a:latin typeface="Avenir Book" panose="02000503020000020003" pitchFamily="2" charset="0"/>
              </a:rPr>
              <a:t>Comprobación de la instalación de Jasmine: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dirty="0" err="1">
                <a:latin typeface="Avenir Book" panose="02000503020000020003" pitchFamily="2" charset="0"/>
              </a:rPr>
              <a:t>jasmine</a:t>
            </a:r>
            <a:r>
              <a:rPr lang="es-ES_tradnl" sz="1600" dirty="0">
                <a:latin typeface="Avenir Book" panose="02000503020000020003" pitchFamily="2" charset="0"/>
              </a:rPr>
              <a:t> –v</a:t>
            </a:r>
          </a:p>
          <a:p>
            <a:pPr algn="just">
              <a:lnSpc>
                <a:spcPct val="150000"/>
              </a:lnSpc>
            </a:pPr>
            <a:endParaRPr lang="es-ES_tradnl" sz="1600" dirty="0">
              <a:latin typeface="Avenir Book" panose="02000503020000020003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ES_tradnl" sz="1600" dirty="0">
                <a:latin typeface="Avenir Book" panose="02000503020000020003" pitchFamily="2" charset="0"/>
              </a:rPr>
              <a:t>Configuración de Jasmine: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dirty="0" err="1">
                <a:latin typeface="Avenir Book" panose="02000503020000020003" pitchFamily="2" charset="0"/>
              </a:rPr>
              <a:t>jasmine</a:t>
            </a:r>
            <a:r>
              <a:rPr lang="es-ES_tradnl" sz="1600" dirty="0">
                <a:latin typeface="Avenir Book" panose="02000503020000020003" pitchFamily="2" charset="0"/>
              </a:rPr>
              <a:t> </a:t>
            </a:r>
            <a:r>
              <a:rPr lang="es-ES_tradnl" sz="1600" dirty="0" err="1">
                <a:latin typeface="Avenir Book" panose="02000503020000020003" pitchFamily="2" charset="0"/>
              </a:rPr>
              <a:t>init</a:t>
            </a:r>
            <a:endParaRPr lang="es-ES_tradnl" sz="1600" dirty="0">
              <a:latin typeface="Avenir Book" panose="02000503020000020003" pitchFamily="2" charset="0"/>
            </a:endParaRPr>
          </a:p>
          <a:p>
            <a:pPr algn="just">
              <a:lnSpc>
                <a:spcPct val="150000"/>
              </a:lnSpc>
            </a:pPr>
            <a:endParaRPr lang="es-ES_tradnl" sz="1600" dirty="0">
              <a:latin typeface="Avenir Book" panose="02000503020000020003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ES_tradnl" sz="1600" dirty="0">
                <a:latin typeface="Avenir Book" panose="02000503020000020003" pitchFamily="2" charset="0"/>
              </a:rPr>
              <a:t>Ejecución de test: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dirty="0" err="1">
                <a:latin typeface="Avenir Book" panose="02000503020000020003" pitchFamily="2" charset="0"/>
              </a:rPr>
              <a:t>jasmine</a:t>
            </a:r>
            <a:r>
              <a:rPr lang="es-ES_tradnl" sz="1600" dirty="0">
                <a:latin typeface="Avenir Book" panose="02000503020000020003" pitchFamily="2" charset="0"/>
              </a:rPr>
              <a:t> / Jasmine [nombre de archivo]</a:t>
            </a:r>
          </a:p>
          <a:p>
            <a:pPr lvl="1" algn="just">
              <a:lnSpc>
                <a:spcPct val="150000"/>
              </a:lnSpc>
            </a:pPr>
            <a:endParaRPr lang="es-ES_tradnl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04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28AF-8AAD-FD4F-BAEB-B2ECDDCA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Avenir Book" panose="02000503020000020003" pitchFamily="2" charset="0"/>
              </a:rPr>
              <a:t>BDD</a:t>
            </a:r>
            <a:br>
              <a:rPr lang="es-ES_tradnl" dirty="0">
                <a:latin typeface="Avenir Book" panose="02000503020000020003" pitchFamily="2" charset="0"/>
              </a:rPr>
            </a:br>
            <a:r>
              <a:rPr lang="es-ES_tradnl" sz="2700" dirty="0" err="1">
                <a:latin typeface="Avenir Book" panose="02000503020000020003" pitchFamily="2" charset="0"/>
              </a:rPr>
              <a:t>Behavior</a:t>
            </a:r>
            <a:r>
              <a:rPr lang="es-ES_tradnl" sz="2700" dirty="0">
                <a:latin typeface="Avenir Book" panose="02000503020000020003" pitchFamily="2" charset="0"/>
              </a:rPr>
              <a:t> </a:t>
            </a:r>
            <a:r>
              <a:rPr lang="es-ES_tradnl" sz="2700" dirty="0" err="1">
                <a:latin typeface="Avenir Book" panose="02000503020000020003" pitchFamily="2" charset="0"/>
              </a:rPr>
              <a:t>Driven</a:t>
            </a:r>
            <a:r>
              <a:rPr lang="es-ES_tradnl" sz="2700" dirty="0">
                <a:latin typeface="Avenir Book" panose="02000503020000020003" pitchFamily="2" charset="0"/>
              </a:rPr>
              <a:t> </a:t>
            </a:r>
            <a:r>
              <a:rPr lang="es-ES_tradnl" sz="2700" dirty="0" err="1">
                <a:latin typeface="Avenir Book" panose="02000503020000020003" pitchFamily="2" charset="0"/>
              </a:rPr>
              <a:t>Development</a:t>
            </a:r>
            <a:endParaRPr lang="es-ES_tradnl" sz="2700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2A9DD-573E-994E-9AD9-9BE27FFFD8E9}"/>
              </a:ext>
            </a:extLst>
          </p:cNvPr>
          <p:cNvSpPr txBox="1"/>
          <p:nvPr/>
        </p:nvSpPr>
        <p:spPr>
          <a:xfrm>
            <a:off x="924911" y="2522481"/>
            <a:ext cx="10520855" cy="462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venir Book" panose="02000503020000020003" pitchFamily="2" charset="0"/>
              </a:rPr>
              <a:t>A </a:t>
            </a:r>
            <a:r>
              <a:rPr lang="en-US" dirty="0" err="1">
                <a:latin typeface="Avenir Book" panose="02000503020000020003" pitchFamily="2" charset="0"/>
              </a:rPr>
              <a:t>diferencia</a:t>
            </a:r>
            <a:r>
              <a:rPr lang="en-US" dirty="0">
                <a:latin typeface="Avenir Book" panose="02000503020000020003" pitchFamily="2" charset="0"/>
              </a:rPr>
              <a:t> de TDD, BDD se define </a:t>
            </a:r>
            <a:r>
              <a:rPr lang="en-US" dirty="0" err="1">
                <a:latin typeface="Avenir Book" panose="02000503020000020003" pitchFamily="2" charset="0"/>
              </a:rPr>
              <a:t>en</a:t>
            </a:r>
            <a:r>
              <a:rPr lang="en-US" dirty="0">
                <a:latin typeface="Avenir Book" panose="02000503020000020003" pitchFamily="2" charset="0"/>
              </a:rPr>
              <a:t> un </a:t>
            </a:r>
            <a:r>
              <a:rPr lang="en-US" dirty="0" err="1">
                <a:latin typeface="Avenir Book" panose="02000503020000020003" pitchFamily="2" charset="0"/>
              </a:rPr>
              <a:t>idioma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común</a:t>
            </a:r>
            <a:r>
              <a:rPr lang="en-US" dirty="0">
                <a:latin typeface="Avenir Book" panose="02000503020000020003" pitchFamily="2" charset="0"/>
              </a:rPr>
              <a:t> entre </a:t>
            </a:r>
            <a:r>
              <a:rPr lang="en-US" dirty="0" err="1">
                <a:latin typeface="Avenir Book" panose="02000503020000020003" pitchFamily="2" charset="0"/>
              </a:rPr>
              <a:t>todos</a:t>
            </a:r>
            <a:r>
              <a:rPr lang="en-US" dirty="0">
                <a:latin typeface="Avenir Book" panose="02000503020000020003" pitchFamily="2" charset="0"/>
              </a:rPr>
              <a:t> los </a:t>
            </a:r>
            <a:r>
              <a:rPr lang="en-US" i="1" dirty="0">
                <a:latin typeface="Avenir Book" panose="02000503020000020003" pitchFamily="2" charset="0"/>
              </a:rPr>
              <a:t>stakeholders, </a:t>
            </a:r>
            <a:r>
              <a:rPr lang="en-US" dirty="0">
                <a:latin typeface="Avenir Book" panose="02000503020000020003" pitchFamily="2" charset="0"/>
              </a:rPr>
              <a:t>lo que </a:t>
            </a:r>
            <a:r>
              <a:rPr lang="en-US" dirty="0" err="1">
                <a:latin typeface="Avenir Book" panose="02000503020000020003" pitchFamily="2" charset="0"/>
              </a:rPr>
              <a:t>mejora</a:t>
            </a:r>
            <a:r>
              <a:rPr lang="en-US" dirty="0">
                <a:latin typeface="Avenir Book" panose="02000503020000020003" pitchFamily="2" charset="0"/>
              </a:rPr>
              <a:t> la </a:t>
            </a:r>
            <a:r>
              <a:rPr lang="en-US" dirty="0" err="1">
                <a:latin typeface="Avenir Book" panose="02000503020000020003" pitchFamily="2" charset="0"/>
              </a:rPr>
              <a:t>comunicación</a:t>
            </a:r>
            <a:r>
              <a:rPr lang="en-US" dirty="0">
                <a:latin typeface="Avenir Book" panose="02000503020000020003" pitchFamily="2" charset="0"/>
              </a:rPr>
              <a:t> entre </a:t>
            </a:r>
            <a:r>
              <a:rPr lang="en-US" dirty="0" err="1">
                <a:latin typeface="Avenir Book" panose="02000503020000020003" pitchFamily="2" charset="0"/>
              </a:rPr>
              <a:t>equipos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tecnológicos</a:t>
            </a:r>
            <a:r>
              <a:rPr lang="en-US" dirty="0">
                <a:latin typeface="Avenir Book" panose="02000503020000020003" pitchFamily="2" charset="0"/>
              </a:rPr>
              <a:t> y no </a:t>
            </a:r>
            <a:r>
              <a:rPr lang="en-US" dirty="0" err="1">
                <a:latin typeface="Avenir Book" panose="02000503020000020003" pitchFamily="2" charset="0"/>
              </a:rPr>
              <a:t>técnicos</a:t>
            </a:r>
            <a:r>
              <a:rPr lang="en-US" dirty="0">
                <a:latin typeface="Avenir Book" panose="02000503020000020003" pitchFamily="2" charset="0"/>
              </a:rPr>
              <a:t>. Tanto </a:t>
            </a:r>
            <a:r>
              <a:rPr lang="en-US" dirty="0" err="1">
                <a:latin typeface="Avenir Book" panose="02000503020000020003" pitchFamily="2" charset="0"/>
              </a:rPr>
              <a:t>en</a:t>
            </a:r>
            <a:r>
              <a:rPr lang="en-US" dirty="0">
                <a:latin typeface="Avenir Book" panose="02000503020000020003" pitchFamily="2" charset="0"/>
              </a:rPr>
              <a:t> TDD </a:t>
            </a:r>
            <a:r>
              <a:rPr lang="en-US" dirty="0" err="1">
                <a:latin typeface="Avenir Book" panose="02000503020000020003" pitchFamily="2" charset="0"/>
              </a:rPr>
              <a:t>como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en</a:t>
            </a:r>
            <a:r>
              <a:rPr lang="en-US" dirty="0">
                <a:latin typeface="Avenir Book" panose="02000503020000020003" pitchFamily="2" charset="0"/>
              </a:rPr>
              <a:t> BDD, las </a:t>
            </a:r>
            <a:r>
              <a:rPr lang="en-US" dirty="0" err="1">
                <a:latin typeface="Avenir Book" panose="02000503020000020003" pitchFamily="2" charset="0"/>
              </a:rPr>
              <a:t>pruebas</a:t>
            </a:r>
            <a:r>
              <a:rPr lang="en-US" dirty="0">
                <a:latin typeface="Avenir Book" panose="02000503020000020003" pitchFamily="2" charset="0"/>
              </a:rPr>
              <a:t> se </a:t>
            </a:r>
            <a:r>
              <a:rPr lang="en-US" dirty="0" err="1">
                <a:latin typeface="Avenir Book" panose="02000503020000020003" pitchFamily="2" charset="0"/>
              </a:rPr>
              <a:t>deben</a:t>
            </a:r>
            <a:r>
              <a:rPr lang="en-US" dirty="0">
                <a:latin typeface="Avenir Book" panose="02000503020000020003" pitchFamily="2" charset="0"/>
              </a:rPr>
              <a:t> definer antes del Desarrollo, </a:t>
            </a:r>
            <a:r>
              <a:rPr lang="en-US" dirty="0" err="1">
                <a:latin typeface="Avenir Book" panose="02000503020000020003" pitchFamily="2" charset="0"/>
              </a:rPr>
              <a:t>aunque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en</a:t>
            </a:r>
            <a:r>
              <a:rPr lang="en-US" dirty="0">
                <a:latin typeface="Avenir Book" panose="02000503020000020003" pitchFamily="2" charset="0"/>
              </a:rPr>
              <a:t> BDD, las </a:t>
            </a:r>
            <a:r>
              <a:rPr lang="en-US" dirty="0" err="1">
                <a:latin typeface="Avenir Book" panose="02000503020000020003" pitchFamily="2" charset="0"/>
              </a:rPr>
              <a:t>pruebas</a:t>
            </a:r>
            <a:r>
              <a:rPr lang="en-US" dirty="0">
                <a:latin typeface="Avenir Book" panose="02000503020000020003" pitchFamily="2" charset="0"/>
              </a:rPr>
              <a:t> se </a:t>
            </a:r>
            <a:r>
              <a:rPr lang="en-US" dirty="0" err="1">
                <a:latin typeface="Avenir Book" panose="02000503020000020003" pitchFamily="2" charset="0"/>
              </a:rPr>
              <a:t>centran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en</a:t>
            </a:r>
            <a:r>
              <a:rPr lang="en-US" dirty="0">
                <a:latin typeface="Avenir Book" panose="02000503020000020003" pitchFamily="2" charset="0"/>
              </a:rPr>
              <a:t> el </a:t>
            </a:r>
            <a:r>
              <a:rPr lang="en-US" dirty="0" err="1">
                <a:latin typeface="Avenir Book" panose="02000503020000020003" pitchFamily="2" charset="0"/>
              </a:rPr>
              <a:t>usuario</a:t>
            </a:r>
            <a:r>
              <a:rPr lang="en-US" dirty="0">
                <a:latin typeface="Avenir Book" panose="02000503020000020003" pitchFamily="2" charset="0"/>
              </a:rPr>
              <a:t> y el </a:t>
            </a:r>
            <a:r>
              <a:rPr lang="en-US" dirty="0" err="1">
                <a:latin typeface="Avenir Book" panose="02000503020000020003" pitchFamily="2" charset="0"/>
              </a:rPr>
              <a:t>comportamiento</a:t>
            </a:r>
            <a:r>
              <a:rPr lang="en-US" dirty="0">
                <a:latin typeface="Avenir Book" panose="02000503020000020003" pitchFamily="2" charset="0"/>
              </a:rPr>
              <a:t> del Sistema, a </a:t>
            </a:r>
            <a:r>
              <a:rPr lang="en-US" dirty="0" err="1">
                <a:latin typeface="Avenir Book" panose="02000503020000020003" pitchFamily="2" charset="0"/>
              </a:rPr>
              <a:t>diferencia</a:t>
            </a:r>
            <a:r>
              <a:rPr lang="en-US" dirty="0">
                <a:latin typeface="Avenir Book" panose="02000503020000020003" pitchFamily="2" charset="0"/>
              </a:rPr>
              <a:t> del TDD que se centra </a:t>
            </a:r>
            <a:r>
              <a:rPr lang="en-US" dirty="0" err="1">
                <a:latin typeface="Avenir Book" panose="02000503020000020003" pitchFamily="2" charset="0"/>
              </a:rPr>
              <a:t>en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funcionalidades</a:t>
            </a:r>
            <a:r>
              <a:rPr lang="en-US" dirty="0">
                <a:latin typeface="Avenir Book" panose="02000503020000020003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Avenir Book" panose="02000503020000020003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Avenir Book" panose="02000503020000020003" pitchFamily="2" charset="0"/>
              </a:rPr>
              <a:t>Given-When-Then</a:t>
            </a:r>
          </a:p>
          <a:p>
            <a:pPr algn="just">
              <a:lnSpc>
                <a:spcPct val="150000"/>
              </a:lnSpc>
            </a:pPr>
            <a:endParaRPr lang="en-US" b="1" dirty="0">
              <a:latin typeface="Avenir Book" panose="02000503020000020003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US" b="1" dirty="0">
                <a:latin typeface="Avenir Book" panose="02000503020000020003" pitchFamily="2" charset="0"/>
              </a:rPr>
              <a:t>Given ‘dado’:</a:t>
            </a:r>
            <a:r>
              <a:rPr lang="en-US" dirty="0">
                <a:latin typeface="Avenir Book" panose="02000503020000020003" pitchFamily="2" charset="0"/>
              </a:rPr>
              <a:t> Se </a:t>
            </a:r>
            <a:r>
              <a:rPr lang="en-US" dirty="0" err="1">
                <a:latin typeface="Avenir Book" panose="02000503020000020003" pitchFamily="2" charset="0"/>
              </a:rPr>
              <a:t>especifica</a:t>
            </a:r>
            <a:r>
              <a:rPr lang="en-US" dirty="0">
                <a:latin typeface="Avenir Book" panose="02000503020000020003" pitchFamily="2" charset="0"/>
              </a:rPr>
              <a:t> el </a:t>
            </a:r>
            <a:r>
              <a:rPr lang="en-US" dirty="0" err="1">
                <a:latin typeface="Avenir Book" panose="02000503020000020003" pitchFamily="2" charset="0"/>
              </a:rPr>
              <a:t>escenario</a:t>
            </a:r>
            <a:r>
              <a:rPr lang="en-US" dirty="0">
                <a:latin typeface="Avenir Book" panose="02000503020000020003" pitchFamily="2" charset="0"/>
              </a:rPr>
              <a:t>, las </a:t>
            </a:r>
            <a:r>
              <a:rPr lang="en-US" dirty="0" err="1">
                <a:latin typeface="Avenir Book" panose="02000503020000020003" pitchFamily="2" charset="0"/>
              </a:rPr>
              <a:t>precondiciones</a:t>
            </a:r>
            <a:r>
              <a:rPr lang="en-US" dirty="0">
                <a:latin typeface="Avenir Book" panose="02000503020000020003" pitchFamily="2" charset="0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b="1" dirty="0">
                <a:latin typeface="Avenir Book" panose="02000503020000020003" pitchFamily="2" charset="0"/>
              </a:rPr>
              <a:t>When ‘</a:t>
            </a:r>
            <a:r>
              <a:rPr lang="en-US" b="1" dirty="0" err="1">
                <a:latin typeface="Avenir Book" panose="02000503020000020003" pitchFamily="2" charset="0"/>
              </a:rPr>
              <a:t>cuando</a:t>
            </a:r>
            <a:r>
              <a:rPr lang="en-US" b="1" dirty="0">
                <a:latin typeface="Avenir Book" panose="02000503020000020003" pitchFamily="2" charset="0"/>
              </a:rPr>
              <a:t>’:</a:t>
            </a:r>
            <a:r>
              <a:rPr lang="en-US" dirty="0">
                <a:latin typeface="Avenir Book" panose="02000503020000020003" pitchFamily="2" charset="0"/>
              </a:rPr>
              <a:t> Las </a:t>
            </a:r>
            <a:r>
              <a:rPr lang="en-US" dirty="0" err="1">
                <a:latin typeface="Avenir Book" panose="02000503020000020003" pitchFamily="2" charset="0"/>
              </a:rPr>
              <a:t>condiciones</a:t>
            </a:r>
            <a:r>
              <a:rPr lang="en-US" dirty="0">
                <a:latin typeface="Avenir Book" panose="02000503020000020003" pitchFamily="2" charset="0"/>
              </a:rPr>
              <a:t> de las </a:t>
            </a:r>
            <a:r>
              <a:rPr lang="en-US" dirty="0" err="1">
                <a:latin typeface="Avenir Book" panose="02000503020000020003" pitchFamily="2" charset="0"/>
              </a:rPr>
              <a:t>acciones</a:t>
            </a:r>
            <a:r>
              <a:rPr lang="en-US" dirty="0">
                <a:latin typeface="Avenir Book" panose="02000503020000020003" pitchFamily="2" charset="0"/>
              </a:rPr>
              <a:t> que se van a </a:t>
            </a:r>
            <a:r>
              <a:rPr lang="en-US" dirty="0" err="1">
                <a:latin typeface="Avenir Book" panose="02000503020000020003" pitchFamily="2" charset="0"/>
              </a:rPr>
              <a:t>ejecutar</a:t>
            </a:r>
            <a:r>
              <a:rPr lang="en-US" dirty="0">
                <a:latin typeface="Avenir Book" panose="02000503020000020003" pitchFamily="2" charset="0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b="1" dirty="0">
                <a:latin typeface="Avenir Book" panose="02000503020000020003" pitchFamily="2" charset="0"/>
              </a:rPr>
              <a:t>Then ‘</a:t>
            </a:r>
            <a:r>
              <a:rPr lang="en-US" b="1" dirty="0" err="1">
                <a:latin typeface="Avenir Book" panose="02000503020000020003" pitchFamily="2" charset="0"/>
              </a:rPr>
              <a:t>entonces</a:t>
            </a:r>
            <a:r>
              <a:rPr lang="en-US" b="1" dirty="0">
                <a:latin typeface="Avenir Book" panose="02000503020000020003" pitchFamily="2" charset="0"/>
              </a:rPr>
              <a:t>’:</a:t>
            </a:r>
            <a:r>
              <a:rPr lang="en-US" dirty="0">
                <a:latin typeface="Avenir Book" panose="02000503020000020003" pitchFamily="2" charset="0"/>
              </a:rPr>
              <a:t> El </a:t>
            </a:r>
            <a:r>
              <a:rPr lang="en-US" dirty="0" err="1">
                <a:latin typeface="Avenir Book" panose="02000503020000020003" pitchFamily="2" charset="0"/>
              </a:rPr>
              <a:t>resultado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esperado</a:t>
            </a:r>
            <a:r>
              <a:rPr lang="en-US" dirty="0">
                <a:latin typeface="Avenir Book" panose="02000503020000020003" pitchFamily="2" charset="0"/>
              </a:rPr>
              <a:t>, las </a:t>
            </a:r>
            <a:r>
              <a:rPr lang="en-US" dirty="0" err="1">
                <a:latin typeface="Avenir Book" panose="02000503020000020003" pitchFamily="2" charset="0"/>
              </a:rPr>
              <a:t>validaciones</a:t>
            </a:r>
            <a:r>
              <a:rPr lang="en-US" dirty="0">
                <a:latin typeface="Avenir Book" panose="02000503020000020003" pitchFamily="2" charset="0"/>
              </a:rPr>
              <a:t> a </a:t>
            </a:r>
            <a:r>
              <a:rPr lang="en-US" dirty="0" err="1">
                <a:latin typeface="Avenir Book" panose="02000503020000020003" pitchFamily="2" charset="0"/>
              </a:rPr>
              <a:t>realizar</a:t>
            </a:r>
            <a:r>
              <a:rPr lang="en-US" dirty="0">
                <a:latin typeface="Avenir Book" panose="02000503020000020003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ES_tradnl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7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28AF-8AAD-FD4F-BAEB-B2ECDDCA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>
                <a:latin typeface="Avenir Book" panose="02000503020000020003" pitchFamily="2" charset="0"/>
              </a:rPr>
              <a:t>¿Por qué se utiliza describe() y </a:t>
            </a:r>
            <a:r>
              <a:rPr lang="es-ES_tradnl" dirty="0" err="1">
                <a:latin typeface="Avenir Book" panose="02000503020000020003" pitchFamily="2" charset="0"/>
              </a:rPr>
              <a:t>beforeEach</a:t>
            </a:r>
            <a:r>
              <a:rPr lang="es-ES_tradnl" dirty="0">
                <a:latin typeface="Avenir Book" panose="02000503020000020003" pitchFamily="2" charset="0"/>
              </a:rPr>
              <a:t>()?</a:t>
            </a:r>
            <a:endParaRPr lang="es-ES_tradnl" sz="2700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2A9DD-573E-994E-9AD9-9BE27FFFD8E9}"/>
              </a:ext>
            </a:extLst>
          </p:cNvPr>
          <p:cNvSpPr txBox="1"/>
          <p:nvPr/>
        </p:nvSpPr>
        <p:spPr>
          <a:xfrm>
            <a:off x="924911" y="2522481"/>
            <a:ext cx="10520855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dirty="0">
                <a:latin typeface="Avenir Book" panose="02000503020000020003" pitchFamily="2" charset="0"/>
              </a:rPr>
              <a:t>La convención describe() / </a:t>
            </a:r>
            <a:r>
              <a:rPr lang="es-ES_tradnl" dirty="0" err="1">
                <a:latin typeface="Avenir Book" panose="02000503020000020003" pitchFamily="2" charset="0"/>
              </a:rPr>
              <a:t>beforeEach</a:t>
            </a:r>
            <a:r>
              <a:rPr lang="es-ES_tradnl" dirty="0">
                <a:latin typeface="Avenir Book" panose="02000503020000020003" pitchFamily="2" charset="0"/>
              </a:rPr>
              <a:t>() / </a:t>
            </a:r>
            <a:r>
              <a:rPr lang="es-ES_tradnl" dirty="0" err="1">
                <a:latin typeface="Avenir Book" panose="02000503020000020003" pitchFamily="2" charset="0"/>
              </a:rPr>
              <a:t>it</a:t>
            </a:r>
            <a:r>
              <a:rPr lang="es-ES_tradnl" dirty="0">
                <a:latin typeface="Avenir Book" panose="02000503020000020003" pitchFamily="2" charset="0"/>
              </a:rPr>
              <a:t>() se originó con la biblioteca de pruebas de Ruby </a:t>
            </a:r>
            <a:r>
              <a:rPr lang="es-ES_tradnl" dirty="0" err="1">
                <a:latin typeface="Avenir Book" panose="02000503020000020003" pitchFamily="2" charset="0"/>
              </a:rPr>
              <a:t>Rspec</a:t>
            </a:r>
            <a:r>
              <a:rPr lang="es-ES_tradnl" dirty="0">
                <a:latin typeface="Avenir Book" panose="02000503020000020003" pitchFamily="2" charset="0"/>
              </a:rPr>
              <a:t> y, a menudo, se le denomina etilo de especificación.</a:t>
            </a:r>
          </a:p>
        </p:txBody>
      </p:sp>
    </p:spTree>
    <p:extLst>
      <p:ext uri="{BB962C8B-B14F-4D97-AF65-F5344CB8AC3E}">
        <p14:creationId xmlns:p14="http://schemas.microsoft.com/office/powerpoint/2010/main" val="104961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28AF-8AAD-FD4F-BAEB-B2ECDDCA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Avenir Book" panose="02000503020000020003" pitchFamily="2" charset="0"/>
              </a:rPr>
              <a:t>describe</a:t>
            </a:r>
            <a:endParaRPr lang="es-ES_tradnl" sz="2700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2A9DD-573E-994E-9AD9-9BE27FFFD8E9}"/>
              </a:ext>
            </a:extLst>
          </p:cNvPr>
          <p:cNvSpPr txBox="1"/>
          <p:nvPr/>
        </p:nvSpPr>
        <p:spPr>
          <a:xfrm>
            <a:off x="924911" y="2522481"/>
            <a:ext cx="10520855" cy="213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dirty="0">
                <a:latin typeface="Avenir Book" panose="02000503020000020003" pitchFamily="2" charset="0"/>
              </a:rPr>
              <a:t>La función de descripción es para agrupar especificaciones relacionadas, normalmente cada archivo de prueba tiene uno en el nivel superior. El parámetro de cadena es para nombrar la colección de especificaciones y se concatenará con especificaciones para hacer el nombre completo de una especificación. Esto ayuda a encontrar especificaciones en un conjunto grande. Si los nombra bien, sus especificaciones se leen como oraciones completas en el estilo tradicional de BDD.</a:t>
            </a:r>
          </a:p>
        </p:txBody>
      </p:sp>
    </p:spTree>
    <p:extLst>
      <p:ext uri="{BB962C8B-B14F-4D97-AF65-F5344CB8AC3E}">
        <p14:creationId xmlns:p14="http://schemas.microsoft.com/office/powerpoint/2010/main" val="385007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28AF-8AAD-FD4F-BAEB-B2ECDDCA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err="1">
                <a:latin typeface="Avenir Book" panose="02000503020000020003" pitchFamily="2" charset="0"/>
              </a:rPr>
              <a:t>specs</a:t>
            </a:r>
            <a:endParaRPr lang="es-ES_tradnl" sz="2700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2A9DD-573E-994E-9AD9-9BE27FFFD8E9}"/>
              </a:ext>
            </a:extLst>
          </p:cNvPr>
          <p:cNvSpPr txBox="1"/>
          <p:nvPr/>
        </p:nvSpPr>
        <p:spPr>
          <a:xfrm>
            <a:off x="924911" y="2522481"/>
            <a:ext cx="10520855" cy="1718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dirty="0">
                <a:latin typeface="Avenir Book" panose="02000503020000020003" pitchFamily="2" charset="0"/>
              </a:rPr>
              <a:t>Las especificaciones se definen llamando a la función global Jasmine, que como describe, toma una cadena y una función. La cadena de texto es el título de la especificación y la función es la especificación o prueba. Una especificación contiene una o más expectativas que prueban el estado del código. Una expectativa en Jasmine es una afirmación que es verdadera o falsa.</a:t>
            </a:r>
          </a:p>
        </p:txBody>
      </p:sp>
    </p:spTree>
    <p:extLst>
      <p:ext uri="{BB962C8B-B14F-4D97-AF65-F5344CB8AC3E}">
        <p14:creationId xmlns:p14="http://schemas.microsoft.com/office/powerpoint/2010/main" val="336165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28AF-8AAD-FD4F-BAEB-B2ECDDCA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2700" dirty="0">
                <a:latin typeface="Avenir Book" panose="02000503020000020003" pitchFamily="2" charset="0"/>
              </a:rPr>
              <a:t>Configuración y desmontaje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2A9DD-573E-994E-9AD9-9BE27FFFD8E9}"/>
              </a:ext>
            </a:extLst>
          </p:cNvPr>
          <p:cNvSpPr txBox="1"/>
          <p:nvPr/>
        </p:nvSpPr>
        <p:spPr>
          <a:xfrm>
            <a:off x="924911" y="2522481"/>
            <a:ext cx="10520855" cy="379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dirty="0">
                <a:latin typeface="Avenir Book" panose="02000503020000020003" pitchFamily="2" charset="0"/>
              </a:rPr>
              <a:t>Para ayudar a un conjunto de pruebas a evitar cualquier código de instalación y desmontaje duplicado, Jasmine proporciona las funciones globales, </a:t>
            </a:r>
            <a:r>
              <a:rPr lang="es-ES_tradnl" dirty="0" err="1">
                <a:latin typeface="Avenir Book" panose="02000503020000020003" pitchFamily="2" charset="0"/>
              </a:rPr>
              <a:t>beforeEach</a:t>
            </a:r>
            <a:r>
              <a:rPr lang="es-ES_tradnl" dirty="0">
                <a:latin typeface="Avenir Book" panose="02000503020000020003" pitchFamily="2" charset="0"/>
              </a:rPr>
              <a:t>, </a:t>
            </a:r>
            <a:r>
              <a:rPr lang="es-ES_tradnl" dirty="0" err="1">
                <a:latin typeface="Avenir Book" panose="02000503020000020003" pitchFamily="2" charset="0"/>
              </a:rPr>
              <a:t>afterEach</a:t>
            </a:r>
            <a:r>
              <a:rPr lang="es-ES_tradnl" dirty="0">
                <a:latin typeface="Avenir Book" panose="02000503020000020003" pitchFamily="2" charset="0"/>
              </a:rPr>
              <a:t>, </a:t>
            </a:r>
            <a:r>
              <a:rPr lang="es-ES_tradnl" dirty="0" err="1">
                <a:latin typeface="Avenir Book" panose="02000503020000020003" pitchFamily="2" charset="0"/>
              </a:rPr>
              <a:t>beforeAll</a:t>
            </a:r>
            <a:r>
              <a:rPr lang="es-ES_tradnl" dirty="0">
                <a:latin typeface="Avenir Book" panose="02000503020000020003" pitchFamily="2" charset="0"/>
              </a:rPr>
              <a:t> y </a:t>
            </a:r>
            <a:r>
              <a:rPr lang="es-ES_tradnl" dirty="0" err="1">
                <a:latin typeface="Avenir Book" panose="02000503020000020003" pitchFamily="2" charset="0"/>
              </a:rPr>
              <a:t>afterAll</a:t>
            </a:r>
            <a:r>
              <a:rPr lang="es-ES_tradnl" dirty="0">
                <a:latin typeface="Avenir Book" panose="02000503020000020003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ES_tradnl" dirty="0">
              <a:latin typeface="Avenir Book" panose="02000503020000020003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 err="1">
                <a:latin typeface="Avenir Book" panose="02000503020000020003" pitchFamily="2" charset="0"/>
              </a:rPr>
              <a:t>beforeEach</a:t>
            </a:r>
            <a:r>
              <a:rPr lang="es-ES_tradnl" dirty="0">
                <a:latin typeface="Avenir Book" panose="02000503020000020003" pitchFamily="2" charset="0"/>
              </a:rPr>
              <a:t>, como su nombre lo indica, esta función se llama una vez antes de cada especificación en la descripción en la que se llama.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 err="1">
                <a:latin typeface="Avenir Book" panose="02000503020000020003" pitchFamily="2" charset="0"/>
              </a:rPr>
              <a:t>afterEach</a:t>
            </a:r>
            <a:r>
              <a:rPr lang="es-ES_tradnl" dirty="0">
                <a:latin typeface="Avenir Book" panose="02000503020000020003" pitchFamily="2" charset="0"/>
              </a:rPr>
              <a:t>, se llama una vez después de cada especificación.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 err="1">
                <a:latin typeface="Avenir Book" panose="02000503020000020003" pitchFamily="2" charset="0"/>
              </a:rPr>
              <a:t>beforeAll</a:t>
            </a:r>
            <a:r>
              <a:rPr lang="es-ES_tradnl" dirty="0">
                <a:latin typeface="Avenir Book" panose="02000503020000020003" pitchFamily="2" charset="0"/>
              </a:rPr>
              <a:t>, se llama solo una vez antes de que se ejecuten todas las especificaciones en la descripción.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 err="1">
                <a:latin typeface="Avenir Book" panose="02000503020000020003" pitchFamily="2" charset="0"/>
              </a:rPr>
              <a:t>afterAll</a:t>
            </a:r>
            <a:r>
              <a:rPr lang="es-ES_tradnl" dirty="0">
                <a:latin typeface="Avenir Book" panose="02000503020000020003" pitchFamily="2" charset="0"/>
              </a:rPr>
              <a:t>, se llama después de que finalizan todas las especificaciones.</a:t>
            </a:r>
          </a:p>
        </p:txBody>
      </p:sp>
    </p:spTree>
    <p:extLst>
      <p:ext uri="{BB962C8B-B14F-4D97-AF65-F5344CB8AC3E}">
        <p14:creationId xmlns:p14="http://schemas.microsoft.com/office/powerpoint/2010/main" val="274359710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431"/>
      </a:dk2>
      <a:lt2>
        <a:srgbClr val="F3F2F0"/>
      </a:lt2>
      <a:accent1>
        <a:srgbClr val="2971E7"/>
      </a:accent1>
      <a:accent2>
        <a:srgbClr val="3B34DA"/>
      </a:accent2>
      <a:accent3>
        <a:srgbClr val="8029E7"/>
      </a:accent3>
      <a:accent4>
        <a:srgbClr val="BD17D5"/>
      </a:accent4>
      <a:accent5>
        <a:srgbClr val="E729B0"/>
      </a:accent5>
      <a:accent6>
        <a:srgbClr val="D5174F"/>
      </a:accent6>
      <a:hlink>
        <a:srgbClr val="AF833A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652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Book</vt:lpstr>
      <vt:lpstr>Calibri</vt:lpstr>
      <vt:lpstr>Neue Haas Grotesk Text Pro</vt:lpstr>
      <vt:lpstr>AccentBoxVTI</vt:lpstr>
      <vt:lpstr>Pirámide de Cohn</vt:lpstr>
      <vt:lpstr>Buenas Practicas Unit Testing</vt:lpstr>
      <vt:lpstr>Jasmine</vt:lpstr>
      <vt:lpstr>Instalación y configuración Jasmine</vt:lpstr>
      <vt:lpstr>BDD Behavior Driven Development</vt:lpstr>
      <vt:lpstr>¿Por qué se utiliza describe() y beforeEach()?</vt:lpstr>
      <vt:lpstr>describe</vt:lpstr>
      <vt:lpstr>specs</vt:lpstr>
      <vt:lpstr>Configuración y desmontaje</vt:lpstr>
      <vt:lpstr>Spy</vt:lpstr>
      <vt:lpstr>createSpy</vt:lpstr>
      <vt:lpstr>Codigo de Prueba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Gustavo G. Blanco</dc:creator>
  <cp:lastModifiedBy>Gustavo G. Blanco</cp:lastModifiedBy>
  <cp:revision>37</cp:revision>
  <dcterms:created xsi:type="dcterms:W3CDTF">2021-02-02T20:36:48Z</dcterms:created>
  <dcterms:modified xsi:type="dcterms:W3CDTF">2021-02-11T13:34:15Z</dcterms:modified>
</cp:coreProperties>
</file>