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Zen Dots"/>
      <p:regular r:id="rId17"/>
    </p:embeddedFont>
    <p:embeddedFont>
      <p:font typeface="Anaheim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602" orient="horz"/>
        <p:guide pos="340" orient="horz"/>
        <p:guide pos="5306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ZenDots-regular.fntdata"/><Relationship Id="rId16" Type="http://schemas.openxmlformats.org/officeDocument/2006/relationships/slide" Target="slides/slide11.xml"/><Relationship Id="rId19" Type="http://schemas.openxmlformats.org/officeDocument/2006/relationships/font" Target="fonts/Anaheim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e129d2a63f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e129d2a63f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e1d9017b4e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e1d9017b4e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e1d9017b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e1d9017b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e1d9017b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e1d9017b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e1d9017b4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e1d9017b4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e0d68fe5e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e0d68fe5e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e0d68fe5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e0d68fe5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e129d2a63f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e129d2a63f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129d2a63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129d2a63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9" name="Google Shape;599;p13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0" name="Google Shape;600;p13"/>
          <p:cNvSpPr txBox="1"/>
          <p:nvPr>
            <p:ph hasCustomPrompt="1"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13"/>
          <p:cNvSpPr txBox="1"/>
          <p:nvPr>
            <p:ph hasCustomPrompt="1"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3"/>
          <p:cNvSpPr txBox="1"/>
          <p:nvPr>
            <p:ph hasCustomPrompt="1"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3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3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13"/>
          <p:cNvSpPr txBox="1"/>
          <p:nvPr>
            <p:ph hasCustomPrompt="1"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5" name="Google Shape;615;p13"/>
          <p:cNvSpPr txBox="1"/>
          <p:nvPr>
            <p:ph hasCustomPrompt="1"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14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3" name="Google Shape;713;p14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5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5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6" name="Google Shape;816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6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2" name="Google Shape;832;p17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3" name="Google Shape;833;p17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0" name="Google Shape;900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18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2" name="Google Shape;902;p18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8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18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6" name="Google Shape;906;p18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1" name="Google Shape;921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3" name="Google Shape;923;p19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9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5" name="Google Shape;925;p19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9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19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19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19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6" name="Google Shape;946;p20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8" name="Google Shape;948;p20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20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0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2" name="Google Shape;952;p20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20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4" name="Google Shape;954;p20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0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6" name="Google Shape;956;p20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3"/>
          <p:cNvSpPr txBox="1"/>
          <p:nvPr>
            <p:ph hasCustomPrompt="1"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/>
          <p:nvPr>
            <p:ph hasCustomPrompt="1"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21"/>
          <p:cNvSpPr txBox="1"/>
          <p:nvPr>
            <p:ph hasCustomPrompt="1"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9" name="Google Shape;1049;p22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2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22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2"/>
          <p:cNvSpPr txBox="1"/>
          <p:nvPr>
            <p:ph hasCustomPrompt="1"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/>
          <p:nvPr>
            <p:ph hasCustomPrompt="1"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/>
          <p:nvPr>
            <p:ph hasCustomPrompt="1"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8" name="Google Shape;1068;p2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9" name="Google Shape;1069;p2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2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5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5" name="Google Shape;315;p5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6" name="Google Shape;316;p5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7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1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Relationship Id="rId4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0"/>
          <p:cNvSpPr txBox="1"/>
          <p:nvPr>
            <p:ph type="ctrTitle"/>
          </p:nvPr>
        </p:nvSpPr>
        <p:spPr>
          <a:xfrm>
            <a:off x="854875" y="-73600"/>
            <a:ext cx="74343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COMPILADORES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Apresentação A3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58" name="Google Shape;1258;p30"/>
          <p:cNvSpPr txBox="1"/>
          <p:nvPr>
            <p:ph idx="1" type="subTitle"/>
          </p:nvPr>
        </p:nvSpPr>
        <p:spPr>
          <a:xfrm>
            <a:off x="2904775" y="3440925"/>
            <a:ext cx="3334500" cy="1162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Participantes</a:t>
            </a:r>
            <a:endParaRPr b="1" sz="1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Guilherme Daghlian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Gustavo Gino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Stefani Vitoria Marchi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Victor Hugo Lima Muza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Diego Galhardo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39"/>
          <p:cNvGrpSpPr/>
          <p:nvPr/>
        </p:nvGrpSpPr>
        <p:grpSpPr>
          <a:xfrm>
            <a:off x="5017137" y="1998050"/>
            <a:ext cx="2813400" cy="2227800"/>
            <a:chOff x="5072850" y="1998050"/>
            <a:chExt cx="2813400" cy="2227800"/>
          </a:xfrm>
        </p:grpSpPr>
        <p:sp>
          <p:nvSpPr>
            <p:cNvPr id="1471" name="Google Shape;1471;p39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Exemplo de algoritmo em Progol</a:t>
            </a:r>
            <a:endParaRPr/>
          </a:p>
        </p:txBody>
      </p:sp>
      <p:grpSp>
        <p:nvGrpSpPr>
          <p:cNvPr id="1474" name="Google Shape;1474;p39"/>
          <p:cNvGrpSpPr/>
          <p:nvPr/>
        </p:nvGrpSpPr>
        <p:grpSpPr>
          <a:xfrm>
            <a:off x="5185350" y="1833725"/>
            <a:ext cx="2813400" cy="218100"/>
            <a:chOff x="1290775" y="1427525"/>
            <a:chExt cx="2813400" cy="218100"/>
          </a:xfrm>
        </p:grpSpPr>
        <p:sp>
          <p:nvSpPr>
            <p:cNvPr id="1475" name="Google Shape;1475;p39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79" name="Google Shape;1479;p39"/>
          <p:cNvPicPr preferRelativeResize="0"/>
          <p:nvPr/>
        </p:nvPicPr>
        <p:blipFill rotWithShape="1">
          <a:blip r:embed="rId3">
            <a:alphaModFix/>
          </a:blip>
          <a:srcRect b="6931" l="0" r="0" t="1375"/>
          <a:stretch/>
        </p:blipFill>
        <p:spPr>
          <a:xfrm>
            <a:off x="5194525" y="2051825"/>
            <a:ext cx="2792475" cy="2307801"/>
          </a:xfrm>
          <a:prstGeom prst="rect">
            <a:avLst/>
          </a:prstGeom>
          <a:noFill/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0" name="Google Shape;14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25" y="2051825"/>
            <a:ext cx="3040910" cy="23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81" name="Google Shape;1481;p39"/>
          <p:cNvGrpSpPr/>
          <p:nvPr/>
        </p:nvGrpSpPr>
        <p:grpSpPr>
          <a:xfrm>
            <a:off x="1265345" y="1833725"/>
            <a:ext cx="3061261" cy="218100"/>
            <a:chOff x="1290775" y="1427525"/>
            <a:chExt cx="2813400" cy="218100"/>
          </a:xfrm>
        </p:grpSpPr>
        <p:sp>
          <p:nvSpPr>
            <p:cNvPr id="1482" name="Google Shape;1482;p39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39"/>
          <p:cNvSpPr txBox="1"/>
          <p:nvPr/>
        </p:nvSpPr>
        <p:spPr>
          <a:xfrm>
            <a:off x="1189925" y="1312675"/>
            <a:ext cx="389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Cubo 3D Rotacional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40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—Grace Hopper</a:t>
            </a:r>
            <a:endParaRPr/>
          </a:p>
        </p:txBody>
      </p:sp>
      <p:sp>
        <p:nvSpPr>
          <p:cNvPr id="1492" name="Google Shape;1492;p40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 had a running compiler and nobody would touch it. They told me computers could only do arithmetic.”</a:t>
            </a:r>
            <a:endParaRPr/>
          </a:p>
        </p:txBody>
      </p:sp>
      <p:sp>
        <p:nvSpPr>
          <p:cNvPr id="1493" name="Google Shape;1493;p40"/>
          <p:cNvSpPr/>
          <p:nvPr/>
        </p:nvSpPr>
        <p:spPr>
          <a:xfrm>
            <a:off x="5662050" y="5070900"/>
            <a:ext cx="34750" cy="30525"/>
          </a:xfrm>
          <a:custGeom>
            <a:rect b="b" l="l" r="r" t="t"/>
            <a:pathLst>
              <a:path extrusionOk="0" h="1221" w="1390">
                <a:moveTo>
                  <a:pt x="695" y="1"/>
                </a:moveTo>
                <a:cubicBezTo>
                  <a:pt x="584" y="1"/>
                  <a:pt x="471" y="31"/>
                  <a:pt x="370" y="95"/>
                </a:cubicBezTo>
                <a:cubicBezTo>
                  <a:pt x="84" y="274"/>
                  <a:pt x="0" y="651"/>
                  <a:pt x="179" y="936"/>
                </a:cubicBezTo>
                <a:cubicBezTo>
                  <a:pt x="295" y="1119"/>
                  <a:pt x="493" y="1220"/>
                  <a:pt x="695" y="1220"/>
                </a:cubicBezTo>
                <a:cubicBezTo>
                  <a:pt x="807" y="1220"/>
                  <a:pt x="919" y="1190"/>
                  <a:pt x="1020" y="1126"/>
                </a:cubicBezTo>
                <a:cubicBezTo>
                  <a:pt x="1305" y="947"/>
                  <a:pt x="1390" y="569"/>
                  <a:pt x="1209" y="285"/>
                </a:cubicBezTo>
                <a:cubicBezTo>
                  <a:pt x="1094" y="101"/>
                  <a:pt x="897" y="1"/>
                  <a:pt x="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0"/>
          <p:cNvSpPr/>
          <p:nvPr/>
        </p:nvSpPr>
        <p:spPr>
          <a:xfrm>
            <a:off x="5542700" y="5071450"/>
            <a:ext cx="48725" cy="42700"/>
          </a:xfrm>
          <a:custGeom>
            <a:rect b="b" l="l" r="r" t="t"/>
            <a:pathLst>
              <a:path extrusionOk="0" h="1708" w="1949">
                <a:moveTo>
                  <a:pt x="974" y="0"/>
                </a:moveTo>
                <a:cubicBezTo>
                  <a:pt x="819" y="0"/>
                  <a:pt x="661" y="43"/>
                  <a:pt x="520" y="132"/>
                </a:cubicBezTo>
                <a:cubicBezTo>
                  <a:pt x="121" y="383"/>
                  <a:pt x="1" y="911"/>
                  <a:pt x="253" y="1309"/>
                </a:cubicBezTo>
                <a:cubicBezTo>
                  <a:pt x="415" y="1567"/>
                  <a:pt x="692" y="1708"/>
                  <a:pt x="975" y="1708"/>
                </a:cubicBezTo>
                <a:cubicBezTo>
                  <a:pt x="1131" y="1708"/>
                  <a:pt x="1288" y="1665"/>
                  <a:pt x="1430" y="1576"/>
                </a:cubicBezTo>
                <a:cubicBezTo>
                  <a:pt x="1829" y="1324"/>
                  <a:pt x="1949" y="797"/>
                  <a:pt x="1697" y="399"/>
                </a:cubicBezTo>
                <a:cubicBezTo>
                  <a:pt x="1535" y="141"/>
                  <a:pt x="1258" y="0"/>
                  <a:pt x="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0"/>
          <p:cNvSpPr txBox="1"/>
          <p:nvPr/>
        </p:nvSpPr>
        <p:spPr>
          <a:xfrm>
            <a:off x="720000" y="5400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 que é um</a:t>
            </a:r>
            <a:r>
              <a:rPr lang="en"/>
              <a:t> compilador?</a:t>
            </a:r>
            <a:endParaRPr/>
          </a:p>
        </p:txBody>
      </p:sp>
      <p:sp>
        <p:nvSpPr>
          <p:cNvPr id="1264" name="Google Shape;1264;p31"/>
          <p:cNvSpPr txBox="1"/>
          <p:nvPr>
            <p:ph idx="1" type="body"/>
          </p:nvPr>
        </p:nvSpPr>
        <p:spPr>
          <a:xfrm>
            <a:off x="679775" y="1293725"/>
            <a:ext cx="3780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Um compilador é como um tradutor para computadores. Ele pega o código que você escreve (como em uma receita) e o transforma em uma linguagem que o computador entende e pode executar. É o que faz seus programas funcionarem!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O primeiro compilador foi inventado por </a:t>
            </a:r>
            <a:r>
              <a:rPr b="1" lang="en" sz="1250"/>
              <a:t>Grace Hopper</a:t>
            </a:r>
            <a:r>
              <a:rPr lang="en" sz="1250"/>
              <a:t> em 1952. Ela criou uma ferramenta chamada A-0 System, que ajudava a traduzir instruções humanas para linguagem de máquina, revolucionando a programação!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5" name="Google Shape;1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675" y="1180412"/>
            <a:ext cx="3814474" cy="34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32"/>
          <p:cNvGrpSpPr/>
          <p:nvPr/>
        </p:nvGrpSpPr>
        <p:grpSpPr>
          <a:xfrm>
            <a:off x="3403800" y="2937200"/>
            <a:ext cx="2336400" cy="1392300"/>
            <a:chOff x="3403800" y="2937200"/>
            <a:chExt cx="2336400" cy="1392300"/>
          </a:xfrm>
        </p:grpSpPr>
        <p:sp>
          <p:nvSpPr>
            <p:cNvPr id="1271" name="Google Shape;1271;p32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32"/>
          <p:cNvGrpSpPr/>
          <p:nvPr/>
        </p:nvGrpSpPr>
        <p:grpSpPr>
          <a:xfrm>
            <a:off x="6087600" y="2937200"/>
            <a:ext cx="2336400" cy="1392300"/>
            <a:chOff x="6087600" y="3013400"/>
            <a:chExt cx="2336400" cy="1392300"/>
          </a:xfrm>
        </p:grpSpPr>
        <p:sp>
          <p:nvSpPr>
            <p:cNvPr id="1277" name="Google Shape;1277;p32"/>
            <p:cNvSpPr/>
            <p:nvPr/>
          </p:nvSpPr>
          <p:spPr>
            <a:xfrm>
              <a:off x="60876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2"/>
          <p:cNvGrpSpPr/>
          <p:nvPr/>
        </p:nvGrpSpPr>
        <p:grpSpPr>
          <a:xfrm>
            <a:off x="6087600" y="1046825"/>
            <a:ext cx="2336400" cy="1392300"/>
            <a:chOff x="6087600" y="1123025"/>
            <a:chExt cx="2336400" cy="1392300"/>
          </a:xfrm>
        </p:grpSpPr>
        <p:sp>
          <p:nvSpPr>
            <p:cNvPr id="1283" name="Google Shape;1283;p32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32"/>
          <p:cNvGrpSpPr/>
          <p:nvPr/>
        </p:nvGrpSpPr>
        <p:grpSpPr>
          <a:xfrm>
            <a:off x="720000" y="2937200"/>
            <a:ext cx="2336400" cy="1392300"/>
            <a:chOff x="720000" y="3013400"/>
            <a:chExt cx="2336400" cy="1392300"/>
          </a:xfrm>
        </p:grpSpPr>
        <p:sp>
          <p:nvSpPr>
            <p:cNvPr id="1289" name="Google Shape;1289;p32"/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32"/>
          <p:cNvGrpSpPr/>
          <p:nvPr/>
        </p:nvGrpSpPr>
        <p:grpSpPr>
          <a:xfrm>
            <a:off x="720000" y="1046825"/>
            <a:ext cx="2336400" cy="1392300"/>
            <a:chOff x="720000" y="1123025"/>
            <a:chExt cx="2336400" cy="1392300"/>
          </a:xfrm>
        </p:grpSpPr>
        <p:sp>
          <p:nvSpPr>
            <p:cNvPr id="1295" name="Google Shape;1295;p32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32"/>
          <p:cNvGrpSpPr/>
          <p:nvPr/>
        </p:nvGrpSpPr>
        <p:grpSpPr>
          <a:xfrm>
            <a:off x="3403800" y="1046825"/>
            <a:ext cx="2336400" cy="1392300"/>
            <a:chOff x="3403800" y="1123025"/>
            <a:chExt cx="2336400" cy="1392300"/>
          </a:xfrm>
        </p:grpSpPr>
        <p:sp>
          <p:nvSpPr>
            <p:cNvPr id="1301" name="Google Shape;1301;p32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32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Léxica</a:t>
            </a:r>
            <a:endParaRPr/>
          </a:p>
        </p:txBody>
      </p:sp>
      <p:sp>
        <p:nvSpPr>
          <p:cNvPr id="1307" name="Google Shape;1307;p32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quebra o código em pequenos pedaços chamados tokens (como palavras e símbolos).</a:t>
            </a:r>
            <a:endParaRPr sz="1100"/>
          </a:p>
        </p:txBody>
      </p:sp>
      <p:sp>
        <p:nvSpPr>
          <p:cNvPr id="1308" name="Google Shape;1308;p32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Sintática</a:t>
            </a:r>
            <a:endParaRPr/>
          </a:p>
        </p:txBody>
      </p:sp>
      <p:sp>
        <p:nvSpPr>
          <p:cNvPr id="1309" name="Google Shape;1309;p32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verifica a estrutura do código, como uma gramática, para garantir que está correto.</a:t>
            </a:r>
            <a:endParaRPr/>
          </a:p>
        </p:txBody>
      </p:sp>
      <p:sp>
        <p:nvSpPr>
          <p:cNvPr id="1310" name="Google Shape;1310;p32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Semântica</a:t>
            </a:r>
            <a:endParaRPr/>
          </a:p>
        </p:txBody>
      </p:sp>
      <p:sp>
        <p:nvSpPr>
          <p:cNvPr id="1311" name="Google Shape;1311;p32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checa o significado do código e se as operações fazem sentido.</a:t>
            </a:r>
            <a:endParaRPr/>
          </a:p>
        </p:txBody>
      </p:sp>
      <p:sp>
        <p:nvSpPr>
          <p:cNvPr id="1312" name="Google Shape;1312;p32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Otimização</a:t>
            </a:r>
            <a:endParaRPr/>
          </a:p>
        </p:txBody>
      </p:sp>
      <p:sp>
        <p:nvSpPr>
          <p:cNvPr id="1313" name="Google Shape;1313;p32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melhora o código para torná-lo mais eficiente.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2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código</a:t>
            </a:r>
            <a:endParaRPr/>
          </a:p>
        </p:txBody>
      </p:sp>
      <p:sp>
        <p:nvSpPr>
          <p:cNvPr id="1315" name="Google Shape;1315;p32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transforma o código em linguagem de máquina.</a:t>
            </a:r>
            <a:endParaRPr/>
          </a:p>
        </p:txBody>
      </p:sp>
      <p:sp>
        <p:nvSpPr>
          <p:cNvPr id="1316" name="Google Shape;1316;p32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Ligação</a:t>
            </a:r>
            <a:endParaRPr/>
          </a:p>
        </p:txBody>
      </p:sp>
      <p:sp>
        <p:nvSpPr>
          <p:cNvPr id="1317" name="Google Shape;1317;p32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combina o código gerado com bibliotecas externas para formar o programa final.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2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19" name="Google Shape;1319;p32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0" name="Google Shape;1320;p32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1" name="Google Shape;1321;p32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2" name="Google Shape;1322;p32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23" name="Google Shape;1323;p32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24" name="Google Shape;1324;p32"/>
          <p:cNvSpPr txBox="1"/>
          <p:nvPr/>
        </p:nvSpPr>
        <p:spPr>
          <a:xfrm>
            <a:off x="1743750" y="540000"/>
            <a:ext cx="565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Passos típicos de um compilador</a:t>
            </a:r>
            <a:endParaRPr sz="19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3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Palavras-chaves</a:t>
            </a:r>
            <a:endParaRPr/>
          </a:p>
        </p:txBody>
      </p:sp>
      <p:sp>
        <p:nvSpPr>
          <p:cNvPr id="1330" name="Google Shape;1330;p33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3"/>
          <p:cNvSpPr txBox="1"/>
          <p:nvPr>
            <p:ph idx="1" type="subTitle"/>
          </p:nvPr>
        </p:nvSpPr>
        <p:spPr>
          <a:xfrm>
            <a:off x="2391925" y="2845775"/>
            <a:ext cx="43602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palavras-chave em um compilador são termos reservados que têm significados específicos e controlam como o programa funciona. Elas não podem ser usadas como nomes de variáveis ou funções.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34"/>
          <p:cNvGrpSpPr/>
          <p:nvPr/>
        </p:nvGrpSpPr>
        <p:grpSpPr>
          <a:xfrm>
            <a:off x="1708200" y="1350950"/>
            <a:ext cx="5727600" cy="1901700"/>
            <a:chOff x="1708175" y="1932750"/>
            <a:chExt cx="5727600" cy="1901700"/>
          </a:xfrm>
        </p:grpSpPr>
        <p:sp>
          <p:nvSpPr>
            <p:cNvPr id="1337" name="Google Shape;1337;p34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34"/>
          <p:cNvSpPr txBox="1"/>
          <p:nvPr>
            <p:ph type="title"/>
          </p:nvPr>
        </p:nvSpPr>
        <p:spPr>
          <a:xfrm>
            <a:off x="1708175" y="1569050"/>
            <a:ext cx="572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Nossa linguagem</a:t>
            </a:r>
            <a:endParaRPr sz="4200"/>
          </a:p>
        </p:txBody>
      </p:sp>
      <p:sp>
        <p:nvSpPr>
          <p:cNvPr id="1343" name="Google Shape;1343;p34"/>
          <p:cNvSpPr txBox="1"/>
          <p:nvPr>
            <p:ph idx="1" type="subTitle"/>
          </p:nvPr>
        </p:nvSpPr>
        <p:spPr>
          <a:xfrm>
            <a:off x="1708225" y="2410850"/>
            <a:ext cx="57276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nulo, palavra, numero, booleano, dicionário, lista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— definem o tipo de dados que o programa manipula.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Controle de fluxo</a:t>
            </a: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retorna, continua, parar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— gerenciam a execução do programa.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Blocos de código</a:t>
            </a: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faca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fim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— indicam início e fim de blocos.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funcao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retorna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— definem e encerram funções.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Condições</a:t>
            </a: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se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, caso, senao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— para decisões no código.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e, ou, negar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— manipulação de valores.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Laços</a:t>
            </a: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Numérico: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para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, de,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ate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opere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Coleções: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para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cada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en" sz="11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opere.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●"/>
            </a:pP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Enquanto</a:t>
            </a:r>
            <a:r>
              <a:rPr lang="en" sz="11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enquant.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35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35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BNF (Backus-Naur Form)</a:t>
            </a:r>
            <a:endParaRPr sz="1300"/>
          </a:p>
        </p:txBody>
      </p:sp>
      <p:sp>
        <p:nvSpPr>
          <p:cNvPr id="1350" name="Google Shape;1350;p35"/>
          <p:cNvSpPr txBox="1"/>
          <p:nvPr>
            <p:ph idx="3" type="subTitle"/>
          </p:nvPr>
        </p:nvSpPr>
        <p:spPr>
          <a:xfrm>
            <a:off x="1359525" y="2108625"/>
            <a:ext cx="2907600" cy="114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chemeClr val="accent3"/>
                </a:highlight>
              </a:rPr>
              <a:t>É</a:t>
            </a:r>
            <a:r>
              <a:rPr lang="en" sz="1300"/>
              <a:t> uma forma de descrever as regras de uma linguagem de programação. Pense nela como uma "gramática" que mostra como combinar palavras e símbolos para criar comandos válidos no código. </a:t>
            </a:r>
            <a:endParaRPr sz="1300"/>
          </a:p>
        </p:txBody>
      </p:sp>
      <p:sp>
        <p:nvSpPr>
          <p:cNvPr id="1351" name="Google Shape;1351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 que é </a:t>
            </a:r>
            <a:r>
              <a:rPr lang="en"/>
              <a:t>BNF </a:t>
            </a:r>
            <a:r>
              <a:rPr lang="en">
                <a:solidFill>
                  <a:schemeClr val="lt2"/>
                </a:solidFill>
              </a:rPr>
              <a:t>em compiladores</a:t>
            </a:r>
            <a:r>
              <a:rPr lang="en"/>
              <a:t>?</a:t>
            </a:r>
            <a:endParaRPr/>
          </a:p>
        </p:txBody>
      </p:sp>
      <p:grpSp>
        <p:nvGrpSpPr>
          <p:cNvPr id="1352" name="Google Shape;1352;p35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3" name="Google Shape;1353;p35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35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58" name="Google Shape;1358;p35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0" name="Google Shape;1360;p35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61" name="Google Shape;1361;p35"/>
            <p:cNvSpPr/>
            <p:nvPr/>
          </p:nvSpPr>
          <p:spPr>
            <a:xfrm>
              <a:off x="4755465" y="3668507"/>
              <a:ext cx="280505" cy="192721"/>
            </a:xfrm>
            <a:custGeom>
              <a:rect b="b" l="l" r="r" t="t"/>
              <a:pathLst>
                <a:path extrusionOk="0" h="5428" w="7901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5011837" y="3668507"/>
              <a:ext cx="24071" cy="192721"/>
            </a:xfrm>
            <a:custGeom>
              <a:rect b="b" l="l" r="r" t="t"/>
              <a:pathLst>
                <a:path extrusionOk="0" h="5428" w="678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4776803" y="3690235"/>
              <a:ext cx="237796" cy="153098"/>
            </a:xfrm>
            <a:custGeom>
              <a:rect b="b" l="l" r="r" t="t"/>
              <a:pathLst>
                <a:path extrusionOk="0" h="4312" w="6698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4993908" y="3686436"/>
              <a:ext cx="20662" cy="156897"/>
            </a:xfrm>
            <a:custGeom>
              <a:rect b="b" l="l" r="r" t="t"/>
              <a:pathLst>
                <a:path extrusionOk="0" h="4419" w="582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4875326" y="3686436"/>
              <a:ext cx="139241" cy="89402"/>
            </a:xfrm>
            <a:custGeom>
              <a:rect b="b" l="l" r="r" t="t"/>
              <a:pathLst>
                <a:path extrusionOk="0" h="2518" w="3922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4993837" y="3686436"/>
              <a:ext cx="20733" cy="89402"/>
            </a:xfrm>
            <a:custGeom>
              <a:rect b="b" l="l" r="r" t="t"/>
              <a:pathLst>
                <a:path extrusionOk="0" h="2518" w="584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4898261" y="3704082"/>
              <a:ext cx="98200" cy="54145"/>
            </a:xfrm>
            <a:custGeom>
              <a:rect b="b" l="l" r="r" t="t"/>
              <a:pathLst>
                <a:path extrusionOk="0" h="1525" w="2766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4977328" y="3704082"/>
              <a:ext cx="19136" cy="54145"/>
            </a:xfrm>
            <a:custGeom>
              <a:rect b="b" l="l" r="r" t="t"/>
              <a:pathLst>
                <a:path extrusionOk="0" h="1525" w="539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4776803" y="3775764"/>
              <a:ext cx="237796" cy="33801"/>
            </a:xfrm>
            <a:custGeom>
              <a:rect b="b" l="l" r="r" t="t"/>
              <a:pathLst>
                <a:path extrusionOk="0" h="952" w="6698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5001186" y="3775764"/>
              <a:ext cx="13384" cy="33801"/>
            </a:xfrm>
            <a:custGeom>
              <a:rect b="b" l="l" r="r" t="t"/>
              <a:pathLst>
                <a:path extrusionOk="0" h="952" w="377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4836272" y="3792664"/>
              <a:ext cx="81017" cy="16900"/>
            </a:xfrm>
            <a:custGeom>
              <a:rect b="b" l="l" r="r" t="t"/>
              <a:pathLst>
                <a:path extrusionOk="0" h="476" w="2282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4917256" y="3792664"/>
              <a:ext cx="81017" cy="16900"/>
            </a:xfrm>
            <a:custGeom>
              <a:rect b="b" l="l" r="r" t="t"/>
              <a:pathLst>
                <a:path extrusionOk="0" h="476" w="2282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4894995" y="3792664"/>
              <a:ext cx="22296" cy="16900"/>
            </a:xfrm>
            <a:custGeom>
              <a:rect b="b" l="l" r="r" t="t"/>
              <a:pathLst>
                <a:path extrusionOk="0" h="476" w="628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4975908" y="3792664"/>
              <a:ext cx="22296" cy="16900"/>
            </a:xfrm>
            <a:custGeom>
              <a:rect b="b" l="l" r="r" t="t"/>
              <a:pathLst>
                <a:path extrusionOk="0" h="476" w="628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4776803" y="3686401"/>
              <a:ext cx="103454" cy="89402"/>
            </a:xfrm>
            <a:custGeom>
              <a:rect b="b" l="l" r="r" t="t"/>
              <a:pathLst>
                <a:path extrusionOk="0" h="2518" w="2914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4789052" y="3705360"/>
              <a:ext cx="49597" cy="9622"/>
            </a:xfrm>
            <a:custGeom>
              <a:rect b="b" l="l" r="r" t="t"/>
              <a:pathLst>
                <a:path extrusionOk="0" h="271" w="1397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4848733" y="3705360"/>
              <a:ext cx="19207" cy="9622"/>
            </a:xfrm>
            <a:custGeom>
              <a:rect b="b" l="l" r="r" t="t"/>
              <a:pathLst>
                <a:path extrusionOk="0" h="271" w="541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4789052" y="3726307"/>
              <a:ext cx="49597" cy="9622"/>
            </a:xfrm>
            <a:custGeom>
              <a:rect b="b" l="l" r="r" t="t"/>
              <a:pathLst>
                <a:path extrusionOk="0" h="271" w="1397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4848733" y="3726307"/>
              <a:ext cx="19207" cy="9622"/>
            </a:xfrm>
            <a:custGeom>
              <a:rect b="b" l="l" r="r" t="t"/>
              <a:pathLst>
                <a:path extrusionOk="0" h="271" w="541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4789052" y="3747255"/>
              <a:ext cx="49597" cy="9622"/>
            </a:xfrm>
            <a:custGeom>
              <a:rect b="b" l="l" r="r" t="t"/>
              <a:pathLst>
                <a:path extrusionOk="0" h="271" w="1397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4848733" y="3747255"/>
              <a:ext cx="19207" cy="9622"/>
            </a:xfrm>
            <a:custGeom>
              <a:rect b="b" l="l" r="r" t="t"/>
              <a:pathLst>
                <a:path extrusionOk="0" h="271" w="541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4732210" y="3859837"/>
              <a:ext cx="327049" cy="34901"/>
            </a:xfrm>
            <a:custGeom>
              <a:rect b="b" l="l" r="r" t="t"/>
              <a:pathLst>
                <a:path extrusionOk="0" h="983" w="9212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5031897" y="3859837"/>
              <a:ext cx="27337" cy="34901"/>
            </a:xfrm>
            <a:custGeom>
              <a:rect b="b" l="l" r="r" t="t"/>
              <a:pathLst>
                <a:path extrusionOk="0" h="983" w="77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4862793" y="3859908"/>
              <a:ext cx="65893" cy="16936"/>
            </a:xfrm>
            <a:custGeom>
              <a:rect b="b" l="l" r="r" t="t"/>
              <a:pathLst>
                <a:path extrusionOk="0" h="477" w="1856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4903516" y="3859837"/>
              <a:ext cx="25100" cy="16971"/>
            </a:xfrm>
            <a:custGeom>
              <a:rect b="b" l="l" r="r" t="t"/>
              <a:pathLst>
                <a:path extrusionOk="0" h="478" w="707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86" name="Google Shape;1386;p35"/>
          <p:cNvCxnSpPr>
            <a:stCxn id="1349" idx="3"/>
            <a:endCxn id="135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35"/>
          <p:cNvSpPr/>
          <p:nvPr/>
        </p:nvSpPr>
        <p:spPr>
          <a:xfrm>
            <a:off x="4876875" y="3287925"/>
            <a:ext cx="2907600" cy="840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5"/>
          <p:cNvSpPr txBox="1"/>
          <p:nvPr>
            <p:ph idx="4" type="subTitle"/>
          </p:nvPr>
        </p:nvSpPr>
        <p:spPr>
          <a:xfrm>
            <a:off x="4876875" y="3506050"/>
            <a:ext cx="2907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chemeClr val="accent3"/>
                </a:highlight>
              </a:rPr>
              <a:t>É</a:t>
            </a:r>
            <a:r>
              <a:rPr lang="en"/>
              <a:t> essencial para traduzir o código corretamente e detectar erros..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389" name="Google Shape;1389;p35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90" name="Google Shape;1390;p35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35"/>
          <p:cNvGrpSpPr/>
          <p:nvPr/>
        </p:nvGrpSpPr>
        <p:grpSpPr>
          <a:xfrm>
            <a:off x="3136725" y="3506171"/>
            <a:ext cx="1130400" cy="1101074"/>
            <a:chOff x="3136725" y="3287950"/>
            <a:chExt cx="1130400" cy="1319125"/>
          </a:xfrm>
        </p:grpSpPr>
        <p:sp>
          <p:nvSpPr>
            <p:cNvPr id="1395" name="Google Shape;1395;p35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7" name="Google Shape;1397;p35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98" name="Google Shape;1398;p35"/>
            <p:cNvSpPr/>
            <p:nvPr/>
          </p:nvSpPr>
          <p:spPr>
            <a:xfrm>
              <a:off x="3451699" y="3624873"/>
              <a:ext cx="234707" cy="320362"/>
            </a:xfrm>
            <a:custGeom>
              <a:rect b="b" l="l" r="r" t="t"/>
              <a:pathLst>
                <a:path extrusionOk="0" h="9023" w="6611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3669621" y="3656507"/>
              <a:ext cx="16686" cy="288727"/>
            </a:xfrm>
            <a:custGeom>
              <a:rect b="b" l="l" r="r" t="t"/>
              <a:pathLst>
                <a:path extrusionOk="0" h="8132" w="47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3451663" y="3618198"/>
              <a:ext cx="234636" cy="42748"/>
            </a:xfrm>
            <a:custGeom>
              <a:rect b="b" l="l" r="r" t="t"/>
              <a:pathLst>
                <a:path extrusionOk="0" h="1204" w="660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3669656" y="3618198"/>
              <a:ext cx="16651" cy="42748"/>
            </a:xfrm>
            <a:custGeom>
              <a:rect b="b" l="l" r="r" t="t"/>
              <a:pathLst>
                <a:path extrusionOk="0" h="1204" w="469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3532683" y="3688176"/>
              <a:ext cx="72603" cy="72608"/>
            </a:xfrm>
            <a:custGeom>
              <a:rect b="b" l="l" r="r" t="t"/>
              <a:pathLst>
                <a:path extrusionOk="0" h="2045" w="2045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3541665" y="3690945"/>
              <a:ext cx="63656" cy="69838"/>
            </a:xfrm>
            <a:custGeom>
              <a:rect b="b" l="l" r="r" t="t"/>
              <a:pathLst>
                <a:path extrusionOk="0" h="1967" w="1793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3482871" y="3782652"/>
              <a:ext cx="177122" cy="40405"/>
            </a:xfrm>
            <a:custGeom>
              <a:rect b="b" l="l" r="r" t="t"/>
              <a:pathLst>
                <a:path extrusionOk="0" h="1138" w="4989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3641218" y="3782652"/>
              <a:ext cx="18781" cy="40405"/>
            </a:xfrm>
            <a:custGeom>
              <a:rect b="b" l="l" r="r" t="t"/>
              <a:pathLst>
                <a:path extrusionOk="0" h="1138" w="529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3522280" y="3839919"/>
              <a:ext cx="90602" cy="9835"/>
            </a:xfrm>
            <a:custGeom>
              <a:rect b="b" l="l" r="r" t="t"/>
              <a:pathLst>
                <a:path extrusionOk="0" h="277" w="2552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3478007" y="3839919"/>
              <a:ext cx="31278" cy="9835"/>
            </a:xfrm>
            <a:custGeom>
              <a:rect b="b" l="l" r="r" t="t"/>
              <a:pathLst>
                <a:path extrusionOk="0" h="277" w="881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3478007" y="3864240"/>
              <a:ext cx="134874" cy="9906"/>
            </a:xfrm>
            <a:custGeom>
              <a:rect b="b" l="l" r="r" t="t"/>
              <a:pathLst>
                <a:path extrusionOk="0" h="279" w="3799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3566553" y="3888560"/>
              <a:ext cx="46331" cy="9906"/>
            </a:xfrm>
            <a:custGeom>
              <a:rect b="b" l="l" r="r" t="t"/>
              <a:pathLst>
                <a:path extrusionOk="0" h="279" w="1305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3478007" y="3888560"/>
              <a:ext cx="75301" cy="9906"/>
            </a:xfrm>
            <a:custGeom>
              <a:rect b="b" l="l" r="r" t="t"/>
              <a:pathLst>
                <a:path extrusionOk="0" h="279" w="2121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3478007" y="3912951"/>
              <a:ext cx="134874" cy="9835"/>
            </a:xfrm>
            <a:custGeom>
              <a:rect b="b" l="l" r="r" t="t"/>
              <a:pathLst>
                <a:path extrusionOk="0" h="277" w="3799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3639158" y="3759042"/>
              <a:ext cx="111158" cy="186188"/>
            </a:xfrm>
            <a:custGeom>
              <a:rect b="b" l="l" r="r" t="t"/>
              <a:pathLst>
                <a:path extrusionOk="0" h="5244" w="3131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3731468" y="3759042"/>
              <a:ext cx="18852" cy="186188"/>
            </a:xfrm>
            <a:custGeom>
              <a:rect b="b" l="l" r="r" t="t"/>
              <a:pathLst>
                <a:path extrusionOk="0" h="5244" w="531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3658543" y="3864240"/>
              <a:ext cx="72354" cy="9906"/>
            </a:xfrm>
            <a:custGeom>
              <a:rect b="b" l="l" r="r" t="t"/>
              <a:pathLst>
                <a:path extrusionOk="0" h="279" w="2038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3658579" y="3888560"/>
              <a:ext cx="55526" cy="9906"/>
            </a:xfrm>
            <a:custGeom>
              <a:rect b="b" l="l" r="r" t="t"/>
              <a:pathLst>
                <a:path extrusionOk="0" h="279" w="1564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3658579" y="3912951"/>
              <a:ext cx="55526" cy="9835"/>
            </a:xfrm>
            <a:custGeom>
              <a:rect b="b" l="l" r="r" t="t"/>
              <a:pathLst>
                <a:path extrusionOk="0" h="277" w="1564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7" name="Google Shape;1417;p35"/>
          <p:cNvCxnSpPr>
            <a:stCxn id="1395" idx="3"/>
            <a:endCxn id="1418" idx="1"/>
          </p:cNvCxnSpPr>
          <p:nvPr/>
        </p:nvCxnSpPr>
        <p:spPr>
          <a:xfrm flipH="1" rot="10800000">
            <a:off x="4267125" y="3828843"/>
            <a:ext cx="609900" cy="31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6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424" name="Google Shape;14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00" y="540000"/>
            <a:ext cx="4366499" cy="428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975" y="540000"/>
            <a:ext cx="4082600" cy="42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36"/>
          <p:cNvSpPr/>
          <p:nvPr/>
        </p:nvSpPr>
        <p:spPr>
          <a:xfrm>
            <a:off x="6774475" y="728647"/>
            <a:ext cx="1648500" cy="498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6"/>
          <p:cNvSpPr txBox="1"/>
          <p:nvPr>
            <p:ph idx="4294967295" type="subTitle"/>
          </p:nvPr>
        </p:nvSpPr>
        <p:spPr>
          <a:xfrm>
            <a:off x="6774468" y="850076"/>
            <a:ext cx="1648500" cy="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 A nossa BNF (Progol)</a:t>
            </a:r>
            <a:endParaRPr sz="1300"/>
          </a:p>
        </p:txBody>
      </p:sp>
      <p:grpSp>
        <p:nvGrpSpPr>
          <p:cNvPr id="1428" name="Google Shape;1428;p36"/>
          <p:cNvGrpSpPr/>
          <p:nvPr/>
        </p:nvGrpSpPr>
        <p:grpSpPr>
          <a:xfrm>
            <a:off x="6774484" y="728514"/>
            <a:ext cx="1648318" cy="121416"/>
            <a:chOff x="1290775" y="1427525"/>
            <a:chExt cx="2907600" cy="218100"/>
          </a:xfrm>
        </p:grpSpPr>
        <p:sp>
          <p:nvSpPr>
            <p:cNvPr id="1429" name="Google Shape;1429;p36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3" name="Google Shape;1433;p36"/>
          <p:cNvCxnSpPr>
            <a:stCxn id="1427" idx="3"/>
          </p:cNvCxnSpPr>
          <p:nvPr/>
        </p:nvCxnSpPr>
        <p:spPr>
          <a:xfrm>
            <a:off x="8422968" y="979076"/>
            <a:ext cx="345600" cy="17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7"/>
          <p:cNvSpPr/>
          <p:nvPr/>
        </p:nvSpPr>
        <p:spPr>
          <a:xfrm>
            <a:off x="1272075" y="2229878"/>
            <a:ext cx="3201000" cy="1717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7"/>
          <p:cNvSpPr/>
          <p:nvPr/>
        </p:nvSpPr>
        <p:spPr>
          <a:xfrm>
            <a:off x="4964325" y="2654614"/>
            <a:ext cx="2907600" cy="8637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7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é uma representação em forma de árvore do código que o compilador cria após analisar o programa. Cada nó da árvore representa uma parte do código, como operações, condições ou variáveis. Ela ajuda o compilador a entender e processar o código de forma estruturada.</a:t>
            </a:r>
            <a:endParaRPr sz="1300"/>
          </a:p>
        </p:txBody>
      </p:sp>
      <p:sp>
        <p:nvSpPr>
          <p:cNvPr id="1441" name="Google Shape;1441;p37"/>
          <p:cNvSpPr txBox="1"/>
          <p:nvPr>
            <p:ph idx="2" type="subTitle"/>
          </p:nvPr>
        </p:nvSpPr>
        <p:spPr>
          <a:xfrm>
            <a:off x="4964325" y="2654627"/>
            <a:ext cx="2907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2" name="Google Shape;1442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</a:rPr>
              <a:t>AST </a:t>
            </a:r>
            <a:r>
              <a:rPr lang="en" sz="2700"/>
              <a:t>(Árvore de Sintaxe Abstrata)</a:t>
            </a:r>
            <a:endParaRPr sz="2700"/>
          </a:p>
        </p:txBody>
      </p:sp>
      <p:sp>
        <p:nvSpPr>
          <p:cNvPr id="1443" name="Google Shape;1443;p37"/>
          <p:cNvSpPr/>
          <p:nvPr/>
        </p:nvSpPr>
        <p:spPr>
          <a:xfrm>
            <a:off x="1272075" y="2011775"/>
            <a:ext cx="3201000" cy="2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7"/>
          <p:cNvSpPr/>
          <p:nvPr/>
        </p:nvSpPr>
        <p:spPr>
          <a:xfrm>
            <a:off x="4964325" y="2436513"/>
            <a:ext cx="2907600" cy="2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5" name="Google Shape;1445;p37"/>
          <p:cNvGrpSpPr/>
          <p:nvPr/>
        </p:nvGrpSpPr>
        <p:grpSpPr>
          <a:xfrm>
            <a:off x="6060004" y="1390564"/>
            <a:ext cx="650997" cy="759684"/>
            <a:chOff x="4876875" y="1427500"/>
            <a:chExt cx="1130400" cy="1319125"/>
          </a:xfrm>
        </p:grpSpPr>
        <p:sp>
          <p:nvSpPr>
            <p:cNvPr id="1446" name="Google Shape;1446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8" name="Google Shape;1448;p37"/>
          <p:cNvCxnSpPr>
            <a:stCxn id="1440" idx="3"/>
            <a:endCxn id="1446" idx="1"/>
          </p:cNvCxnSpPr>
          <p:nvPr/>
        </p:nvCxnSpPr>
        <p:spPr>
          <a:xfrm flipH="1" rot="10800000">
            <a:off x="4473075" y="1833275"/>
            <a:ext cx="1587000" cy="1255200"/>
          </a:xfrm>
          <a:prstGeom prst="bentConnector3">
            <a:avLst>
              <a:gd fmla="val 154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9" name="Google Shape;1449;p37"/>
          <p:cNvGrpSpPr/>
          <p:nvPr/>
        </p:nvGrpSpPr>
        <p:grpSpPr>
          <a:xfrm>
            <a:off x="6060004" y="3817439"/>
            <a:ext cx="650997" cy="759684"/>
            <a:chOff x="4876875" y="1427500"/>
            <a:chExt cx="1130400" cy="1319125"/>
          </a:xfrm>
        </p:grpSpPr>
        <p:sp>
          <p:nvSpPr>
            <p:cNvPr id="1450" name="Google Shape;1450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2" name="Google Shape;1452;p37"/>
          <p:cNvCxnSpPr>
            <a:stCxn id="1450" idx="1"/>
            <a:endCxn id="1440" idx="3"/>
          </p:cNvCxnSpPr>
          <p:nvPr/>
        </p:nvCxnSpPr>
        <p:spPr>
          <a:xfrm rot="10800000">
            <a:off x="4473004" y="3088590"/>
            <a:ext cx="1587000" cy="1171500"/>
          </a:xfrm>
          <a:prstGeom prst="bentConnector3">
            <a:avLst>
              <a:gd fmla="val 845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37"/>
          <p:cNvCxnSpPr>
            <a:stCxn id="1440" idx="3"/>
            <a:endCxn id="1441" idx="1"/>
          </p:cNvCxnSpPr>
          <p:nvPr/>
        </p:nvCxnSpPr>
        <p:spPr>
          <a:xfrm>
            <a:off x="4473075" y="3088475"/>
            <a:ext cx="491400" cy="55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4" name="Google Shape;14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325" y="2282975"/>
            <a:ext cx="2907600" cy="1391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5" name="Google Shape;1455;p37"/>
          <p:cNvSpPr/>
          <p:nvPr/>
        </p:nvSpPr>
        <p:spPr>
          <a:xfrm>
            <a:off x="6209563" y="1664075"/>
            <a:ext cx="351900" cy="347700"/>
          </a:xfrm>
          <a:prstGeom prst="flowChartConnector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56" name="Google Shape;1456;p37"/>
          <p:cNvSpPr/>
          <p:nvPr/>
        </p:nvSpPr>
        <p:spPr>
          <a:xfrm>
            <a:off x="6209538" y="4089075"/>
            <a:ext cx="351900" cy="347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" name="Google Shape;14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575" y="590313"/>
            <a:ext cx="2061750" cy="41379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2" name="Google Shape;14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000" y="2245775"/>
            <a:ext cx="1873850" cy="827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3" name="Google Shape;1463;p38"/>
          <p:cNvSpPr/>
          <p:nvPr/>
        </p:nvSpPr>
        <p:spPr>
          <a:xfrm>
            <a:off x="5802175" y="2564225"/>
            <a:ext cx="7824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4" name="Google Shape;1464;p38"/>
          <p:cNvSpPr txBox="1"/>
          <p:nvPr/>
        </p:nvSpPr>
        <p:spPr>
          <a:xfrm>
            <a:off x="513550" y="1387675"/>
            <a:ext cx="467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Exemplo de AST </a:t>
            </a:r>
            <a:endParaRPr sz="19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na linguagem Progol</a:t>
            </a:r>
            <a:endParaRPr sz="19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65" name="Google Shape;1465;p38"/>
          <p:cNvSpPr txBox="1"/>
          <p:nvPr/>
        </p:nvSpPr>
        <p:spPr>
          <a:xfrm>
            <a:off x="313425" y="2228325"/>
            <a:ext cx="3593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413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dk2"/>
                </a:highlight>
                <a:latin typeface="Anaheim"/>
                <a:ea typeface="Anaheim"/>
                <a:cs typeface="Anaheim"/>
                <a:sym typeface="Anaheim"/>
              </a:rPr>
              <a:t>Cada nó da árvore representa uma parte do código, como operações, condições ou variáveis. Ela ajuda o compilador a entender e processar o código de forma estruturada.</a:t>
            </a:r>
            <a:endParaRPr sz="1100">
              <a:solidFill>
                <a:schemeClr val="dk1"/>
              </a:solidFill>
              <a:highlight>
                <a:schemeClr val="dk2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