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79" r:id="rId6"/>
    <p:sldId id="260" r:id="rId7"/>
    <p:sldId id="261" r:id="rId8"/>
    <p:sldId id="262" r:id="rId9"/>
    <p:sldId id="27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8" r:id="rId23"/>
    <p:sldId id="275" r:id="rId24"/>
    <p:sldId id="276"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29A904-BB8B-44B1-AE51-5D5FB85714FA}">
  <a:tblStyle styleId="{0729A904-BB8B-44B1-AE51-5D5FB85714FA}"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Gino Terezo" userId="3eb37ca27a9574c6" providerId="LiveId" clId="{CA007D9B-B90B-41F9-9F6D-2780F4301B5A}"/>
    <pc:docChg chg="undo custSel modSld">
      <pc:chgData name="Gustavo Gino Terezo" userId="3eb37ca27a9574c6" providerId="LiveId" clId="{CA007D9B-B90B-41F9-9F6D-2780F4301B5A}" dt="2023-06-01T19:21:44.581" v="65" actId="255"/>
      <pc:docMkLst>
        <pc:docMk/>
      </pc:docMkLst>
      <pc:sldChg chg="modSp mod">
        <pc:chgData name="Gustavo Gino Terezo" userId="3eb37ca27a9574c6" providerId="LiveId" clId="{CA007D9B-B90B-41F9-9F6D-2780F4301B5A}" dt="2023-06-01T19:14:25.061" v="2" actId="1076"/>
        <pc:sldMkLst>
          <pc:docMk/>
          <pc:sldMk cId="0" sldId="258"/>
        </pc:sldMkLst>
        <pc:spChg chg="mod">
          <ac:chgData name="Gustavo Gino Terezo" userId="3eb37ca27a9574c6" providerId="LiveId" clId="{CA007D9B-B90B-41F9-9F6D-2780F4301B5A}" dt="2023-06-01T19:14:25.061" v="2" actId="1076"/>
          <ac:spMkLst>
            <pc:docMk/>
            <pc:sldMk cId="0" sldId="258"/>
            <ac:spMk id="6" creationId="{6D8664FC-454B-4E99-B951-5516F4EFD66D}"/>
          </ac:spMkLst>
        </pc:spChg>
        <pc:spChg chg="mod">
          <ac:chgData name="Gustavo Gino Terezo" userId="3eb37ca27a9574c6" providerId="LiveId" clId="{CA007D9B-B90B-41F9-9F6D-2780F4301B5A}" dt="2023-06-01T19:14:16.278" v="1" actId="1076"/>
          <ac:spMkLst>
            <pc:docMk/>
            <pc:sldMk cId="0" sldId="258"/>
            <ac:spMk id="7" creationId="{FF4C5888-F256-4F28-9A1F-72FB2DE8E24E}"/>
          </ac:spMkLst>
        </pc:spChg>
      </pc:sldChg>
      <pc:sldChg chg="modSp mod">
        <pc:chgData name="Gustavo Gino Terezo" userId="3eb37ca27a9574c6" providerId="LiveId" clId="{CA007D9B-B90B-41F9-9F6D-2780F4301B5A}" dt="2023-06-01T19:14:34.732" v="4" actId="1076"/>
        <pc:sldMkLst>
          <pc:docMk/>
          <pc:sldMk cId="0" sldId="259"/>
        </pc:sldMkLst>
        <pc:spChg chg="mod">
          <ac:chgData name="Gustavo Gino Terezo" userId="3eb37ca27a9574c6" providerId="LiveId" clId="{CA007D9B-B90B-41F9-9F6D-2780F4301B5A}" dt="2023-06-01T19:14:34.732" v="4" actId="1076"/>
          <ac:spMkLst>
            <pc:docMk/>
            <pc:sldMk cId="0" sldId="259"/>
            <ac:spMk id="109" creationId="{00000000-0000-0000-0000-000000000000}"/>
          </ac:spMkLst>
        </pc:spChg>
      </pc:sldChg>
      <pc:sldChg chg="modSp mod">
        <pc:chgData name="Gustavo Gino Terezo" userId="3eb37ca27a9574c6" providerId="LiveId" clId="{CA007D9B-B90B-41F9-9F6D-2780F4301B5A}" dt="2023-06-01T19:16:53.618" v="22" actId="1076"/>
        <pc:sldMkLst>
          <pc:docMk/>
          <pc:sldMk cId="0" sldId="260"/>
        </pc:sldMkLst>
        <pc:spChg chg="mod">
          <ac:chgData name="Gustavo Gino Terezo" userId="3eb37ca27a9574c6" providerId="LiveId" clId="{CA007D9B-B90B-41F9-9F6D-2780F4301B5A}" dt="2023-06-01T19:16:45.513" v="21" actId="1076"/>
          <ac:spMkLst>
            <pc:docMk/>
            <pc:sldMk cId="0" sldId="260"/>
            <ac:spMk id="115" creationId="{00000000-0000-0000-0000-000000000000}"/>
          </ac:spMkLst>
        </pc:spChg>
        <pc:spChg chg="mod">
          <ac:chgData name="Gustavo Gino Terezo" userId="3eb37ca27a9574c6" providerId="LiveId" clId="{CA007D9B-B90B-41F9-9F6D-2780F4301B5A}" dt="2023-06-01T19:16:53.618" v="22" actId="1076"/>
          <ac:spMkLst>
            <pc:docMk/>
            <pc:sldMk cId="0" sldId="260"/>
            <ac:spMk id="116" creationId="{00000000-0000-0000-0000-000000000000}"/>
          </ac:spMkLst>
        </pc:spChg>
      </pc:sldChg>
      <pc:sldChg chg="modSp mod">
        <pc:chgData name="Gustavo Gino Terezo" userId="3eb37ca27a9574c6" providerId="LiveId" clId="{CA007D9B-B90B-41F9-9F6D-2780F4301B5A}" dt="2023-06-01T19:15:25.549" v="11" actId="1076"/>
        <pc:sldMkLst>
          <pc:docMk/>
          <pc:sldMk cId="0" sldId="261"/>
        </pc:sldMkLst>
        <pc:spChg chg="mod">
          <ac:chgData name="Gustavo Gino Terezo" userId="3eb37ca27a9574c6" providerId="LiveId" clId="{CA007D9B-B90B-41F9-9F6D-2780F4301B5A}" dt="2023-06-01T19:15:25.549" v="11" actId="1076"/>
          <ac:spMkLst>
            <pc:docMk/>
            <pc:sldMk cId="0" sldId="261"/>
            <ac:spMk id="123" creationId="{00000000-0000-0000-0000-000000000000}"/>
          </ac:spMkLst>
        </pc:spChg>
      </pc:sldChg>
      <pc:sldChg chg="modSp mod">
        <pc:chgData name="Gustavo Gino Terezo" userId="3eb37ca27a9574c6" providerId="LiveId" clId="{CA007D9B-B90B-41F9-9F6D-2780F4301B5A}" dt="2023-06-01T19:18:13.643" v="40" actId="120"/>
        <pc:sldMkLst>
          <pc:docMk/>
          <pc:sldMk cId="0" sldId="262"/>
        </pc:sldMkLst>
        <pc:spChg chg="mod">
          <ac:chgData name="Gustavo Gino Terezo" userId="3eb37ca27a9574c6" providerId="LiveId" clId="{CA007D9B-B90B-41F9-9F6D-2780F4301B5A}" dt="2023-06-01T19:18:13.643" v="40" actId="120"/>
          <ac:spMkLst>
            <pc:docMk/>
            <pc:sldMk cId="0" sldId="262"/>
            <ac:spMk id="128" creationId="{00000000-0000-0000-0000-000000000000}"/>
          </ac:spMkLst>
        </pc:spChg>
      </pc:sldChg>
      <pc:sldChg chg="modSp mod">
        <pc:chgData name="Gustavo Gino Terezo" userId="3eb37ca27a9574c6" providerId="LiveId" clId="{CA007D9B-B90B-41F9-9F6D-2780F4301B5A}" dt="2023-06-01T19:17:41.598" v="27" actId="20577"/>
        <pc:sldMkLst>
          <pc:docMk/>
          <pc:sldMk cId="0" sldId="263"/>
        </pc:sldMkLst>
        <pc:spChg chg="mod">
          <ac:chgData name="Gustavo Gino Terezo" userId="3eb37ca27a9574c6" providerId="LiveId" clId="{CA007D9B-B90B-41F9-9F6D-2780F4301B5A}" dt="2023-06-01T19:17:41.598" v="27" actId="20577"/>
          <ac:spMkLst>
            <pc:docMk/>
            <pc:sldMk cId="0" sldId="263"/>
            <ac:spMk id="135" creationId="{00000000-0000-0000-0000-000000000000}"/>
          </ac:spMkLst>
        </pc:spChg>
      </pc:sldChg>
      <pc:sldChg chg="modSp mod">
        <pc:chgData name="Gustavo Gino Terezo" userId="3eb37ca27a9574c6" providerId="LiveId" clId="{CA007D9B-B90B-41F9-9F6D-2780F4301B5A}" dt="2023-06-01T19:18:42.792" v="46" actId="1076"/>
        <pc:sldMkLst>
          <pc:docMk/>
          <pc:sldMk cId="0" sldId="264"/>
        </pc:sldMkLst>
        <pc:spChg chg="mod">
          <ac:chgData name="Gustavo Gino Terezo" userId="3eb37ca27a9574c6" providerId="LiveId" clId="{CA007D9B-B90B-41F9-9F6D-2780F4301B5A}" dt="2023-06-01T19:18:42.792" v="46" actId="1076"/>
          <ac:spMkLst>
            <pc:docMk/>
            <pc:sldMk cId="0" sldId="264"/>
            <ac:spMk id="142" creationId="{00000000-0000-0000-0000-000000000000}"/>
          </ac:spMkLst>
        </pc:spChg>
      </pc:sldChg>
      <pc:sldChg chg="modSp mod">
        <pc:chgData name="Gustavo Gino Terezo" userId="3eb37ca27a9574c6" providerId="LiveId" clId="{CA007D9B-B90B-41F9-9F6D-2780F4301B5A}" dt="2023-06-01T19:19:06.435" v="52" actId="6549"/>
        <pc:sldMkLst>
          <pc:docMk/>
          <pc:sldMk cId="0" sldId="265"/>
        </pc:sldMkLst>
        <pc:spChg chg="mod">
          <ac:chgData name="Gustavo Gino Terezo" userId="3eb37ca27a9574c6" providerId="LiveId" clId="{CA007D9B-B90B-41F9-9F6D-2780F4301B5A}" dt="2023-06-01T19:19:06.435" v="52" actId="6549"/>
          <ac:spMkLst>
            <pc:docMk/>
            <pc:sldMk cId="0" sldId="265"/>
            <ac:spMk id="149" creationId="{00000000-0000-0000-0000-000000000000}"/>
          </ac:spMkLst>
        </pc:spChg>
      </pc:sldChg>
      <pc:sldChg chg="modSp mod">
        <pc:chgData name="Gustavo Gino Terezo" userId="3eb37ca27a9574c6" providerId="LiveId" clId="{CA007D9B-B90B-41F9-9F6D-2780F4301B5A}" dt="2023-06-01T19:21:44.581" v="65" actId="255"/>
        <pc:sldMkLst>
          <pc:docMk/>
          <pc:sldMk cId="0" sldId="266"/>
        </pc:sldMkLst>
        <pc:spChg chg="mod">
          <ac:chgData name="Gustavo Gino Terezo" userId="3eb37ca27a9574c6" providerId="LiveId" clId="{CA007D9B-B90B-41F9-9F6D-2780F4301B5A}" dt="2023-06-01T19:21:44.581" v="65" actId="255"/>
          <ac:spMkLst>
            <pc:docMk/>
            <pc:sldMk cId="0" sldId="266"/>
            <ac:spMk id="156" creationId="{00000000-0000-0000-0000-000000000000}"/>
          </ac:spMkLst>
        </pc:spChg>
      </pc:sldChg>
      <pc:sldChg chg="modSp mod">
        <pc:chgData name="Gustavo Gino Terezo" userId="3eb37ca27a9574c6" providerId="LiveId" clId="{CA007D9B-B90B-41F9-9F6D-2780F4301B5A}" dt="2023-06-01T19:19:27.507" v="56" actId="1076"/>
        <pc:sldMkLst>
          <pc:docMk/>
          <pc:sldMk cId="0" sldId="267"/>
        </pc:sldMkLst>
        <pc:spChg chg="mod">
          <ac:chgData name="Gustavo Gino Terezo" userId="3eb37ca27a9574c6" providerId="LiveId" clId="{CA007D9B-B90B-41F9-9F6D-2780F4301B5A}" dt="2023-06-01T19:19:27.507" v="56" actId="1076"/>
          <ac:spMkLst>
            <pc:docMk/>
            <pc:sldMk cId="0" sldId="267"/>
            <ac:spMk id="165" creationId="{00000000-0000-0000-0000-000000000000}"/>
          </ac:spMkLst>
        </pc:spChg>
      </pc:sldChg>
      <pc:sldChg chg="modSp mod">
        <pc:chgData name="Gustavo Gino Terezo" userId="3eb37ca27a9574c6" providerId="LiveId" clId="{CA007D9B-B90B-41F9-9F6D-2780F4301B5A}" dt="2023-06-01T19:19:39.439" v="57" actId="1076"/>
        <pc:sldMkLst>
          <pc:docMk/>
          <pc:sldMk cId="0" sldId="270"/>
        </pc:sldMkLst>
        <pc:spChg chg="mod">
          <ac:chgData name="Gustavo Gino Terezo" userId="3eb37ca27a9574c6" providerId="LiveId" clId="{CA007D9B-B90B-41F9-9F6D-2780F4301B5A}" dt="2023-06-01T19:19:39.439" v="57" actId="1076"/>
          <ac:spMkLst>
            <pc:docMk/>
            <pc:sldMk cId="0" sldId="270"/>
            <ac:spMk id="189" creationId="{00000000-0000-0000-0000-000000000000}"/>
          </ac:spMkLst>
        </pc:spChg>
      </pc:sldChg>
      <pc:sldChg chg="modSp mod">
        <pc:chgData name="Gustavo Gino Terezo" userId="3eb37ca27a9574c6" providerId="LiveId" clId="{CA007D9B-B90B-41F9-9F6D-2780F4301B5A}" dt="2023-06-01T19:19:55.686" v="58" actId="1076"/>
        <pc:sldMkLst>
          <pc:docMk/>
          <pc:sldMk cId="0" sldId="274"/>
        </pc:sldMkLst>
        <pc:spChg chg="mod">
          <ac:chgData name="Gustavo Gino Terezo" userId="3eb37ca27a9574c6" providerId="LiveId" clId="{CA007D9B-B90B-41F9-9F6D-2780F4301B5A}" dt="2023-06-01T19:19:55.686" v="58" actId="1076"/>
          <ac:spMkLst>
            <pc:docMk/>
            <pc:sldMk cId="0" sldId="274"/>
            <ac:spMk id="6" creationId="{ECBFDC83-0C33-4633-9455-A915A775DA0B}"/>
          </ac:spMkLst>
        </pc:spChg>
      </pc:sldChg>
      <pc:sldChg chg="modSp mod">
        <pc:chgData name="Gustavo Gino Terezo" userId="3eb37ca27a9574c6" providerId="LiveId" clId="{CA007D9B-B90B-41F9-9F6D-2780F4301B5A}" dt="2023-06-01T19:17:54.477" v="33" actId="20577"/>
        <pc:sldMkLst>
          <pc:docMk/>
          <pc:sldMk cId="4157114442" sldId="277"/>
        </pc:sldMkLst>
        <pc:spChg chg="mod">
          <ac:chgData name="Gustavo Gino Terezo" userId="3eb37ca27a9574c6" providerId="LiveId" clId="{CA007D9B-B90B-41F9-9F6D-2780F4301B5A}" dt="2023-06-01T19:17:54.477" v="33" actId="20577"/>
          <ac:spMkLst>
            <pc:docMk/>
            <pc:sldMk cId="4157114442" sldId="277"/>
            <ac:spMk id="5" creationId="{E2021737-788B-419F-ACF4-4AD49CB581B7}"/>
          </ac:spMkLst>
        </pc:spChg>
      </pc:sldChg>
      <pc:sldChg chg="modSp mod">
        <pc:chgData name="Gustavo Gino Terezo" userId="3eb37ca27a9574c6" providerId="LiveId" clId="{CA007D9B-B90B-41F9-9F6D-2780F4301B5A}" dt="2023-06-01T19:20:26.656" v="63" actId="1076"/>
        <pc:sldMkLst>
          <pc:docMk/>
          <pc:sldMk cId="2703687745" sldId="278"/>
        </pc:sldMkLst>
        <pc:spChg chg="mod">
          <ac:chgData name="Gustavo Gino Terezo" userId="3eb37ca27a9574c6" providerId="LiveId" clId="{CA007D9B-B90B-41F9-9F6D-2780F4301B5A}" dt="2023-06-01T19:20:26.656" v="63" actId="1076"/>
          <ac:spMkLst>
            <pc:docMk/>
            <pc:sldMk cId="2703687745" sldId="278"/>
            <ac:spMk id="5" creationId="{15F168F3-39D6-43E8-B609-1E293A8CCA70}"/>
          </ac:spMkLst>
        </pc:spChg>
        <pc:spChg chg="mod">
          <ac:chgData name="Gustavo Gino Terezo" userId="3eb37ca27a9574c6" providerId="LiveId" clId="{CA007D9B-B90B-41F9-9F6D-2780F4301B5A}" dt="2023-06-01T19:20:19.124" v="62" actId="1076"/>
          <ac:spMkLst>
            <pc:docMk/>
            <pc:sldMk cId="2703687745" sldId="278"/>
            <ac:spMk id="6" creationId="{C90E3A3C-9DBF-4F59-9E88-F664AA18DB84}"/>
          </ac:spMkLst>
        </pc:spChg>
      </pc:sldChg>
      <pc:sldChg chg="modSp mod">
        <pc:chgData name="Gustavo Gino Terezo" userId="3eb37ca27a9574c6" providerId="LiveId" clId="{CA007D9B-B90B-41F9-9F6D-2780F4301B5A}" dt="2023-06-01T19:14:42.315" v="5" actId="1076"/>
        <pc:sldMkLst>
          <pc:docMk/>
          <pc:sldMk cId="3040568276" sldId="279"/>
        </pc:sldMkLst>
        <pc:spChg chg="mod">
          <ac:chgData name="Gustavo Gino Terezo" userId="3eb37ca27a9574c6" providerId="LiveId" clId="{CA007D9B-B90B-41F9-9F6D-2780F4301B5A}" dt="2023-06-01T19:14:42.315" v="5" actId="1076"/>
          <ac:spMkLst>
            <pc:docMk/>
            <pc:sldMk cId="3040568276" sldId="279"/>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a437d0342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g20a437d034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a437d0342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0a437d0342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a437d0342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0a437d0342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0a437d0342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0a437d0342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437d0342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0a437d034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a:solidFill>
                  <a:schemeClr val="dk1"/>
                </a:solidFill>
                <a:latin typeface="Times New Roman"/>
                <a:ea typeface="Times New Roman"/>
                <a:cs typeface="Times New Roman"/>
                <a:sym typeface="Times New Roman"/>
              </a:rPr>
              <a:t>24</a:t>
            </a:fld>
            <a:endParaRPr sz="1200">
              <a:solidFill>
                <a:schemeClr val="dk1"/>
              </a:solidFill>
              <a:latin typeface="Times New Roman"/>
              <a:ea typeface="Times New Roman"/>
              <a:cs typeface="Times New Roman"/>
              <a:sym typeface="Times New Roman"/>
            </a:endParaRPr>
          </a:p>
        </p:txBody>
      </p:sp>
      <p:sp>
        <p:nvSpPr>
          <p:cNvPr id="234" name="Google Shape;23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79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a437d034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0a437d034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a437d034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0a437d034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Calibri"/>
                <a:ea typeface="Calibri"/>
                <a:cs typeface="Calibri"/>
                <a:sym typeface="Calibri"/>
              </a:defRPr>
            </a:lvl1pPr>
            <a:lvl2pPr marL="0" marR="0" lvl="1" indent="0" algn="l" rtl="0">
              <a:spcBef>
                <a:spcPts val="0"/>
              </a:spcBef>
              <a:buNone/>
              <a:defRPr sz="1800" b="0" i="0" u="none" strike="noStrike" cap="none">
                <a:solidFill>
                  <a:srgbClr val="888888"/>
                </a:solidFill>
                <a:latin typeface="Calibri"/>
                <a:ea typeface="Calibri"/>
                <a:cs typeface="Calibri"/>
                <a:sym typeface="Calibri"/>
              </a:defRPr>
            </a:lvl2pPr>
            <a:lvl3pPr marL="0" marR="0" lvl="2" indent="0" algn="l" rtl="0">
              <a:spcBef>
                <a:spcPts val="0"/>
              </a:spcBef>
              <a:buNone/>
              <a:defRPr sz="1800" b="0" i="0" u="none" strike="noStrike" cap="none">
                <a:solidFill>
                  <a:srgbClr val="888888"/>
                </a:solidFill>
                <a:latin typeface="Calibri"/>
                <a:ea typeface="Calibri"/>
                <a:cs typeface="Calibri"/>
                <a:sym typeface="Calibri"/>
              </a:defRPr>
            </a:lvl3pPr>
            <a:lvl4pPr marL="0" marR="0" lvl="3" indent="0" algn="l" rtl="0">
              <a:spcBef>
                <a:spcPts val="0"/>
              </a:spcBef>
              <a:buNone/>
              <a:defRPr sz="1800" b="0" i="0" u="none" strike="noStrike" cap="none">
                <a:solidFill>
                  <a:srgbClr val="888888"/>
                </a:solidFill>
                <a:latin typeface="Calibri"/>
                <a:ea typeface="Calibri"/>
                <a:cs typeface="Calibri"/>
                <a:sym typeface="Calibri"/>
              </a:defRPr>
            </a:lvl4pPr>
            <a:lvl5pPr marL="0" marR="0" lvl="4" indent="0" algn="l" rtl="0">
              <a:spcBef>
                <a:spcPts val="0"/>
              </a:spcBef>
              <a:buNone/>
              <a:defRPr sz="1800" b="0" i="0" u="none" strike="noStrike" cap="none">
                <a:solidFill>
                  <a:srgbClr val="888888"/>
                </a:solidFill>
                <a:latin typeface="Calibri"/>
                <a:ea typeface="Calibri"/>
                <a:cs typeface="Calibri"/>
                <a:sym typeface="Calibri"/>
              </a:defRPr>
            </a:lvl5pPr>
            <a:lvl6pPr marL="0" marR="0" lvl="5" indent="0" algn="l" rtl="0">
              <a:spcBef>
                <a:spcPts val="0"/>
              </a:spcBef>
              <a:buNone/>
              <a:defRPr sz="1800" b="0" i="0" u="none" strike="noStrike" cap="none">
                <a:solidFill>
                  <a:srgbClr val="888888"/>
                </a:solidFill>
                <a:latin typeface="Calibri"/>
                <a:ea typeface="Calibri"/>
                <a:cs typeface="Calibri"/>
                <a:sym typeface="Calibri"/>
              </a:defRPr>
            </a:lvl6pPr>
            <a:lvl7pPr marL="0" marR="0" lvl="6" indent="0" algn="l" rtl="0">
              <a:spcBef>
                <a:spcPts val="0"/>
              </a:spcBef>
              <a:buNone/>
              <a:defRPr sz="1800" b="0" i="0" u="none" strike="noStrike" cap="none">
                <a:solidFill>
                  <a:srgbClr val="888888"/>
                </a:solidFill>
                <a:latin typeface="Calibri"/>
                <a:ea typeface="Calibri"/>
                <a:cs typeface="Calibri"/>
                <a:sym typeface="Calibri"/>
              </a:defRPr>
            </a:lvl7pPr>
            <a:lvl8pPr marL="0" marR="0" lvl="7" indent="0" algn="l" rtl="0">
              <a:spcBef>
                <a:spcPts val="0"/>
              </a:spcBef>
              <a:buNone/>
              <a:defRPr sz="1800" b="0" i="0" u="none" strike="noStrike" cap="none">
                <a:solidFill>
                  <a:srgbClr val="888888"/>
                </a:solidFill>
                <a:latin typeface="Calibri"/>
                <a:ea typeface="Calibri"/>
                <a:cs typeface="Calibri"/>
                <a:sym typeface="Calibri"/>
              </a:defRPr>
            </a:lvl8pPr>
            <a:lvl9pPr marL="0" marR="0" lvl="8" indent="0" algn="l" rtl="0">
              <a:spcBef>
                <a:spcPts val="0"/>
              </a:spcBef>
              <a:buNone/>
              <a:defRPr sz="18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888888"/>
                </a:solidFill>
                <a:latin typeface="Calibri"/>
                <a:ea typeface="Calibri"/>
                <a:cs typeface="Calibri"/>
                <a:sym typeface="Calibri"/>
              </a:defRPr>
            </a:lvl1pPr>
            <a:lvl2pPr marL="0" marR="0" lvl="1" indent="0" algn="l" rtl="0">
              <a:spcBef>
                <a:spcPts val="0"/>
              </a:spcBef>
              <a:buNone/>
              <a:defRPr sz="1800">
                <a:solidFill>
                  <a:srgbClr val="888888"/>
                </a:solidFill>
                <a:latin typeface="Calibri"/>
                <a:ea typeface="Calibri"/>
                <a:cs typeface="Calibri"/>
                <a:sym typeface="Calibri"/>
              </a:defRPr>
            </a:lvl2pPr>
            <a:lvl3pPr marL="0" marR="0" lvl="2" indent="0" algn="l" rtl="0">
              <a:spcBef>
                <a:spcPts val="0"/>
              </a:spcBef>
              <a:buNone/>
              <a:defRPr sz="1800">
                <a:solidFill>
                  <a:srgbClr val="888888"/>
                </a:solidFill>
                <a:latin typeface="Calibri"/>
                <a:ea typeface="Calibri"/>
                <a:cs typeface="Calibri"/>
                <a:sym typeface="Calibri"/>
              </a:defRPr>
            </a:lvl3pPr>
            <a:lvl4pPr marL="0" marR="0" lvl="3" indent="0" algn="l" rtl="0">
              <a:spcBef>
                <a:spcPts val="0"/>
              </a:spcBef>
              <a:buNone/>
              <a:defRPr sz="1800">
                <a:solidFill>
                  <a:srgbClr val="888888"/>
                </a:solidFill>
                <a:latin typeface="Calibri"/>
                <a:ea typeface="Calibri"/>
                <a:cs typeface="Calibri"/>
                <a:sym typeface="Calibri"/>
              </a:defRPr>
            </a:lvl4pPr>
            <a:lvl5pPr marL="0" marR="0" lvl="4" indent="0" algn="l" rtl="0">
              <a:spcBef>
                <a:spcPts val="0"/>
              </a:spcBef>
              <a:buNone/>
              <a:defRPr sz="1800">
                <a:solidFill>
                  <a:srgbClr val="888888"/>
                </a:solidFill>
                <a:latin typeface="Calibri"/>
                <a:ea typeface="Calibri"/>
                <a:cs typeface="Calibri"/>
                <a:sym typeface="Calibri"/>
              </a:defRPr>
            </a:lvl5pPr>
            <a:lvl6pPr marL="0" marR="0" lvl="5" indent="0" algn="l" rtl="0">
              <a:spcBef>
                <a:spcPts val="0"/>
              </a:spcBef>
              <a:buNone/>
              <a:defRPr sz="1800">
                <a:solidFill>
                  <a:srgbClr val="888888"/>
                </a:solidFill>
                <a:latin typeface="Calibri"/>
                <a:ea typeface="Calibri"/>
                <a:cs typeface="Calibri"/>
                <a:sym typeface="Calibri"/>
              </a:defRPr>
            </a:lvl6pPr>
            <a:lvl7pPr marL="0" marR="0" lvl="6" indent="0" algn="l" rtl="0">
              <a:spcBef>
                <a:spcPts val="0"/>
              </a:spcBef>
              <a:buNone/>
              <a:defRPr sz="1800">
                <a:solidFill>
                  <a:srgbClr val="888888"/>
                </a:solidFill>
                <a:latin typeface="Calibri"/>
                <a:ea typeface="Calibri"/>
                <a:cs typeface="Calibri"/>
                <a:sym typeface="Calibri"/>
              </a:defRPr>
            </a:lvl7pPr>
            <a:lvl8pPr marL="0" marR="0" lvl="7" indent="0" algn="l" rtl="0">
              <a:spcBef>
                <a:spcPts val="0"/>
              </a:spcBef>
              <a:buNone/>
              <a:defRPr sz="1800">
                <a:solidFill>
                  <a:srgbClr val="888888"/>
                </a:solidFill>
                <a:latin typeface="Calibri"/>
                <a:ea typeface="Calibri"/>
                <a:cs typeface="Calibri"/>
                <a:sym typeface="Calibri"/>
              </a:defRPr>
            </a:lvl8pPr>
            <a:lvl9pPr marL="0" marR="0" lvl="8" indent="0" algn="l" rtl="0">
              <a:spcBef>
                <a:spcPts val="0"/>
              </a:spcBef>
              <a:buNone/>
              <a:defRPr sz="18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13">
            <a:alphaModFix/>
          </a:blip>
          <a:srcRect/>
          <a:stretch/>
        </p:blipFill>
        <p:spPr>
          <a:xfrm>
            <a:off x="10303777" y="150391"/>
            <a:ext cx="1593850" cy="501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p:nvPr/>
        </p:nvSpPr>
        <p:spPr>
          <a:xfrm>
            <a:off x="391219" y="372778"/>
            <a:ext cx="11409562" cy="60016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800"/>
              <a:buFont typeface="Arial"/>
              <a:buNone/>
            </a:pPr>
            <a:r>
              <a:rPr lang="pt-BR" sz="4800" b="1" dirty="0">
                <a:solidFill>
                  <a:schemeClr val="dk1"/>
                </a:solidFill>
                <a:latin typeface="Calibri"/>
                <a:ea typeface="Calibri"/>
                <a:cs typeface="Calibri"/>
                <a:sym typeface="Calibri"/>
              </a:rPr>
              <a:t>Projeto A3</a:t>
            </a:r>
            <a:endParaRPr dirty="0"/>
          </a:p>
          <a:p>
            <a:pPr marL="0" marR="0" lvl="0" indent="0" algn="ctr" rtl="0">
              <a:spcBef>
                <a:spcPts val="960"/>
              </a:spcBef>
              <a:spcAft>
                <a:spcPts val="0"/>
              </a:spcAft>
              <a:buClr>
                <a:schemeClr val="dk1"/>
              </a:buClr>
              <a:buSzPts val="4800"/>
              <a:buFont typeface="Arial"/>
              <a:buNone/>
            </a:pPr>
            <a:endParaRPr sz="4800" b="1" dirty="0">
              <a:solidFill>
                <a:schemeClr val="dk1"/>
              </a:solidFill>
              <a:latin typeface="Calibri"/>
              <a:ea typeface="Calibri"/>
              <a:cs typeface="Calibri"/>
              <a:sym typeface="Calibri"/>
            </a:endParaRPr>
          </a:p>
          <a:p>
            <a:pPr marL="0" marR="0" lvl="0" indent="0" algn="ctr" rtl="0">
              <a:spcBef>
                <a:spcPts val="960"/>
              </a:spcBef>
              <a:spcAft>
                <a:spcPts val="0"/>
              </a:spcAft>
              <a:buClr>
                <a:schemeClr val="dk1"/>
              </a:buClr>
              <a:buSzPts val="4800"/>
              <a:buFont typeface="Arial"/>
              <a:buNone/>
            </a:pPr>
            <a:r>
              <a:rPr lang="pt-BR" sz="4800" b="1" dirty="0">
                <a:solidFill>
                  <a:schemeClr val="dk1"/>
                </a:solidFill>
                <a:latin typeface="Calibri"/>
                <a:ea typeface="Calibri"/>
                <a:cs typeface="Calibri"/>
                <a:sym typeface="Calibri"/>
              </a:rPr>
              <a:t>Modelos, métodos e técnicas </a:t>
            </a:r>
            <a:endParaRPr dirty="0"/>
          </a:p>
          <a:p>
            <a:pPr marL="0" marR="0" lvl="0" indent="0" algn="ctr" rtl="0">
              <a:spcBef>
                <a:spcPts val="960"/>
              </a:spcBef>
              <a:spcAft>
                <a:spcPts val="0"/>
              </a:spcAft>
              <a:buClr>
                <a:schemeClr val="dk1"/>
              </a:buClr>
              <a:buSzPts val="4800"/>
              <a:buFont typeface="Arial"/>
              <a:buNone/>
            </a:pPr>
            <a:r>
              <a:rPr lang="pt-BR" sz="4800" b="1" dirty="0">
                <a:solidFill>
                  <a:schemeClr val="dk1"/>
                </a:solidFill>
                <a:latin typeface="Calibri"/>
                <a:ea typeface="Calibri"/>
                <a:cs typeface="Calibri"/>
                <a:sym typeface="Calibri"/>
              </a:rPr>
              <a:t>da Engenharia de SW</a:t>
            </a:r>
            <a:endParaRPr sz="4800" b="1" i="1" dirty="0">
              <a:solidFill>
                <a:schemeClr val="dk1"/>
              </a:solidFill>
              <a:latin typeface="Calibri"/>
              <a:ea typeface="Calibri"/>
              <a:cs typeface="Calibri"/>
              <a:sym typeface="Calibri"/>
            </a:endParaRPr>
          </a:p>
          <a:p>
            <a:pPr marL="0" marR="0" lvl="0" indent="0" algn="ctr" rtl="0">
              <a:spcBef>
                <a:spcPts val="400"/>
              </a:spcBef>
              <a:spcAft>
                <a:spcPts val="0"/>
              </a:spcAft>
              <a:buClr>
                <a:schemeClr val="dk1"/>
              </a:buClr>
              <a:buSzPts val="2000"/>
              <a:buFont typeface="Arial"/>
              <a:buNone/>
            </a:pPr>
            <a:endParaRPr sz="2000" b="1" dirty="0">
              <a:solidFill>
                <a:schemeClr val="dk1"/>
              </a:solidFill>
              <a:latin typeface="Calibri"/>
              <a:ea typeface="Calibri"/>
              <a:cs typeface="Calibri"/>
              <a:sym typeface="Calibri"/>
            </a:endParaRPr>
          </a:p>
          <a:p>
            <a:pPr marL="0" marR="0" lvl="0" indent="0" algn="ctr" rtl="0">
              <a:spcBef>
                <a:spcPts val="400"/>
              </a:spcBef>
              <a:spcAft>
                <a:spcPts val="0"/>
              </a:spcAft>
              <a:buClr>
                <a:schemeClr val="dk1"/>
              </a:buClr>
              <a:buSzPts val="2000"/>
              <a:buFont typeface="Arial"/>
              <a:buNone/>
            </a:pPr>
            <a:endParaRPr sz="2000" b="1" dirty="0">
              <a:solidFill>
                <a:schemeClr val="dk1"/>
              </a:solidFill>
              <a:latin typeface="Calibri"/>
              <a:ea typeface="Calibri"/>
              <a:cs typeface="Calibri"/>
              <a:sym typeface="Calibri"/>
            </a:endParaRPr>
          </a:p>
          <a:p>
            <a:pPr marL="0" marR="0" lvl="0" indent="0" algn="ctr" rtl="0">
              <a:spcBef>
                <a:spcPts val="400"/>
              </a:spcBef>
              <a:spcAft>
                <a:spcPts val="0"/>
              </a:spcAft>
              <a:buClr>
                <a:schemeClr val="dk1"/>
              </a:buClr>
              <a:buSzPts val="2000"/>
              <a:buFont typeface="Arial"/>
              <a:buNone/>
            </a:pPr>
            <a:endParaRPr sz="2000" b="1" dirty="0">
              <a:solidFill>
                <a:schemeClr val="dk1"/>
              </a:solidFill>
              <a:latin typeface="Calibri"/>
              <a:ea typeface="Calibri"/>
              <a:cs typeface="Calibri"/>
              <a:sym typeface="Calibri"/>
            </a:endParaRPr>
          </a:p>
          <a:p>
            <a:pPr marL="0" marR="0" lvl="0" indent="0" algn="ctr" rtl="0">
              <a:spcBef>
                <a:spcPts val="400"/>
              </a:spcBef>
              <a:spcAft>
                <a:spcPts val="0"/>
              </a:spcAft>
              <a:buClr>
                <a:schemeClr val="dk1"/>
              </a:buClr>
              <a:buSzPts val="2000"/>
              <a:buFont typeface="Arial"/>
              <a:buNone/>
            </a:pPr>
            <a:endParaRPr sz="2000" b="1" dirty="0">
              <a:solidFill>
                <a:schemeClr val="dk1"/>
              </a:solidFill>
              <a:latin typeface="Calibri"/>
              <a:ea typeface="Calibri"/>
              <a:cs typeface="Calibri"/>
              <a:sym typeface="Calibri"/>
            </a:endParaRPr>
          </a:p>
          <a:p>
            <a:pPr marL="0" marR="0" lvl="0" indent="0" algn="ctr" rtl="0">
              <a:lnSpc>
                <a:spcPct val="100000"/>
              </a:lnSpc>
              <a:spcBef>
                <a:spcPts val="560"/>
              </a:spcBef>
              <a:spcAft>
                <a:spcPts val="0"/>
              </a:spcAft>
              <a:buClr>
                <a:srgbClr val="FF0000"/>
              </a:buClr>
              <a:buSzPts val="2800"/>
              <a:buFont typeface="Arial"/>
              <a:buNone/>
            </a:pPr>
            <a:r>
              <a:rPr lang="pt-BR" sz="2800" b="1" dirty="0">
                <a:solidFill>
                  <a:schemeClr val="dk1"/>
                </a:solidFill>
                <a:latin typeface="Calibri"/>
                <a:ea typeface="Calibri"/>
                <a:cs typeface="Calibri"/>
                <a:sym typeface="Calibri"/>
              </a:rPr>
              <a:t>Bem-Star System</a:t>
            </a:r>
            <a:endParaRPr lang="pt-BR" sz="1400" b="0" i="0" u="none" strike="noStrike" cap="none" dirty="0">
              <a:solidFill>
                <a:schemeClr val="dk1"/>
              </a:solidFill>
              <a:latin typeface="Arial"/>
              <a:ea typeface="Arial"/>
              <a:cs typeface="Arial"/>
              <a:sym typeface="Arial"/>
            </a:endParaRPr>
          </a:p>
          <a:p>
            <a:pPr marL="0" marR="0" lvl="0" indent="0" algn="ctr" rtl="0">
              <a:lnSpc>
                <a:spcPct val="100000"/>
              </a:lnSpc>
              <a:spcBef>
                <a:spcPts val="560"/>
              </a:spcBef>
              <a:spcAft>
                <a:spcPts val="0"/>
              </a:spcAft>
              <a:buClr>
                <a:srgbClr val="FF0000"/>
              </a:buClr>
              <a:buSzPts val="2800"/>
              <a:buFont typeface="Arial"/>
              <a:buNone/>
            </a:pPr>
            <a:r>
              <a:rPr lang="pt-BR" sz="2600" b="1" dirty="0">
                <a:solidFill>
                  <a:schemeClr val="dk1"/>
                </a:solidFill>
                <a:latin typeface="Calibri"/>
                <a:ea typeface="Calibri"/>
                <a:cs typeface="Calibri"/>
                <a:sym typeface="Calibri"/>
              </a:rPr>
              <a:t>Grupo 02</a:t>
            </a:r>
            <a:endParaRPr lang="pt-BR" sz="42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p:nvPr/>
        </p:nvSpPr>
        <p:spPr>
          <a:xfrm>
            <a:off x="330373" y="895144"/>
            <a:ext cx="11570400" cy="4493497"/>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endParaRPr sz="1800" b="1" dirty="0">
              <a:latin typeface="Calibri"/>
              <a:ea typeface="Calibri"/>
              <a:cs typeface="Calibri"/>
              <a:sym typeface="Calibri"/>
            </a:endParaRPr>
          </a:p>
          <a:p>
            <a:pPr marL="0" lvl="0" indent="0" rtl="0">
              <a:spcBef>
                <a:spcPts val="0"/>
              </a:spcBef>
              <a:spcAft>
                <a:spcPts val="0"/>
              </a:spcAft>
              <a:buNone/>
            </a:pPr>
            <a:r>
              <a:rPr lang="pt-BR" sz="2400" b="1" dirty="0">
                <a:latin typeface="Calibri"/>
                <a:ea typeface="Calibri"/>
                <a:cs typeface="Calibri"/>
                <a:sym typeface="Calibri"/>
              </a:rPr>
              <a:t>06.04.2023</a:t>
            </a:r>
          </a:p>
          <a:p>
            <a:pPr marL="0" lvl="0" indent="0" rtl="0">
              <a:spcBef>
                <a:spcPts val="0"/>
              </a:spcBef>
              <a:spcAft>
                <a:spcPts val="0"/>
              </a:spcAft>
              <a:buNone/>
            </a:pPr>
            <a:endParaRPr sz="2400" b="1" dirty="0">
              <a:latin typeface="Calibri"/>
              <a:ea typeface="Calibri"/>
              <a:cs typeface="Calibri"/>
              <a:sym typeface="Calibri"/>
            </a:endParaRPr>
          </a:p>
          <a:p>
            <a:pPr marL="0" lvl="0" indent="0" algn="just" rtl="0">
              <a:spcBef>
                <a:spcPts val="0"/>
              </a:spcBef>
              <a:spcAft>
                <a:spcPts val="0"/>
              </a:spcAft>
              <a:buNone/>
            </a:pPr>
            <a:r>
              <a:rPr lang="pt-BR" sz="2400" b="1" dirty="0">
                <a:latin typeface="Calibri"/>
                <a:ea typeface="Calibri"/>
                <a:cs typeface="Calibri"/>
                <a:sym typeface="Calibri"/>
              </a:rPr>
              <a:t>RF07:</a:t>
            </a:r>
            <a:r>
              <a:rPr lang="pt-BR" sz="2400" dirty="0">
                <a:latin typeface="Calibri"/>
                <a:ea typeface="Calibri"/>
                <a:cs typeface="Calibri"/>
                <a:sym typeface="Calibri"/>
              </a:rPr>
              <a:t> Os usuários com acesso de administrador poderão fazer o gerenciamento de novos projetos (cadastro, alteração, consulta e exclusão dos mesmos;</a:t>
            </a:r>
            <a:endParaRPr sz="2400" dirty="0">
              <a:latin typeface="Calibri"/>
              <a:ea typeface="Calibri"/>
              <a:cs typeface="Calibri"/>
              <a:sym typeface="Calibri"/>
            </a:endParaRPr>
          </a:p>
          <a:p>
            <a:pPr marL="0" lvl="0" indent="0" algn="just" rtl="0">
              <a:spcBef>
                <a:spcPts val="0"/>
              </a:spcBef>
              <a:spcAft>
                <a:spcPts val="0"/>
              </a:spcAft>
              <a:buNone/>
            </a:pPr>
            <a:r>
              <a:rPr lang="pt-BR" sz="2400" dirty="0">
                <a:latin typeface="Calibri"/>
                <a:ea typeface="Calibri"/>
                <a:cs typeface="Calibri"/>
                <a:sym typeface="Calibri"/>
              </a:rPr>
              <a:t>Para o cadastro de novos projetos referentes a ODS, será necessário preencher os seguintes campos: código do projeto, descrição, nome da ODS, nome do responsável, telefone do responsável, data da criação do projeto e status do mesmo;</a:t>
            </a:r>
            <a:endParaRPr sz="2400" dirty="0">
              <a:latin typeface="Calibri"/>
              <a:ea typeface="Calibri"/>
              <a:cs typeface="Calibri"/>
              <a:sym typeface="Calibri"/>
            </a:endParaRPr>
          </a:p>
          <a:p>
            <a:pPr marL="0" lvl="0" indent="0" algn="just" rtl="0">
              <a:spcBef>
                <a:spcPts val="0"/>
              </a:spcBef>
              <a:spcAft>
                <a:spcPts val="0"/>
              </a:spcAft>
              <a:buNone/>
            </a:pPr>
            <a:endParaRPr sz="2400" dirty="0">
              <a:latin typeface="Calibri"/>
              <a:ea typeface="Calibri"/>
              <a:cs typeface="Calibri"/>
              <a:sym typeface="Calibri"/>
            </a:endParaRPr>
          </a:p>
          <a:p>
            <a:pPr marL="0" lvl="0" indent="0" algn="just" rtl="0">
              <a:spcBef>
                <a:spcPts val="0"/>
              </a:spcBef>
              <a:spcAft>
                <a:spcPts val="0"/>
              </a:spcAft>
              <a:buNone/>
            </a:pPr>
            <a:r>
              <a:rPr lang="pt-BR" sz="2400" b="1" dirty="0">
                <a:latin typeface="Calibri"/>
                <a:ea typeface="Calibri"/>
                <a:cs typeface="Calibri"/>
                <a:sym typeface="Calibri"/>
              </a:rPr>
              <a:t>RF08:</a:t>
            </a:r>
            <a:r>
              <a:rPr lang="pt-BR" sz="2400" dirty="0">
                <a:latin typeface="Calibri"/>
                <a:ea typeface="Calibri"/>
                <a:cs typeface="Calibri"/>
                <a:sym typeface="Calibri"/>
              </a:rPr>
              <a:t> A cada alteração feita no registro médico do paciente, o médico responsável pela consulta, deverá: incluir sua senha e nome para constar no log de alterações.</a:t>
            </a:r>
            <a:endParaRPr sz="2400" dirty="0">
              <a:latin typeface="Calibri"/>
              <a:ea typeface="Calibri"/>
              <a:cs typeface="Calibri"/>
              <a:sym typeface="Calibri"/>
            </a:endParaRPr>
          </a:p>
          <a:p>
            <a:pPr marL="0" marR="0" lvl="0" indent="0" algn="just" rtl="0">
              <a:spcBef>
                <a:spcPts val="0"/>
              </a:spcBef>
              <a:spcAft>
                <a:spcPts val="0"/>
              </a:spcAft>
              <a:buNone/>
            </a:pPr>
            <a:endParaRPr sz="2800" b="1" dirty="0">
              <a:latin typeface="Calibri"/>
              <a:ea typeface="Calibri"/>
              <a:cs typeface="Calibri"/>
              <a:sym typeface="Calibri"/>
            </a:endParaRPr>
          </a:p>
        </p:txBody>
      </p:sp>
      <p:sp>
        <p:nvSpPr>
          <p:cNvPr id="136" name="Google Shape;136;p20"/>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20"/>
          <p:cNvSpPr txBox="1"/>
          <p:nvPr/>
        </p:nvSpPr>
        <p:spPr>
          <a:xfrm>
            <a:off x="382555" y="310144"/>
            <a:ext cx="5179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330373" y="895144"/>
            <a:ext cx="11570400" cy="550916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pt-BR" sz="2200" b="1" dirty="0">
                <a:latin typeface="Calibri"/>
                <a:ea typeface="Calibri"/>
                <a:cs typeface="Calibri"/>
                <a:sym typeface="Calibri"/>
              </a:rPr>
              <a:t>Requisitos não-funcionais</a:t>
            </a:r>
          </a:p>
          <a:p>
            <a:pPr marL="0" lvl="0" indent="0" algn="l" rtl="0">
              <a:spcBef>
                <a:spcPts val="0"/>
              </a:spcBef>
              <a:spcAft>
                <a:spcPts val="0"/>
              </a:spcAft>
              <a:buNone/>
            </a:pPr>
            <a:endParaRPr sz="2200" b="1" dirty="0">
              <a:latin typeface="Calibri"/>
              <a:ea typeface="Calibri"/>
              <a:cs typeface="Calibri"/>
              <a:sym typeface="Calibri"/>
            </a:endParaRPr>
          </a:p>
          <a:p>
            <a:pPr marL="0" lvl="0" indent="0" rtl="0">
              <a:spcBef>
                <a:spcPts val="0"/>
              </a:spcBef>
              <a:spcAft>
                <a:spcPts val="0"/>
              </a:spcAft>
              <a:buNone/>
            </a:pPr>
            <a:r>
              <a:rPr lang="pt-BR" sz="2200" b="1" dirty="0">
                <a:latin typeface="Calibri"/>
                <a:ea typeface="Calibri"/>
                <a:cs typeface="Calibri"/>
                <a:sym typeface="Calibri"/>
              </a:rPr>
              <a:t>Descrição</a:t>
            </a:r>
            <a:endParaRPr sz="2200" b="1" dirty="0">
              <a:latin typeface="Calibri"/>
              <a:ea typeface="Calibri"/>
              <a:cs typeface="Calibri"/>
              <a:sym typeface="Calibri"/>
            </a:endParaRPr>
          </a:p>
          <a:p>
            <a:pPr marL="0" lvl="0" indent="0" rtl="0">
              <a:spcBef>
                <a:spcPts val="0"/>
              </a:spcBef>
              <a:spcAft>
                <a:spcPts val="0"/>
              </a:spcAft>
              <a:buNone/>
            </a:pPr>
            <a:r>
              <a:rPr lang="pt-BR" sz="2200" b="1" dirty="0">
                <a:latin typeface="Calibri"/>
                <a:ea typeface="Calibri"/>
                <a:cs typeface="Calibri"/>
                <a:sym typeface="Calibri"/>
              </a:rPr>
              <a:t>29.03.2023</a:t>
            </a:r>
            <a:endParaRPr sz="2200" b="1"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RNF01: </a:t>
            </a:r>
            <a:r>
              <a:rPr lang="pt-BR" sz="2200" dirty="0">
                <a:latin typeface="Calibri"/>
                <a:ea typeface="Calibri"/>
                <a:cs typeface="Calibri"/>
                <a:sym typeface="Calibri"/>
              </a:rPr>
              <a:t>O sistema deve ter uma política de privacidade rigorosa;</a:t>
            </a:r>
            <a:endParaRPr sz="2200"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RNF02:</a:t>
            </a:r>
            <a:r>
              <a:rPr lang="pt-BR" sz="2200" dirty="0">
                <a:latin typeface="Calibri"/>
                <a:ea typeface="Calibri"/>
                <a:cs typeface="Calibri"/>
                <a:sym typeface="Calibri"/>
              </a:rPr>
              <a:t> O software deve atender aos padrões de idioma local;</a:t>
            </a:r>
            <a:endParaRPr sz="2200"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RNF03: </a:t>
            </a:r>
            <a:r>
              <a:rPr lang="pt-BR" sz="2200" dirty="0">
                <a:latin typeface="Calibri"/>
                <a:ea typeface="Calibri"/>
                <a:cs typeface="Calibri"/>
                <a:sym typeface="Calibri"/>
              </a:rPr>
              <a:t>A plataforma de desenvolvimento da empresa é Java;</a:t>
            </a:r>
            <a:endParaRPr sz="2200"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RNF04:</a:t>
            </a:r>
            <a:r>
              <a:rPr lang="pt-BR" sz="2200" dirty="0">
                <a:latin typeface="Calibri"/>
                <a:ea typeface="Calibri"/>
                <a:cs typeface="Calibri"/>
                <a:sym typeface="Calibri"/>
              </a:rPr>
              <a:t> O banco de dados deve ser desenvolvido com MySQL;</a:t>
            </a:r>
            <a:endParaRPr sz="2200"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RNF05:</a:t>
            </a:r>
            <a:r>
              <a:rPr lang="pt-BR" sz="2200" dirty="0">
                <a:latin typeface="Calibri"/>
                <a:ea typeface="Calibri"/>
                <a:cs typeface="Calibri"/>
                <a:sym typeface="Calibri"/>
              </a:rPr>
              <a:t> O sistema deverá conter criptografia de ponta para a segurança do sistema como um todo.</a:t>
            </a:r>
            <a:endParaRPr sz="2200" dirty="0">
              <a:latin typeface="Calibri"/>
              <a:ea typeface="Calibri"/>
              <a:cs typeface="Calibri"/>
              <a:sym typeface="Calibri"/>
            </a:endParaRPr>
          </a:p>
          <a:p>
            <a:pPr marL="0" lvl="0" indent="0" algn="ctr" rtl="0">
              <a:spcBef>
                <a:spcPts val="0"/>
              </a:spcBef>
              <a:spcAft>
                <a:spcPts val="0"/>
              </a:spcAft>
              <a:buNone/>
            </a:pPr>
            <a:endParaRPr sz="2200" b="1" dirty="0">
              <a:latin typeface="Calibri"/>
              <a:ea typeface="Calibri"/>
              <a:cs typeface="Calibri"/>
              <a:sym typeface="Calibri"/>
            </a:endParaRPr>
          </a:p>
          <a:p>
            <a:pPr marL="0" lvl="0" indent="0" rtl="0">
              <a:spcBef>
                <a:spcPts val="0"/>
              </a:spcBef>
              <a:spcAft>
                <a:spcPts val="0"/>
              </a:spcAft>
              <a:buNone/>
            </a:pPr>
            <a:r>
              <a:rPr lang="pt-BR" sz="2200" b="1" dirty="0">
                <a:latin typeface="Calibri"/>
                <a:ea typeface="Calibri"/>
                <a:cs typeface="Calibri"/>
                <a:sym typeface="Calibri"/>
              </a:rPr>
              <a:t>02.04.2023</a:t>
            </a:r>
            <a:endParaRPr sz="2200" b="1"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RNF06:</a:t>
            </a:r>
            <a:r>
              <a:rPr lang="pt-BR" sz="2200" dirty="0">
                <a:latin typeface="Calibri"/>
                <a:ea typeface="Calibri"/>
                <a:cs typeface="Calibri"/>
                <a:sym typeface="Calibri"/>
              </a:rPr>
              <a:t> Conexão com o banco de dados do governo: o sistema requer conexão com os bancos de dados do governo para o seu funcionamento. Se não houver conexão, não será possível fazer as operações de consulta, atualização e cadastro de doenças e pacientes;</a:t>
            </a:r>
            <a:endParaRPr sz="2200" dirty="0">
              <a:latin typeface="Calibri"/>
              <a:ea typeface="Calibri"/>
              <a:cs typeface="Calibri"/>
              <a:sym typeface="Calibri"/>
            </a:endParaRPr>
          </a:p>
          <a:p>
            <a:pPr marL="0" lvl="0" indent="0" algn="l" rtl="0">
              <a:spcBef>
                <a:spcPts val="0"/>
              </a:spcBef>
              <a:spcAft>
                <a:spcPts val="0"/>
              </a:spcAft>
              <a:buNone/>
            </a:pPr>
            <a:r>
              <a:rPr lang="pt-BR" sz="2200" b="1" dirty="0">
                <a:latin typeface="Calibri"/>
                <a:ea typeface="Calibri"/>
                <a:cs typeface="Calibri"/>
                <a:sym typeface="Calibri"/>
              </a:rPr>
              <a:t>RNF07:</a:t>
            </a:r>
            <a:r>
              <a:rPr lang="pt-BR" sz="2200" dirty="0">
                <a:latin typeface="Calibri"/>
                <a:ea typeface="Calibri"/>
                <a:cs typeface="Calibri"/>
                <a:sym typeface="Calibri"/>
              </a:rPr>
              <a:t> Histórico de consultas: o sistema deve armazenar as informações de cada consulta realizada pelo paciente, para que posteriormente seja possível consultar o histórico do paciente.</a:t>
            </a:r>
            <a:endParaRPr sz="2200" b="1" dirty="0">
              <a:latin typeface="Calibri"/>
              <a:ea typeface="Calibri"/>
              <a:cs typeface="Calibri"/>
              <a:sym typeface="Calibri"/>
            </a:endParaRPr>
          </a:p>
        </p:txBody>
      </p:sp>
      <p:sp>
        <p:nvSpPr>
          <p:cNvPr id="143" name="Google Shape;143;p21"/>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21"/>
          <p:cNvSpPr txBox="1"/>
          <p:nvPr/>
        </p:nvSpPr>
        <p:spPr>
          <a:xfrm>
            <a:off x="382555" y="310144"/>
            <a:ext cx="5179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330373" y="895144"/>
            <a:ext cx="11570400" cy="5693826"/>
          </a:xfrm>
          <a:prstGeom prst="rect">
            <a:avLst/>
          </a:prstGeom>
          <a:noFill/>
          <a:ln>
            <a:noFill/>
          </a:ln>
        </p:spPr>
        <p:txBody>
          <a:bodyPr spcFirstLastPara="1" wrap="square" lIns="91425" tIns="45700" rIns="91425" bIns="45700" anchor="t" anchorCtr="0">
            <a:spAutoFit/>
          </a:bodyPr>
          <a:lstStyle/>
          <a:p>
            <a:pPr marL="0" lvl="0" indent="0" rtl="0">
              <a:spcBef>
                <a:spcPts val="0"/>
              </a:spcBef>
              <a:spcAft>
                <a:spcPts val="0"/>
              </a:spcAft>
              <a:buNone/>
            </a:pPr>
            <a:r>
              <a:rPr lang="pt-BR" sz="2600" b="1" dirty="0">
                <a:latin typeface="Calibri"/>
                <a:ea typeface="Calibri"/>
                <a:cs typeface="Calibri"/>
                <a:sym typeface="Calibri"/>
              </a:rPr>
              <a:t>04.04.2023</a:t>
            </a:r>
          </a:p>
          <a:p>
            <a:pPr marL="0" lvl="0" indent="0" rtl="0">
              <a:spcBef>
                <a:spcPts val="0"/>
              </a:spcBef>
              <a:spcAft>
                <a:spcPts val="0"/>
              </a:spcAft>
              <a:buNone/>
            </a:pPr>
            <a:endParaRPr sz="2600" b="1"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RNF08: </a:t>
            </a:r>
            <a:r>
              <a:rPr lang="pt-BR" sz="2600" dirty="0">
                <a:latin typeface="Calibri"/>
                <a:ea typeface="Calibri"/>
                <a:cs typeface="Calibri"/>
                <a:sym typeface="Calibri"/>
              </a:rPr>
              <a:t>O sistema deverá rodar no mínimo em um sistema operacional Windows 7;</a:t>
            </a:r>
            <a:endParaRPr sz="2600"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RNF09: </a:t>
            </a:r>
            <a:r>
              <a:rPr lang="pt-BR" sz="2600" dirty="0">
                <a:latin typeface="Calibri"/>
                <a:ea typeface="Calibri"/>
                <a:cs typeface="Calibri"/>
                <a:sym typeface="Calibri"/>
              </a:rPr>
              <a:t>O sistema deverá fazer backups diariamente para assegurar as informações.</a:t>
            </a:r>
            <a:endParaRPr sz="2600" dirty="0">
              <a:latin typeface="Calibri"/>
              <a:ea typeface="Calibri"/>
              <a:cs typeface="Calibri"/>
              <a:sym typeface="Calibri"/>
            </a:endParaRPr>
          </a:p>
          <a:p>
            <a:pPr marL="0" lvl="0" indent="0" algn="ctr" rtl="0">
              <a:spcBef>
                <a:spcPts val="0"/>
              </a:spcBef>
              <a:spcAft>
                <a:spcPts val="0"/>
              </a:spcAft>
              <a:buNone/>
            </a:pPr>
            <a:endParaRPr sz="2600" b="1" dirty="0">
              <a:latin typeface="Calibri"/>
              <a:ea typeface="Calibri"/>
              <a:cs typeface="Calibri"/>
              <a:sym typeface="Calibri"/>
            </a:endParaRPr>
          </a:p>
          <a:p>
            <a:pPr marL="0" lvl="0" indent="0" rtl="0">
              <a:spcBef>
                <a:spcPts val="0"/>
              </a:spcBef>
              <a:spcAft>
                <a:spcPts val="0"/>
              </a:spcAft>
              <a:buNone/>
            </a:pPr>
            <a:r>
              <a:rPr lang="pt-BR" sz="2600" b="1" dirty="0">
                <a:latin typeface="Calibri"/>
                <a:ea typeface="Calibri"/>
                <a:cs typeface="Calibri"/>
                <a:sym typeface="Calibri"/>
              </a:rPr>
              <a:t>06.04.2023</a:t>
            </a:r>
          </a:p>
          <a:p>
            <a:pPr marL="0" lvl="0" indent="0" rtl="0">
              <a:spcBef>
                <a:spcPts val="0"/>
              </a:spcBef>
              <a:spcAft>
                <a:spcPts val="0"/>
              </a:spcAft>
              <a:buNone/>
            </a:pPr>
            <a:endParaRPr sz="2600" b="1"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RNF10: </a:t>
            </a:r>
            <a:r>
              <a:rPr lang="pt-BR" sz="2600" dirty="0">
                <a:latin typeface="Calibri"/>
                <a:ea typeface="Calibri"/>
                <a:cs typeface="Calibri"/>
                <a:sym typeface="Calibri"/>
              </a:rPr>
              <a:t>O sistema deverá se adaptar à medida que projetos forem implementados, como por exemplo, atualização de interface com conexão do banco de dados se o projeto necessitar do mesmo;</a:t>
            </a:r>
            <a:endParaRPr sz="2600"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RNF11:</a:t>
            </a:r>
            <a:r>
              <a:rPr lang="pt-BR" sz="2600" dirty="0">
                <a:latin typeface="Calibri"/>
                <a:ea typeface="Calibri"/>
                <a:cs typeface="Calibri"/>
                <a:sym typeface="Calibri"/>
              </a:rPr>
              <a:t> O sistema deverá possuir verificação de acesso para os usuários decorrente do tipo de perfil do mesmo;</a:t>
            </a:r>
            <a:endParaRPr sz="2600"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RNF12: </a:t>
            </a:r>
            <a:r>
              <a:rPr lang="pt-BR" sz="2600" dirty="0">
                <a:latin typeface="Calibri"/>
                <a:ea typeface="Calibri"/>
                <a:cs typeface="Calibri"/>
                <a:sym typeface="Calibri"/>
              </a:rPr>
              <a:t>O sistema deve cumprir todas as leis e regulamentos aplicáveis;</a:t>
            </a:r>
            <a:endParaRPr sz="2600" dirty="0">
              <a:latin typeface="Calibri"/>
              <a:ea typeface="Calibri"/>
              <a:cs typeface="Calibri"/>
              <a:sym typeface="Calibri"/>
            </a:endParaRPr>
          </a:p>
          <a:p>
            <a:pPr marL="0" lvl="0" indent="0" algn="l" rtl="0">
              <a:spcBef>
                <a:spcPts val="0"/>
              </a:spcBef>
              <a:spcAft>
                <a:spcPts val="0"/>
              </a:spcAft>
              <a:buNone/>
            </a:pPr>
            <a:r>
              <a:rPr lang="pt-BR" sz="2600" b="1" dirty="0">
                <a:latin typeface="Calibri"/>
                <a:ea typeface="Calibri"/>
                <a:cs typeface="Calibri"/>
                <a:sym typeface="Calibri"/>
              </a:rPr>
              <a:t>RNF13:</a:t>
            </a:r>
            <a:r>
              <a:rPr lang="pt-BR" sz="2600" dirty="0">
                <a:latin typeface="Calibri"/>
                <a:ea typeface="Calibri"/>
                <a:cs typeface="Calibri"/>
                <a:sym typeface="Calibri"/>
              </a:rPr>
              <a:t> O sistema deve ser fácil de manter e atualizar;</a:t>
            </a:r>
            <a:endParaRPr sz="2600" b="1" dirty="0">
              <a:latin typeface="Calibri"/>
              <a:ea typeface="Calibri"/>
              <a:cs typeface="Calibri"/>
              <a:sym typeface="Calibri"/>
            </a:endParaRPr>
          </a:p>
        </p:txBody>
      </p:sp>
      <p:sp>
        <p:nvSpPr>
          <p:cNvPr id="150" name="Google Shape;150;p22"/>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22"/>
          <p:cNvSpPr txBox="1"/>
          <p:nvPr/>
        </p:nvSpPr>
        <p:spPr>
          <a:xfrm>
            <a:off x="382555" y="310144"/>
            <a:ext cx="5179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330373" y="895144"/>
            <a:ext cx="11570400" cy="5555327"/>
          </a:xfrm>
          <a:prstGeom prst="rect">
            <a:avLst/>
          </a:prstGeom>
          <a:noFill/>
          <a:ln>
            <a:noFill/>
          </a:ln>
        </p:spPr>
        <p:txBody>
          <a:bodyPr spcFirstLastPara="1" wrap="square" lIns="91425" tIns="45700" rIns="91425" bIns="45700" anchor="t" anchorCtr="0">
            <a:spAutoFit/>
          </a:bodyPr>
          <a:lstStyle/>
          <a:p>
            <a:pPr marL="0" lvl="0" indent="0" rtl="0">
              <a:spcBef>
                <a:spcPts val="0"/>
              </a:spcBef>
              <a:spcAft>
                <a:spcPts val="0"/>
              </a:spcAft>
              <a:buNone/>
            </a:pPr>
            <a:r>
              <a:rPr lang="pt-BR" sz="2600" b="1" dirty="0">
                <a:latin typeface="Calibri"/>
                <a:ea typeface="Calibri"/>
                <a:cs typeface="Calibri"/>
                <a:sym typeface="Calibri"/>
              </a:rPr>
              <a:t>06.04.2023</a:t>
            </a:r>
          </a:p>
          <a:p>
            <a:pPr marL="0" lvl="0" indent="0" rtl="0">
              <a:spcBef>
                <a:spcPts val="0"/>
              </a:spcBef>
              <a:spcAft>
                <a:spcPts val="0"/>
              </a:spcAft>
              <a:buNone/>
            </a:pPr>
            <a:endParaRPr sz="2500" b="1" dirty="0">
              <a:latin typeface="Calibri"/>
              <a:ea typeface="Calibri"/>
              <a:cs typeface="Calibri"/>
              <a:sym typeface="Calibri"/>
            </a:endParaRPr>
          </a:p>
          <a:p>
            <a:pPr marL="0" lvl="0" indent="0" algn="l" rtl="0">
              <a:spcBef>
                <a:spcPts val="0"/>
              </a:spcBef>
              <a:spcAft>
                <a:spcPts val="0"/>
              </a:spcAft>
              <a:buNone/>
            </a:pPr>
            <a:r>
              <a:rPr lang="pt-BR" sz="2500" b="1" dirty="0">
                <a:latin typeface="Calibri"/>
                <a:ea typeface="Calibri"/>
                <a:cs typeface="Calibri"/>
                <a:sym typeface="Calibri"/>
              </a:rPr>
              <a:t>RNF14:</a:t>
            </a:r>
            <a:r>
              <a:rPr lang="pt-BR" sz="2500" dirty="0">
                <a:latin typeface="Calibri"/>
                <a:ea typeface="Calibri"/>
                <a:cs typeface="Calibri"/>
                <a:sym typeface="Calibri"/>
              </a:rPr>
              <a:t> Com a inclusão de novos exames, de forma automática, será gerado a data e hora de inclusão no sistema do mesmo;</a:t>
            </a:r>
          </a:p>
          <a:p>
            <a:pPr marL="0" lvl="0" indent="0" algn="l" rtl="0">
              <a:spcBef>
                <a:spcPts val="0"/>
              </a:spcBef>
              <a:spcAft>
                <a:spcPts val="0"/>
              </a:spcAft>
              <a:buNone/>
            </a:pPr>
            <a:endParaRPr sz="2500" dirty="0">
              <a:latin typeface="Calibri"/>
              <a:ea typeface="Calibri"/>
              <a:cs typeface="Calibri"/>
              <a:sym typeface="Calibri"/>
            </a:endParaRPr>
          </a:p>
          <a:p>
            <a:pPr marL="0" lvl="0" indent="0" algn="l" rtl="0">
              <a:spcBef>
                <a:spcPts val="0"/>
              </a:spcBef>
              <a:spcAft>
                <a:spcPts val="0"/>
              </a:spcAft>
              <a:buNone/>
            </a:pPr>
            <a:r>
              <a:rPr lang="pt-BR" sz="2500" b="1" dirty="0">
                <a:latin typeface="Calibri"/>
                <a:ea typeface="Calibri"/>
                <a:cs typeface="Calibri"/>
                <a:sym typeface="Calibri"/>
              </a:rPr>
              <a:t>RNF15:</a:t>
            </a:r>
            <a:r>
              <a:rPr lang="pt-BR" sz="2500" dirty="0">
                <a:latin typeface="Calibri"/>
                <a:ea typeface="Calibri"/>
                <a:cs typeface="Calibri"/>
                <a:sym typeface="Calibri"/>
              </a:rPr>
              <a:t> A cada 15 dias o sistema irá enviar uma confirmação de segurança de sua senha, para a checagem se a mesma não foi alterada por terceiros.</a:t>
            </a:r>
          </a:p>
          <a:p>
            <a:pPr marL="0" lvl="0" indent="0" algn="l" rtl="0">
              <a:spcBef>
                <a:spcPts val="0"/>
              </a:spcBef>
              <a:spcAft>
                <a:spcPts val="0"/>
              </a:spcAft>
              <a:buNone/>
            </a:pPr>
            <a:endParaRPr sz="2500" dirty="0">
              <a:latin typeface="Calibri"/>
              <a:ea typeface="Calibri"/>
              <a:cs typeface="Calibri"/>
              <a:sym typeface="Calibri"/>
            </a:endParaRPr>
          </a:p>
          <a:p>
            <a:pPr marL="0" lvl="0" indent="0" algn="l" rtl="0">
              <a:spcBef>
                <a:spcPts val="0"/>
              </a:spcBef>
              <a:spcAft>
                <a:spcPts val="0"/>
              </a:spcAft>
              <a:buNone/>
            </a:pPr>
            <a:r>
              <a:rPr lang="pt-BR" sz="2500" b="1" dirty="0">
                <a:latin typeface="Calibri"/>
                <a:ea typeface="Calibri"/>
                <a:cs typeface="Calibri"/>
                <a:sym typeface="Calibri"/>
              </a:rPr>
              <a:t>RNF16:</a:t>
            </a:r>
            <a:r>
              <a:rPr lang="pt-BR" sz="2500" dirty="0">
                <a:latin typeface="Calibri"/>
                <a:ea typeface="Calibri"/>
                <a:cs typeface="Calibri"/>
                <a:sym typeface="Calibri"/>
              </a:rPr>
              <a:t> Interface de fácil uso;</a:t>
            </a:r>
          </a:p>
          <a:p>
            <a:pPr marL="0" lvl="0" indent="0" algn="l" rtl="0">
              <a:spcBef>
                <a:spcPts val="0"/>
              </a:spcBef>
              <a:spcAft>
                <a:spcPts val="0"/>
              </a:spcAft>
              <a:buNone/>
            </a:pPr>
            <a:endParaRPr sz="2500" dirty="0">
              <a:latin typeface="Calibri"/>
              <a:ea typeface="Calibri"/>
              <a:cs typeface="Calibri"/>
              <a:sym typeface="Calibri"/>
            </a:endParaRPr>
          </a:p>
          <a:p>
            <a:pPr marL="0" lvl="0" indent="0" algn="l" rtl="0">
              <a:spcBef>
                <a:spcPts val="0"/>
              </a:spcBef>
              <a:spcAft>
                <a:spcPts val="0"/>
              </a:spcAft>
              <a:buNone/>
            </a:pPr>
            <a:r>
              <a:rPr lang="pt-BR" sz="2500" b="1" dirty="0">
                <a:latin typeface="Calibri"/>
                <a:ea typeface="Calibri"/>
                <a:cs typeface="Calibri"/>
                <a:sym typeface="Calibri"/>
              </a:rPr>
              <a:t>RNF17:</a:t>
            </a:r>
            <a:r>
              <a:rPr lang="pt-BR" sz="2500" dirty="0">
                <a:latin typeface="Calibri"/>
                <a:ea typeface="Calibri"/>
                <a:cs typeface="Calibri"/>
                <a:sym typeface="Calibri"/>
              </a:rPr>
              <a:t> Compatibilidade com outros sistemas de saúde;</a:t>
            </a:r>
          </a:p>
          <a:p>
            <a:pPr marL="0" lvl="0" indent="0" algn="l" rtl="0">
              <a:spcBef>
                <a:spcPts val="0"/>
              </a:spcBef>
              <a:spcAft>
                <a:spcPts val="0"/>
              </a:spcAft>
              <a:buNone/>
            </a:pPr>
            <a:endParaRPr sz="2500" dirty="0">
              <a:latin typeface="Calibri"/>
              <a:ea typeface="Calibri"/>
              <a:cs typeface="Calibri"/>
              <a:sym typeface="Calibri"/>
            </a:endParaRPr>
          </a:p>
          <a:p>
            <a:pPr marL="0" lvl="0" indent="0" algn="l" rtl="0">
              <a:spcBef>
                <a:spcPts val="0"/>
              </a:spcBef>
              <a:spcAft>
                <a:spcPts val="0"/>
              </a:spcAft>
              <a:buNone/>
            </a:pPr>
            <a:r>
              <a:rPr lang="pt-BR" sz="2500" b="1" dirty="0">
                <a:latin typeface="Calibri"/>
                <a:ea typeface="Calibri"/>
                <a:cs typeface="Calibri"/>
                <a:sym typeface="Calibri"/>
              </a:rPr>
              <a:t>RNF18: </a:t>
            </a:r>
            <a:r>
              <a:rPr lang="pt-BR" sz="2500" dirty="0">
                <a:latin typeface="Calibri"/>
                <a:ea typeface="Calibri"/>
                <a:cs typeface="Calibri"/>
                <a:sym typeface="Calibri"/>
              </a:rPr>
              <a:t>Acesso de forma rápida e eficiente.</a:t>
            </a:r>
            <a:endParaRPr sz="2500" dirty="0">
              <a:latin typeface="Calibri"/>
              <a:ea typeface="Calibri"/>
              <a:cs typeface="Calibri"/>
              <a:sym typeface="Calibri"/>
            </a:endParaRPr>
          </a:p>
          <a:p>
            <a:pPr marL="0" marR="0" lvl="0" indent="0" algn="just" rtl="0">
              <a:spcBef>
                <a:spcPts val="0"/>
              </a:spcBef>
              <a:spcAft>
                <a:spcPts val="0"/>
              </a:spcAft>
              <a:buNone/>
            </a:pPr>
            <a:endParaRPr sz="2500" b="1" dirty="0">
              <a:latin typeface="Calibri"/>
              <a:ea typeface="Calibri"/>
              <a:cs typeface="Calibri"/>
              <a:sym typeface="Calibri"/>
            </a:endParaRPr>
          </a:p>
        </p:txBody>
      </p:sp>
      <p:sp>
        <p:nvSpPr>
          <p:cNvPr id="157" name="Google Shape;157;p23"/>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23"/>
          <p:cNvSpPr txBox="1"/>
          <p:nvPr/>
        </p:nvSpPr>
        <p:spPr>
          <a:xfrm>
            <a:off x="382555" y="310144"/>
            <a:ext cx="5179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24"/>
          <p:cNvSpPr txBox="1"/>
          <p:nvPr/>
        </p:nvSpPr>
        <p:spPr>
          <a:xfrm>
            <a:off x="382555" y="310144"/>
            <a:ext cx="517923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
        <p:nvSpPr>
          <p:cNvPr id="165" name="Google Shape;165;p24"/>
          <p:cNvSpPr txBox="1"/>
          <p:nvPr/>
        </p:nvSpPr>
        <p:spPr>
          <a:xfrm>
            <a:off x="330373" y="894919"/>
            <a:ext cx="11570400" cy="23550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SzPts val="1100"/>
              <a:buNone/>
            </a:pPr>
            <a:r>
              <a:rPr lang="pt-BR" sz="2100" dirty="0">
                <a:solidFill>
                  <a:schemeClr val="dk1"/>
                </a:solidFill>
              </a:rPr>
              <a:t>Segundo o levantamento dos requisitos e a análise feita pela equipe e pelos stakeholders referente aos mesmos, segue resultado da análise:</a:t>
            </a:r>
            <a:endParaRPr sz="2100" dirty="0">
              <a:solidFill>
                <a:schemeClr val="dk1"/>
              </a:solidFill>
            </a:endParaRPr>
          </a:p>
          <a:p>
            <a:pPr marL="0" lvl="0" indent="0" algn="just" rtl="0">
              <a:lnSpc>
                <a:spcPct val="150000"/>
              </a:lnSpc>
              <a:spcBef>
                <a:spcPts val="0"/>
              </a:spcBef>
              <a:spcAft>
                <a:spcPts val="0"/>
              </a:spcAft>
              <a:buSzPts val="1100"/>
              <a:buNone/>
            </a:pPr>
            <a:endParaRPr sz="2100" dirty="0">
              <a:solidFill>
                <a:schemeClr val="dk1"/>
              </a:solidFill>
            </a:endParaRPr>
          </a:p>
          <a:p>
            <a:pPr marL="0" lvl="0" indent="0" algn="just" rtl="0">
              <a:lnSpc>
                <a:spcPct val="150000"/>
              </a:lnSpc>
              <a:spcBef>
                <a:spcPts val="0"/>
              </a:spcBef>
              <a:spcAft>
                <a:spcPts val="0"/>
              </a:spcAft>
              <a:buClr>
                <a:schemeClr val="dk1"/>
              </a:buClr>
              <a:buSzPts val="1100"/>
              <a:buFont typeface="Arial"/>
              <a:buNone/>
            </a:pPr>
            <a:endParaRPr sz="2100" dirty="0">
              <a:solidFill>
                <a:schemeClr val="dk1"/>
              </a:solidFill>
            </a:endParaRPr>
          </a:p>
          <a:p>
            <a:pPr marL="0" marR="0" lvl="0" indent="0" algn="ctr" rtl="0">
              <a:spcBef>
                <a:spcPts val="0"/>
              </a:spcBef>
              <a:spcAft>
                <a:spcPts val="0"/>
              </a:spcAft>
              <a:buNone/>
            </a:pPr>
            <a:endParaRPr sz="2100" b="1" dirty="0">
              <a:solidFill>
                <a:srgbClr val="FF0000"/>
              </a:solidFill>
              <a:latin typeface="Calibri"/>
              <a:ea typeface="Calibri"/>
              <a:cs typeface="Calibri"/>
              <a:sym typeface="Calibri"/>
            </a:endParaRPr>
          </a:p>
        </p:txBody>
      </p:sp>
      <p:graphicFrame>
        <p:nvGraphicFramePr>
          <p:cNvPr id="166" name="Google Shape;166;p24"/>
          <p:cNvGraphicFramePr/>
          <p:nvPr/>
        </p:nvGraphicFramePr>
        <p:xfrm>
          <a:off x="916275" y="2867125"/>
          <a:ext cx="7056525" cy="3177100"/>
        </p:xfrm>
        <a:graphic>
          <a:graphicData uri="http://schemas.openxmlformats.org/drawingml/2006/table">
            <a:tbl>
              <a:tblPr bandRow="1">
                <a:noFill/>
                <a:tableStyleId>{0729A904-BB8B-44B1-AE51-5D5FB85714FA}</a:tableStyleId>
              </a:tblPr>
              <a:tblGrid>
                <a:gridCol w="1791375">
                  <a:extLst>
                    <a:ext uri="{9D8B030D-6E8A-4147-A177-3AD203B41FA5}">
                      <a16:colId xmlns:a16="http://schemas.microsoft.com/office/drawing/2014/main" val="20000"/>
                    </a:ext>
                  </a:extLst>
                </a:gridCol>
                <a:gridCol w="4340450">
                  <a:extLst>
                    <a:ext uri="{9D8B030D-6E8A-4147-A177-3AD203B41FA5}">
                      <a16:colId xmlns:a16="http://schemas.microsoft.com/office/drawing/2014/main" val="20001"/>
                    </a:ext>
                  </a:extLst>
                </a:gridCol>
                <a:gridCol w="924700">
                  <a:extLst>
                    <a:ext uri="{9D8B030D-6E8A-4147-A177-3AD203B41FA5}">
                      <a16:colId xmlns:a16="http://schemas.microsoft.com/office/drawing/2014/main" val="20002"/>
                    </a:ext>
                  </a:extLst>
                </a:gridCol>
              </a:tblGrid>
              <a:tr h="546900">
                <a:tc>
                  <a:txBody>
                    <a:bodyPr/>
                    <a:lstStyle/>
                    <a:p>
                      <a:pPr marL="0" lvl="0" indent="0" algn="ctr" rtl="0">
                        <a:spcBef>
                          <a:spcPts val="0"/>
                        </a:spcBef>
                        <a:spcAft>
                          <a:spcPts val="0"/>
                        </a:spcAft>
                        <a:buNone/>
                      </a:pPr>
                      <a:r>
                        <a:rPr lang="pt-BR" sz="1600" b="1">
                          <a:latin typeface="Calibri"/>
                          <a:ea typeface="Calibri"/>
                          <a:cs typeface="Calibri"/>
                          <a:sym typeface="Calibri"/>
                        </a:rPr>
                        <a:t>Dia</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b="1">
                          <a:latin typeface="Calibri"/>
                          <a:ea typeface="Calibri"/>
                          <a:cs typeface="Calibri"/>
                          <a:sym typeface="Calibri"/>
                        </a:rPr>
                        <a:t>Requisitos funcionais</a:t>
                      </a:r>
                      <a:endParaRPr sz="16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hMerge="1">
                  <a:txBody>
                    <a:bodyPr/>
                    <a:lstStyle/>
                    <a:p>
                      <a:endParaRPr lang="pt-BR"/>
                    </a:p>
                  </a:txBody>
                  <a:tcPr/>
                </a:tc>
                <a:extLst>
                  <a:ext uri="{0D108BD9-81ED-4DB2-BD59-A6C34878D82A}">
                    <a16:rowId xmlns:a16="http://schemas.microsoft.com/office/drawing/2014/main" val="10000"/>
                  </a:ext>
                </a:extLst>
              </a:tr>
              <a:tr h="328775">
                <a:tc rowSpan="3">
                  <a:txBody>
                    <a:bodyPr/>
                    <a:lstStyle/>
                    <a:p>
                      <a:pPr marL="0" lvl="0" indent="0" algn="ctr" rtl="0">
                        <a:spcBef>
                          <a:spcPts val="0"/>
                        </a:spcBef>
                        <a:spcAft>
                          <a:spcPts val="0"/>
                        </a:spcAft>
                        <a:buNone/>
                      </a:pPr>
                      <a:r>
                        <a:rPr lang="pt-BR" sz="1600" b="1">
                          <a:latin typeface="Calibri"/>
                          <a:ea typeface="Calibri"/>
                          <a:cs typeface="Calibri"/>
                          <a:sym typeface="Calibri"/>
                        </a:rPr>
                        <a:t>29.03.2023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RF01</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1"/>
                  </a:ext>
                </a:extLst>
              </a:tr>
              <a:tr h="328775">
                <a:tc vMerge="1">
                  <a:txBody>
                    <a:bodyPr/>
                    <a:lstStyle/>
                    <a:p>
                      <a:endParaRPr lang="pt-BR"/>
                    </a:p>
                  </a:txBody>
                  <a:tcPr/>
                </a:tc>
                <a:tc gridSpan="2">
                  <a:txBody>
                    <a:bodyPr/>
                    <a:lstStyle/>
                    <a:p>
                      <a:pPr marL="0" lvl="0" indent="0" algn="ctr" rtl="0">
                        <a:spcBef>
                          <a:spcPts val="0"/>
                        </a:spcBef>
                        <a:spcAft>
                          <a:spcPts val="0"/>
                        </a:spcAft>
                        <a:buNone/>
                      </a:pPr>
                      <a:r>
                        <a:rPr lang="pt-BR" sz="1600" dirty="0">
                          <a:latin typeface="Calibri"/>
                          <a:ea typeface="Calibri"/>
                          <a:cs typeface="Calibri"/>
                          <a:sym typeface="Calibri"/>
                        </a:rPr>
                        <a:t>RF02</a:t>
                      </a:r>
                      <a:endParaRPr sz="1600" dirty="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2"/>
                  </a:ext>
                </a:extLst>
              </a:tr>
              <a:tr h="328775">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RF03</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3"/>
                  </a:ext>
                </a:extLst>
              </a:tr>
              <a:tr h="328775">
                <a:tc rowSpan="2">
                  <a:txBody>
                    <a:bodyPr/>
                    <a:lstStyle/>
                    <a:p>
                      <a:pPr marL="0" lvl="0" indent="0" algn="ctr" rtl="0">
                        <a:spcBef>
                          <a:spcPts val="0"/>
                        </a:spcBef>
                        <a:spcAft>
                          <a:spcPts val="0"/>
                        </a:spcAft>
                        <a:buNone/>
                      </a:pPr>
                      <a:r>
                        <a:rPr lang="pt-BR" sz="1600" b="1">
                          <a:latin typeface="Calibri"/>
                          <a:ea typeface="Calibri"/>
                          <a:cs typeface="Calibri"/>
                          <a:sym typeface="Calibri"/>
                        </a:rPr>
                        <a:t>02.04.2023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RF04</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00000"/>
                    </a:solidFill>
                  </a:tcPr>
                </a:tc>
                <a:tc hMerge="1">
                  <a:txBody>
                    <a:bodyPr/>
                    <a:lstStyle/>
                    <a:p>
                      <a:endParaRPr lang="pt-BR"/>
                    </a:p>
                  </a:txBody>
                  <a:tcPr/>
                </a:tc>
                <a:extLst>
                  <a:ext uri="{0D108BD9-81ED-4DB2-BD59-A6C34878D82A}">
                    <a16:rowId xmlns:a16="http://schemas.microsoft.com/office/drawing/2014/main" val="10004"/>
                  </a:ext>
                </a:extLst>
              </a:tr>
              <a:tr h="328775">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RF05</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5"/>
                  </a:ext>
                </a:extLst>
              </a:tr>
              <a:tr h="328775">
                <a:tc>
                  <a:txBody>
                    <a:bodyPr/>
                    <a:lstStyle/>
                    <a:p>
                      <a:pPr marL="0" lvl="0" indent="0" algn="ctr" rtl="0">
                        <a:spcBef>
                          <a:spcPts val="0"/>
                        </a:spcBef>
                        <a:spcAft>
                          <a:spcPts val="0"/>
                        </a:spcAft>
                        <a:buNone/>
                      </a:pPr>
                      <a:r>
                        <a:rPr lang="pt-BR" sz="1600" b="1">
                          <a:latin typeface="Calibri"/>
                          <a:ea typeface="Calibri"/>
                          <a:cs typeface="Calibri"/>
                          <a:sym typeface="Calibri"/>
                        </a:rPr>
                        <a:t>04.04.2023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RF06</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00000"/>
                    </a:solidFill>
                  </a:tcPr>
                </a:tc>
                <a:tc hMerge="1">
                  <a:txBody>
                    <a:bodyPr/>
                    <a:lstStyle/>
                    <a:p>
                      <a:endParaRPr lang="pt-BR"/>
                    </a:p>
                  </a:txBody>
                  <a:tcPr/>
                </a:tc>
                <a:extLst>
                  <a:ext uri="{0D108BD9-81ED-4DB2-BD59-A6C34878D82A}">
                    <a16:rowId xmlns:a16="http://schemas.microsoft.com/office/drawing/2014/main" val="10006"/>
                  </a:ext>
                </a:extLst>
              </a:tr>
              <a:tr h="328775">
                <a:tc rowSpan="2">
                  <a:txBody>
                    <a:bodyPr/>
                    <a:lstStyle/>
                    <a:p>
                      <a:pPr marL="0" lvl="0" indent="0" algn="ctr" rtl="0">
                        <a:spcBef>
                          <a:spcPts val="0"/>
                        </a:spcBef>
                        <a:spcAft>
                          <a:spcPts val="0"/>
                        </a:spcAft>
                        <a:buNone/>
                      </a:pPr>
                      <a:r>
                        <a:rPr lang="pt-BR" sz="1600" b="1">
                          <a:latin typeface="Calibri"/>
                          <a:ea typeface="Calibri"/>
                          <a:cs typeface="Calibri"/>
                          <a:sym typeface="Calibri"/>
                        </a:rPr>
                        <a:t>06.04.2023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RF07</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7"/>
                  </a:ext>
                </a:extLst>
              </a:tr>
              <a:tr h="328775">
                <a:tc vMerge="1">
                  <a:txBody>
                    <a:bodyPr/>
                    <a:lstStyle/>
                    <a:p>
                      <a:endParaRPr lang="pt-BR"/>
                    </a:p>
                  </a:txBody>
                  <a:tcPr/>
                </a:tc>
                <a:tc gridSpan="2">
                  <a:txBody>
                    <a:bodyPr/>
                    <a:lstStyle/>
                    <a:p>
                      <a:pPr marL="0" lvl="0" indent="0" algn="ctr" rtl="0">
                        <a:spcBef>
                          <a:spcPts val="0"/>
                        </a:spcBef>
                        <a:spcAft>
                          <a:spcPts val="0"/>
                        </a:spcAft>
                        <a:buNone/>
                      </a:pPr>
                      <a:r>
                        <a:rPr lang="pt-BR" sz="1600" dirty="0">
                          <a:latin typeface="Calibri"/>
                          <a:ea typeface="Calibri"/>
                          <a:cs typeface="Calibri"/>
                          <a:sym typeface="Calibri"/>
                        </a:rPr>
                        <a:t>RF08</a:t>
                      </a:r>
                      <a:endParaRPr sz="1600" dirty="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C00000"/>
                    </a:solidFill>
                  </a:tcPr>
                </a:tc>
                <a:tc hMerge="1">
                  <a:txBody>
                    <a:bodyPr/>
                    <a:lstStyle/>
                    <a:p>
                      <a:endParaRPr lang="pt-BR"/>
                    </a:p>
                  </a:txBody>
                  <a:tcPr/>
                </a:tc>
                <a:extLst>
                  <a:ext uri="{0D108BD9-81ED-4DB2-BD59-A6C34878D82A}">
                    <a16:rowId xmlns:a16="http://schemas.microsoft.com/office/drawing/2014/main" val="10008"/>
                  </a:ext>
                </a:extLst>
              </a:tr>
            </a:tbl>
          </a:graphicData>
        </a:graphic>
      </p:graphicFrame>
      <p:graphicFrame>
        <p:nvGraphicFramePr>
          <p:cNvPr id="167" name="Google Shape;167;p24"/>
          <p:cNvGraphicFramePr/>
          <p:nvPr/>
        </p:nvGraphicFramePr>
        <p:xfrm>
          <a:off x="8541150" y="4041338"/>
          <a:ext cx="2856375" cy="822960"/>
        </p:xfrm>
        <a:graphic>
          <a:graphicData uri="http://schemas.openxmlformats.org/drawingml/2006/table">
            <a:tbl>
              <a:tblPr bandRow="1">
                <a:noFill/>
                <a:tableStyleId>{0729A904-BB8B-44B1-AE51-5D5FB85714FA}</a:tableStyleId>
              </a:tblPr>
              <a:tblGrid>
                <a:gridCol w="2156375">
                  <a:extLst>
                    <a:ext uri="{9D8B030D-6E8A-4147-A177-3AD203B41FA5}">
                      <a16:colId xmlns:a16="http://schemas.microsoft.com/office/drawing/2014/main" val="20000"/>
                    </a:ext>
                  </a:extLst>
                </a:gridCol>
                <a:gridCol w="700000">
                  <a:extLst>
                    <a:ext uri="{9D8B030D-6E8A-4147-A177-3AD203B41FA5}">
                      <a16:colId xmlns:a16="http://schemas.microsoft.com/office/drawing/2014/main" val="20001"/>
                    </a:ext>
                  </a:extLst>
                </a:gridCol>
              </a:tblGrid>
              <a:tr h="190500">
                <a:tc>
                  <a:txBody>
                    <a:bodyPr/>
                    <a:lstStyle/>
                    <a:p>
                      <a:pPr marL="0" lvl="0" indent="0" algn="ctr" rtl="0">
                        <a:spcBef>
                          <a:spcPts val="0"/>
                        </a:spcBef>
                        <a:spcAft>
                          <a:spcPts val="0"/>
                        </a:spcAft>
                        <a:buNone/>
                      </a:pPr>
                      <a:r>
                        <a:rPr lang="pt-BR" sz="1800">
                          <a:latin typeface="Calibri"/>
                          <a:ea typeface="Calibri"/>
                          <a:cs typeface="Calibri"/>
                          <a:sym typeface="Calibri"/>
                        </a:rPr>
                        <a:t>Legenda</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l" rtl="0">
                        <a:spcBef>
                          <a:spcPts val="0"/>
                        </a:spcBef>
                        <a:spcAft>
                          <a:spcPts val="0"/>
                        </a:spcAft>
                        <a:buNone/>
                      </a:pPr>
                      <a:r>
                        <a:rPr lang="pt-BR" sz="1800">
                          <a:latin typeface="Calibri"/>
                          <a:ea typeface="Calibri"/>
                          <a:cs typeface="Calibri"/>
                          <a:sym typeface="Calibri"/>
                        </a:rPr>
                        <a:t>Requisitos aprovado</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pt-BR" sz="1100">
                          <a:latin typeface="Calibri"/>
                          <a:ea typeface="Calibri"/>
                          <a:cs typeface="Calibri"/>
                          <a:sym typeface="Calibri"/>
                        </a:rPr>
                        <a:t> </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extLst>
                  <a:ext uri="{0D108BD9-81ED-4DB2-BD59-A6C34878D82A}">
                    <a16:rowId xmlns:a16="http://schemas.microsoft.com/office/drawing/2014/main" val="10001"/>
                  </a:ext>
                </a:extLst>
              </a:tr>
              <a:tr h="190500">
                <a:tc>
                  <a:txBody>
                    <a:bodyPr/>
                    <a:lstStyle/>
                    <a:p>
                      <a:pPr marL="0" lvl="0" indent="0" algn="l" rtl="0">
                        <a:spcBef>
                          <a:spcPts val="0"/>
                        </a:spcBef>
                        <a:spcAft>
                          <a:spcPts val="0"/>
                        </a:spcAft>
                        <a:buNone/>
                      </a:pPr>
                      <a:r>
                        <a:rPr lang="pt-BR" sz="1800">
                          <a:latin typeface="Calibri"/>
                          <a:ea typeface="Calibri"/>
                          <a:cs typeface="Calibri"/>
                          <a:sym typeface="Calibri"/>
                        </a:rPr>
                        <a:t>Requisito negado</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pt-BR" sz="1100">
                          <a:latin typeface="Calibri"/>
                          <a:ea typeface="Calibri"/>
                          <a:cs typeface="Calibri"/>
                          <a:sym typeface="Calibri"/>
                        </a:rPr>
                        <a:t> </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25"/>
          <p:cNvSpPr txBox="1"/>
          <p:nvPr/>
        </p:nvSpPr>
        <p:spPr>
          <a:xfrm>
            <a:off x="382555" y="310144"/>
            <a:ext cx="517923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graphicFrame>
        <p:nvGraphicFramePr>
          <p:cNvPr id="174" name="Google Shape;174;p25"/>
          <p:cNvGraphicFramePr/>
          <p:nvPr/>
        </p:nvGraphicFramePr>
        <p:xfrm>
          <a:off x="2387975" y="1429875"/>
          <a:ext cx="5283475" cy="4632960"/>
        </p:xfrm>
        <a:graphic>
          <a:graphicData uri="http://schemas.openxmlformats.org/drawingml/2006/table">
            <a:tbl>
              <a:tblPr bandRow="1">
                <a:noFill/>
                <a:tableStyleId>{0729A904-BB8B-44B1-AE51-5D5FB85714FA}</a:tableStyleId>
              </a:tblPr>
              <a:tblGrid>
                <a:gridCol w="1398150">
                  <a:extLst>
                    <a:ext uri="{9D8B030D-6E8A-4147-A177-3AD203B41FA5}">
                      <a16:colId xmlns:a16="http://schemas.microsoft.com/office/drawing/2014/main" val="20000"/>
                    </a:ext>
                  </a:extLst>
                </a:gridCol>
                <a:gridCol w="3387700">
                  <a:extLst>
                    <a:ext uri="{9D8B030D-6E8A-4147-A177-3AD203B41FA5}">
                      <a16:colId xmlns:a16="http://schemas.microsoft.com/office/drawing/2014/main" val="20001"/>
                    </a:ext>
                  </a:extLst>
                </a:gridCol>
                <a:gridCol w="497625">
                  <a:extLst>
                    <a:ext uri="{9D8B030D-6E8A-4147-A177-3AD203B41FA5}">
                      <a16:colId xmlns:a16="http://schemas.microsoft.com/office/drawing/2014/main" val="20002"/>
                    </a:ext>
                  </a:extLst>
                </a:gridCol>
              </a:tblGrid>
              <a:tr h="190500">
                <a:tc>
                  <a:txBody>
                    <a:bodyPr/>
                    <a:lstStyle/>
                    <a:p>
                      <a:pPr marL="0" lvl="0" indent="0" algn="ctr" rtl="0">
                        <a:spcBef>
                          <a:spcPts val="0"/>
                        </a:spcBef>
                        <a:spcAft>
                          <a:spcPts val="0"/>
                        </a:spcAft>
                        <a:buNone/>
                      </a:pPr>
                      <a:r>
                        <a:rPr lang="pt-BR" sz="1600" b="1">
                          <a:latin typeface="Calibri"/>
                          <a:ea typeface="Calibri"/>
                          <a:cs typeface="Calibri"/>
                          <a:sym typeface="Calibri"/>
                        </a:rPr>
                        <a:t>Dia</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b="1">
                          <a:latin typeface="Calibri"/>
                          <a:ea typeface="Calibri"/>
                          <a:cs typeface="Calibri"/>
                          <a:sym typeface="Calibri"/>
                        </a:rPr>
                        <a:t>Requisitos não-funcionais</a:t>
                      </a:r>
                      <a:endParaRPr sz="16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hMerge="1">
                  <a:txBody>
                    <a:bodyPr/>
                    <a:lstStyle/>
                    <a:p>
                      <a:endParaRPr lang="pt-BR"/>
                    </a:p>
                  </a:txBody>
                  <a:tcPr/>
                </a:tc>
                <a:extLst>
                  <a:ext uri="{0D108BD9-81ED-4DB2-BD59-A6C34878D82A}">
                    <a16:rowId xmlns:a16="http://schemas.microsoft.com/office/drawing/2014/main" val="10000"/>
                  </a:ext>
                </a:extLst>
              </a:tr>
              <a:tr h="190500">
                <a:tc rowSpan="5">
                  <a:txBody>
                    <a:bodyPr/>
                    <a:lstStyle/>
                    <a:p>
                      <a:pPr marL="0" lvl="0" indent="0" algn="ctr" rtl="0">
                        <a:spcBef>
                          <a:spcPts val="0"/>
                        </a:spcBef>
                        <a:spcAft>
                          <a:spcPts val="0"/>
                        </a:spcAft>
                        <a:buNone/>
                      </a:pPr>
                      <a:r>
                        <a:rPr lang="pt-BR" sz="1600" b="1">
                          <a:latin typeface="Calibri"/>
                          <a:ea typeface="Calibri"/>
                          <a:cs typeface="Calibri"/>
                          <a:sym typeface="Calibri"/>
                        </a:rPr>
                        <a:t>29.03.2023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RNF01</a:t>
                      </a:r>
                      <a:endParaRPr sz="16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1"/>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RNF02</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2"/>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RNF03</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3"/>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RNF04</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4"/>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RNF05</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5"/>
                  </a:ext>
                </a:extLst>
              </a:tr>
              <a:tr h="190500">
                <a:tc rowSpan="2">
                  <a:txBody>
                    <a:bodyPr/>
                    <a:lstStyle/>
                    <a:p>
                      <a:pPr marL="0" lvl="0" indent="0" algn="ctr" rtl="0">
                        <a:spcBef>
                          <a:spcPts val="0"/>
                        </a:spcBef>
                        <a:spcAft>
                          <a:spcPts val="0"/>
                        </a:spcAft>
                        <a:buNone/>
                      </a:pPr>
                      <a:r>
                        <a:rPr lang="pt-BR" sz="1600" b="1">
                          <a:latin typeface="Calibri"/>
                          <a:ea typeface="Calibri"/>
                          <a:cs typeface="Calibri"/>
                          <a:sym typeface="Calibri"/>
                        </a:rPr>
                        <a:t>02.04.2023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RNF06</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6"/>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RNF07</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7"/>
                  </a:ext>
                </a:extLst>
              </a:tr>
              <a:tr h="190500">
                <a:tc rowSpan="2">
                  <a:txBody>
                    <a:bodyPr/>
                    <a:lstStyle/>
                    <a:p>
                      <a:pPr marL="0" lvl="0" indent="0" algn="ctr" rtl="0">
                        <a:spcBef>
                          <a:spcPts val="0"/>
                        </a:spcBef>
                        <a:spcAft>
                          <a:spcPts val="0"/>
                        </a:spcAft>
                        <a:buNone/>
                      </a:pPr>
                      <a:r>
                        <a:rPr lang="pt-BR" sz="1600" b="1">
                          <a:latin typeface="Calibri"/>
                          <a:ea typeface="Calibri"/>
                          <a:cs typeface="Calibri"/>
                          <a:sym typeface="Calibri"/>
                        </a:rPr>
                        <a:t>04.04.2023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RNF08</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00000"/>
                    </a:solidFill>
                  </a:tcPr>
                </a:tc>
                <a:tc hMerge="1">
                  <a:txBody>
                    <a:bodyPr/>
                    <a:lstStyle/>
                    <a:p>
                      <a:endParaRPr lang="pt-BR"/>
                    </a:p>
                  </a:txBody>
                  <a:tcPr/>
                </a:tc>
                <a:extLst>
                  <a:ext uri="{0D108BD9-81ED-4DB2-BD59-A6C34878D82A}">
                    <a16:rowId xmlns:a16="http://schemas.microsoft.com/office/drawing/2014/main" val="10008"/>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RNF09</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09"/>
                  </a:ext>
                </a:extLst>
              </a:tr>
              <a:tr h="190500">
                <a:tc rowSpan="9">
                  <a:txBody>
                    <a:bodyPr/>
                    <a:lstStyle/>
                    <a:p>
                      <a:pPr marL="0" lvl="0" indent="0" algn="ctr" rtl="0">
                        <a:spcBef>
                          <a:spcPts val="0"/>
                        </a:spcBef>
                        <a:spcAft>
                          <a:spcPts val="0"/>
                        </a:spcAft>
                        <a:buNone/>
                      </a:pPr>
                      <a:r>
                        <a:rPr lang="pt-BR" sz="1600" b="1">
                          <a:latin typeface="Calibri"/>
                          <a:ea typeface="Calibri"/>
                          <a:cs typeface="Calibri"/>
                          <a:sym typeface="Calibri"/>
                        </a:rPr>
                        <a:t>06.04.2023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70C0"/>
                    </a:solidFill>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RNF10</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0"/>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RNF11</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1"/>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RNF12</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2"/>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RNF13</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3"/>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RNF14</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4"/>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RNF15</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C00000"/>
                    </a:solidFill>
                  </a:tcPr>
                </a:tc>
                <a:tc hMerge="1">
                  <a:txBody>
                    <a:bodyPr/>
                    <a:lstStyle/>
                    <a:p>
                      <a:endParaRPr lang="pt-BR"/>
                    </a:p>
                  </a:txBody>
                  <a:tcPr/>
                </a:tc>
                <a:extLst>
                  <a:ext uri="{0D108BD9-81ED-4DB2-BD59-A6C34878D82A}">
                    <a16:rowId xmlns:a16="http://schemas.microsoft.com/office/drawing/2014/main" val="10015"/>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RNF16</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6"/>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RNF17</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7"/>
                  </a:ext>
                </a:extLst>
              </a:tr>
              <a:tr h="190500">
                <a:tc vMerge="1">
                  <a:txBody>
                    <a:bodyPr/>
                    <a:lstStyle/>
                    <a:p>
                      <a:endParaRPr lang="pt-BR"/>
                    </a:p>
                  </a:txBody>
                  <a:tcPr/>
                </a:tc>
                <a:tc gridSpan="2">
                  <a:txBody>
                    <a:bodyPr/>
                    <a:lstStyle/>
                    <a:p>
                      <a:pPr marL="0" lvl="0" indent="0" algn="ctr" rtl="0">
                        <a:spcBef>
                          <a:spcPts val="0"/>
                        </a:spcBef>
                        <a:spcAft>
                          <a:spcPts val="0"/>
                        </a:spcAft>
                        <a:buNone/>
                      </a:pPr>
                      <a:r>
                        <a:rPr lang="pt-BR" sz="1600">
                          <a:latin typeface="Calibri"/>
                          <a:ea typeface="Calibri"/>
                          <a:cs typeface="Calibri"/>
                          <a:sym typeface="Calibri"/>
                        </a:rPr>
                        <a:t>RNF18</a:t>
                      </a:r>
                      <a:endParaRPr sz="16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00B050"/>
                    </a:solidFill>
                  </a:tcPr>
                </a:tc>
                <a:tc hMerge="1">
                  <a:txBody>
                    <a:bodyPr/>
                    <a:lstStyle/>
                    <a:p>
                      <a:endParaRPr lang="pt-BR"/>
                    </a:p>
                  </a:txBody>
                  <a:tcPr/>
                </a:tc>
                <a:extLst>
                  <a:ext uri="{0D108BD9-81ED-4DB2-BD59-A6C34878D82A}">
                    <a16:rowId xmlns:a16="http://schemas.microsoft.com/office/drawing/2014/main" val="10018"/>
                  </a:ext>
                </a:extLst>
              </a:tr>
            </a:tbl>
          </a:graphicData>
        </a:graphic>
      </p:graphicFrame>
      <p:graphicFrame>
        <p:nvGraphicFramePr>
          <p:cNvPr id="175" name="Google Shape;175;p25"/>
          <p:cNvGraphicFramePr/>
          <p:nvPr/>
        </p:nvGraphicFramePr>
        <p:xfrm>
          <a:off x="8541150" y="3368200"/>
          <a:ext cx="2856375" cy="822960"/>
        </p:xfrm>
        <a:graphic>
          <a:graphicData uri="http://schemas.openxmlformats.org/drawingml/2006/table">
            <a:tbl>
              <a:tblPr bandRow="1">
                <a:noFill/>
                <a:tableStyleId>{0729A904-BB8B-44B1-AE51-5D5FB85714FA}</a:tableStyleId>
              </a:tblPr>
              <a:tblGrid>
                <a:gridCol w="2156375">
                  <a:extLst>
                    <a:ext uri="{9D8B030D-6E8A-4147-A177-3AD203B41FA5}">
                      <a16:colId xmlns:a16="http://schemas.microsoft.com/office/drawing/2014/main" val="20000"/>
                    </a:ext>
                  </a:extLst>
                </a:gridCol>
                <a:gridCol w="700000">
                  <a:extLst>
                    <a:ext uri="{9D8B030D-6E8A-4147-A177-3AD203B41FA5}">
                      <a16:colId xmlns:a16="http://schemas.microsoft.com/office/drawing/2014/main" val="20001"/>
                    </a:ext>
                  </a:extLst>
                </a:gridCol>
              </a:tblGrid>
              <a:tr h="190500">
                <a:tc>
                  <a:txBody>
                    <a:bodyPr/>
                    <a:lstStyle/>
                    <a:p>
                      <a:pPr marL="0" lvl="0" indent="0" algn="ctr" rtl="0">
                        <a:spcBef>
                          <a:spcPts val="0"/>
                        </a:spcBef>
                        <a:spcAft>
                          <a:spcPts val="0"/>
                        </a:spcAft>
                        <a:buNone/>
                      </a:pPr>
                      <a:r>
                        <a:rPr lang="pt-BR" sz="1800">
                          <a:latin typeface="Calibri"/>
                          <a:ea typeface="Calibri"/>
                          <a:cs typeface="Calibri"/>
                          <a:sym typeface="Calibri"/>
                        </a:rPr>
                        <a:t>Legenda</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l" rtl="0">
                        <a:spcBef>
                          <a:spcPts val="0"/>
                        </a:spcBef>
                        <a:spcAft>
                          <a:spcPts val="0"/>
                        </a:spcAft>
                        <a:buNone/>
                      </a:pPr>
                      <a:r>
                        <a:rPr lang="pt-BR" sz="1800">
                          <a:latin typeface="Calibri"/>
                          <a:ea typeface="Calibri"/>
                          <a:cs typeface="Calibri"/>
                          <a:sym typeface="Calibri"/>
                        </a:rPr>
                        <a:t>Requisitos aprovado</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pt-BR" sz="1100">
                          <a:latin typeface="Calibri"/>
                          <a:ea typeface="Calibri"/>
                          <a:cs typeface="Calibri"/>
                          <a:sym typeface="Calibri"/>
                        </a:rPr>
                        <a:t> </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0B050"/>
                    </a:solidFill>
                  </a:tcPr>
                </a:tc>
                <a:extLst>
                  <a:ext uri="{0D108BD9-81ED-4DB2-BD59-A6C34878D82A}">
                    <a16:rowId xmlns:a16="http://schemas.microsoft.com/office/drawing/2014/main" val="10001"/>
                  </a:ext>
                </a:extLst>
              </a:tr>
              <a:tr h="190500">
                <a:tc>
                  <a:txBody>
                    <a:bodyPr/>
                    <a:lstStyle/>
                    <a:p>
                      <a:pPr marL="0" lvl="0" indent="0" algn="l" rtl="0">
                        <a:spcBef>
                          <a:spcPts val="0"/>
                        </a:spcBef>
                        <a:spcAft>
                          <a:spcPts val="0"/>
                        </a:spcAft>
                        <a:buNone/>
                      </a:pPr>
                      <a:r>
                        <a:rPr lang="pt-BR" sz="1800">
                          <a:latin typeface="Calibri"/>
                          <a:ea typeface="Calibri"/>
                          <a:cs typeface="Calibri"/>
                          <a:sym typeface="Calibri"/>
                        </a:rPr>
                        <a:t>Requisito negado</a:t>
                      </a:r>
                      <a:endParaRPr sz="18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pt-BR" sz="1100">
                          <a:latin typeface="Calibri"/>
                          <a:ea typeface="Calibri"/>
                          <a:cs typeface="Calibri"/>
                          <a:sym typeface="Calibri"/>
                        </a:rPr>
                        <a:t> </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26"/>
          <p:cNvSpPr txBox="1"/>
          <p:nvPr/>
        </p:nvSpPr>
        <p:spPr>
          <a:xfrm>
            <a:off x="382555" y="310144"/>
            <a:ext cx="517923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graphicFrame>
        <p:nvGraphicFramePr>
          <p:cNvPr id="182" name="Google Shape;182;p26"/>
          <p:cNvGraphicFramePr/>
          <p:nvPr/>
        </p:nvGraphicFramePr>
        <p:xfrm>
          <a:off x="124038" y="1685925"/>
          <a:ext cx="11943900" cy="3444240"/>
        </p:xfrm>
        <a:graphic>
          <a:graphicData uri="http://schemas.openxmlformats.org/drawingml/2006/table">
            <a:tbl>
              <a:tblPr bandRow="1">
                <a:noFill/>
                <a:tableStyleId>{0729A904-BB8B-44B1-AE51-5D5FB85714FA}</a:tableStyleId>
              </a:tblPr>
              <a:tblGrid>
                <a:gridCol w="648550">
                  <a:extLst>
                    <a:ext uri="{9D8B030D-6E8A-4147-A177-3AD203B41FA5}">
                      <a16:colId xmlns:a16="http://schemas.microsoft.com/office/drawing/2014/main" val="20000"/>
                    </a:ext>
                  </a:extLst>
                </a:gridCol>
                <a:gridCol w="9917850">
                  <a:extLst>
                    <a:ext uri="{9D8B030D-6E8A-4147-A177-3AD203B41FA5}">
                      <a16:colId xmlns:a16="http://schemas.microsoft.com/office/drawing/2014/main" val="20001"/>
                    </a:ext>
                  </a:extLst>
                </a:gridCol>
                <a:gridCol w="688750">
                  <a:extLst>
                    <a:ext uri="{9D8B030D-6E8A-4147-A177-3AD203B41FA5}">
                      <a16:colId xmlns:a16="http://schemas.microsoft.com/office/drawing/2014/main" val="20002"/>
                    </a:ext>
                  </a:extLst>
                </a:gridCol>
                <a:gridCol w="688750">
                  <a:extLst>
                    <a:ext uri="{9D8B030D-6E8A-4147-A177-3AD203B41FA5}">
                      <a16:colId xmlns:a16="http://schemas.microsoft.com/office/drawing/2014/main" val="20003"/>
                    </a:ext>
                  </a:extLst>
                </a:gridCol>
              </a:tblGrid>
              <a:tr h="190500">
                <a:tc>
                  <a:txBody>
                    <a:bodyPr/>
                    <a:lstStyle/>
                    <a:p>
                      <a:pPr marL="0" lvl="0" indent="0" algn="ctr" rtl="0">
                        <a:spcBef>
                          <a:spcPts val="0"/>
                        </a:spcBef>
                        <a:spcAft>
                          <a:spcPts val="0"/>
                        </a:spcAft>
                        <a:buNone/>
                      </a:pPr>
                      <a:r>
                        <a:rPr lang="pt-BR" sz="1600" b="1">
                          <a:latin typeface="Calibri"/>
                          <a:ea typeface="Calibri"/>
                          <a:cs typeface="Calibri"/>
                          <a:sym typeface="Calibri"/>
                        </a:rPr>
                        <a:t>Item</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ctr" rtl="0">
                        <a:spcBef>
                          <a:spcPts val="0"/>
                        </a:spcBef>
                        <a:spcAft>
                          <a:spcPts val="0"/>
                        </a:spcAft>
                        <a:buNone/>
                      </a:pPr>
                      <a:r>
                        <a:rPr lang="pt-BR" sz="1600" b="1">
                          <a:latin typeface="Calibri"/>
                          <a:ea typeface="Calibri"/>
                          <a:cs typeface="Calibri"/>
                          <a:sym typeface="Calibri"/>
                        </a:rPr>
                        <a:t>Item para verificação</a:t>
                      </a:r>
                      <a:endParaRPr sz="16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ctr" rtl="0">
                        <a:spcBef>
                          <a:spcPts val="0"/>
                        </a:spcBef>
                        <a:spcAft>
                          <a:spcPts val="0"/>
                        </a:spcAft>
                        <a:buNone/>
                      </a:pPr>
                      <a:r>
                        <a:rPr lang="pt-BR" sz="1600" b="1">
                          <a:latin typeface="Calibri"/>
                          <a:ea typeface="Calibri"/>
                          <a:cs typeface="Calibri"/>
                          <a:sym typeface="Calibri"/>
                        </a:rPr>
                        <a:t>SIM</a:t>
                      </a:r>
                      <a:endParaRPr sz="16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ctr" rtl="0">
                        <a:spcBef>
                          <a:spcPts val="0"/>
                        </a:spcBef>
                        <a:spcAft>
                          <a:spcPts val="0"/>
                        </a:spcAft>
                        <a:buNone/>
                      </a:pPr>
                      <a:r>
                        <a:rPr lang="pt-BR" sz="1600" b="1">
                          <a:latin typeface="Calibri"/>
                          <a:ea typeface="Calibri"/>
                          <a:cs typeface="Calibri"/>
                          <a:sym typeface="Calibri"/>
                        </a:rPr>
                        <a:t>NÃO</a:t>
                      </a:r>
                      <a:endParaRPr sz="16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extLst>
                  <a:ext uri="{0D108BD9-81ED-4DB2-BD59-A6C34878D82A}">
                    <a16:rowId xmlns:a16="http://schemas.microsoft.com/office/drawing/2014/main" val="10000"/>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1</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Cada requisito está descrito com clareza, concisão e sem ambiguidade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2</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Existem requisitos conflitantes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3</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Existem requisitos implícitos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4</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Os requisitos exibem a distinção clara entre funções, dados e restrições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5</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As restrições e dependências foram claramente descritivas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6</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Existem requisitos que contêm algum nível desnecessário de detalhe do projeto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7</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Os requisitos definem todas as informações a serem apresentadas aos usuários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8</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Os requisitos descrevem as respostas do sistema ao usuário devido às condições de erro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9</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Existem situações não tratadas pelos requisitos que precisam ser consideradas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0500">
                <a:tc>
                  <a:txBody>
                    <a:bodyPr/>
                    <a:lstStyle/>
                    <a:p>
                      <a:pPr marL="0" lvl="0" indent="0" algn="ctr" rtl="0">
                        <a:spcBef>
                          <a:spcPts val="0"/>
                        </a:spcBef>
                        <a:spcAft>
                          <a:spcPts val="0"/>
                        </a:spcAft>
                        <a:buNone/>
                      </a:pPr>
                      <a:r>
                        <a:rPr lang="pt-BR" sz="1600" b="1">
                          <a:latin typeface="Calibri"/>
                          <a:ea typeface="Calibri"/>
                          <a:cs typeface="Calibri"/>
                          <a:sym typeface="Calibri"/>
                        </a:rPr>
                        <a:t>10</a:t>
                      </a:r>
                      <a:endParaRPr sz="16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BDD7EE"/>
                    </a:solidFill>
                  </a:tcPr>
                </a:tc>
                <a:tc>
                  <a:txBody>
                    <a:bodyPr/>
                    <a:lstStyle/>
                    <a:p>
                      <a:pPr marL="0" lvl="0" indent="0" algn="l" rtl="0">
                        <a:spcBef>
                          <a:spcPts val="0"/>
                        </a:spcBef>
                        <a:spcAft>
                          <a:spcPts val="0"/>
                        </a:spcAft>
                        <a:buNone/>
                      </a:pPr>
                      <a:r>
                        <a:rPr lang="pt-BR" sz="2100">
                          <a:latin typeface="Calibri"/>
                          <a:ea typeface="Calibri"/>
                          <a:cs typeface="Calibri"/>
                          <a:sym typeface="Calibri"/>
                        </a:rPr>
                        <a:t>O documento contém realmente toda a informação prometida em sua introdução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X</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pt-BR" sz="2100">
                          <a:latin typeface="Calibri"/>
                          <a:ea typeface="Calibri"/>
                          <a:cs typeface="Calibri"/>
                          <a:sym typeface="Calibri"/>
                        </a:rPr>
                        <a:t> </a:t>
                      </a:r>
                      <a:endParaRPr sz="2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7"/>
          <p:cNvSpPr txBox="1"/>
          <p:nvPr/>
        </p:nvSpPr>
        <p:spPr>
          <a:xfrm>
            <a:off x="382555" y="310144"/>
            <a:ext cx="521405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ARQUITETURA DE SOFTWARE</a:t>
            </a:r>
            <a:endParaRPr/>
          </a:p>
        </p:txBody>
      </p:sp>
      <p:sp>
        <p:nvSpPr>
          <p:cNvPr id="189" name="Google Shape;189;p27"/>
          <p:cNvSpPr txBox="1"/>
          <p:nvPr/>
        </p:nvSpPr>
        <p:spPr>
          <a:xfrm>
            <a:off x="330373" y="894919"/>
            <a:ext cx="11640300" cy="511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sz="2000" dirty="0"/>
              <a:t>Os </a:t>
            </a:r>
            <a:r>
              <a:rPr lang="pt-BR" sz="2000" b="1" dirty="0"/>
              <a:t>tipos de arquiteturas</a:t>
            </a:r>
            <a:r>
              <a:rPr lang="pt-BR" sz="2000" dirty="0"/>
              <a:t> que mais se adequam ao projeto desenvolvido são: </a:t>
            </a:r>
            <a:endParaRPr sz="2000" dirty="0"/>
          </a:p>
          <a:p>
            <a:pPr marL="0" lvl="0" indent="0" algn="just" rtl="0">
              <a:spcBef>
                <a:spcPts val="0"/>
              </a:spcBef>
              <a:spcAft>
                <a:spcPts val="0"/>
              </a:spcAft>
              <a:buNone/>
            </a:pPr>
            <a:endParaRPr sz="2000" dirty="0"/>
          </a:p>
          <a:p>
            <a:pPr marL="457200" lvl="0" indent="-355600" algn="just" rtl="0">
              <a:spcBef>
                <a:spcPts val="0"/>
              </a:spcBef>
              <a:spcAft>
                <a:spcPts val="0"/>
              </a:spcAft>
              <a:buSzPts val="2000"/>
              <a:buChar char="●"/>
            </a:pPr>
            <a:r>
              <a:rPr lang="pt-BR" sz="2000" dirty="0"/>
              <a:t>Data Abstraction and Object-Oriented Organization (Abstração de Dados e Organização Orientada a Objetos);</a:t>
            </a:r>
            <a:endParaRPr sz="2000" dirty="0"/>
          </a:p>
          <a:p>
            <a:pPr marL="457200" lvl="0" indent="-355600" algn="just" rtl="0">
              <a:spcBef>
                <a:spcPts val="0"/>
              </a:spcBef>
              <a:spcAft>
                <a:spcPts val="0"/>
              </a:spcAft>
              <a:buSzPts val="2000"/>
              <a:buChar char="●"/>
            </a:pPr>
            <a:r>
              <a:rPr lang="pt-BR" sz="2000" dirty="0"/>
              <a:t>Event-based, Implicit Invocation (Invocação Implícita, Baseada em Evento);</a:t>
            </a:r>
            <a:endParaRPr sz="2000" dirty="0"/>
          </a:p>
          <a:p>
            <a:pPr marL="457200" lvl="0" indent="-355600" algn="just" rtl="0">
              <a:spcBef>
                <a:spcPts val="0"/>
              </a:spcBef>
              <a:spcAft>
                <a:spcPts val="0"/>
              </a:spcAft>
              <a:buSzPts val="2000"/>
              <a:buChar char="●"/>
            </a:pPr>
            <a:r>
              <a:rPr lang="pt-BR" sz="2000" dirty="0"/>
              <a:t>Layered Systems (Sistemas em Camadas).</a:t>
            </a: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b="1" dirty="0"/>
          </a:p>
          <a:p>
            <a:pPr marL="0" lvl="0" indent="0" algn="just" rtl="0">
              <a:spcBef>
                <a:spcPts val="0"/>
              </a:spcBef>
              <a:spcAft>
                <a:spcPts val="0"/>
              </a:spcAft>
              <a:buNone/>
            </a:pPr>
            <a:r>
              <a:rPr lang="pt-BR" sz="2000" b="1" dirty="0"/>
              <a:t>Justificativa da escolha:</a:t>
            </a:r>
            <a:endParaRPr sz="2000" b="1" dirty="0"/>
          </a:p>
          <a:p>
            <a:pPr marL="0" lvl="0" indent="0" algn="just" rtl="0">
              <a:spcBef>
                <a:spcPts val="0"/>
              </a:spcBef>
              <a:spcAft>
                <a:spcPts val="0"/>
              </a:spcAft>
              <a:buNone/>
            </a:pPr>
            <a:r>
              <a:rPr lang="pt-BR" sz="2000" dirty="0"/>
              <a:t>Conforme as ferramentas que serão utilizadas para a criação do sistema e o conhecimento sobre programação, foram escolhidas essas arquiteturas, pois as mesmas se encaixam perfeitamente no modelo de projeto que iremos desenvolver, e também, vale ressaltar, que haverá no desenvolvimento do projeto, algumas partes que se caracterizam com outros tipos de arquitetura, como por exemplo, será usado um banco de dados central para o armazenamento dos dados do sistema e projetos que serão criados no mesmo.</a:t>
            </a:r>
            <a:endParaRPr sz="2000" dirty="0"/>
          </a:p>
          <a:p>
            <a:pPr marL="0" lvl="0" indent="0" algn="just" rtl="0">
              <a:spcBef>
                <a:spcPts val="0"/>
              </a:spcBef>
              <a:spcAft>
                <a:spcPts val="0"/>
              </a:spcAft>
              <a:buNone/>
            </a:pP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28"/>
          <p:cNvSpPr txBox="1"/>
          <p:nvPr/>
        </p:nvSpPr>
        <p:spPr>
          <a:xfrm>
            <a:off x="382555" y="310144"/>
            <a:ext cx="33918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FRAMEWORK ÁGIL</a:t>
            </a:r>
            <a:endParaRPr sz="3200" b="1" cap="none">
              <a:solidFill>
                <a:srgbClr val="20315C"/>
              </a:solidFill>
              <a:latin typeface="Calibri"/>
              <a:ea typeface="Calibri"/>
              <a:cs typeface="Calibri"/>
              <a:sym typeface="Calibri"/>
            </a:endParaRPr>
          </a:p>
        </p:txBody>
      </p:sp>
      <p:graphicFrame>
        <p:nvGraphicFramePr>
          <p:cNvPr id="196" name="Google Shape;196;p28"/>
          <p:cNvGraphicFramePr/>
          <p:nvPr>
            <p:extLst>
              <p:ext uri="{D42A27DB-BD31-4B8C-83A1-F6EECF244321}">
                <p14:modId xmlns:p14="http://schemas.microsoft.com/office/powerpoint/2010/main" val="1657532984"/>
              </p:ext>
            </p:extLst>
          </p:nvPr>
        </p:nvGraphicFramePr>
        <p:xfrm>
          <a:off x="138775" y="1094288"/>
          <a:ext cx="6572325" cy="5536100"/>
        </p:xfrm>
        <a:graphic>
          <a:graphicData uri="http://schemas.openxmlformats.org/drawingml/2006/table">
            <a:tbl>
              <a:tblPr bandRow="1">
                <a:noFill/>
                <a:tableStyleId>{0729A904-BB8B-44B1-AE51-5D5FB85714FA}</a:tableStyleId>
              </a:tblPr>
              <a:tblGrid>
                <a:gridCol w="778950">
                  <a:extLst>
                    <a:ext uri="{9D8B030D-6E8A-4147-A177-3AD203B41FA5}">
                      <a16:colId xmlns:a16="http://schemas.microsoft.com/office/drawing/2014/main" val="20000"/>
                    </a:ext>
                  </a:extLst>
                </a:gridCol>
                <a:gridCol w="860050">
                  <a:extLst>
                    <a:ext uri="{9D8B030D-6E8A-4147-A177-3AD203B41FA5}">
                      <a16:colId xmlns:a16="http://schemas.microsoft.com/office/drawing/2014/main" val="20001"/>
                    </a:ext>
                  </a:extLst>
                </a:gridCol>
                <a:gridCol w="973675">
                  <a:extLst>
                    <a:ext uri="{9D8B030D-6E8A-4147-A177-3AD203B41FA5}">
                      <a16:colId xmlns:a16="http://schemas.microsoft.com/office/drawing/2014/main" val="20002"/>
                    </a:ext>
                  </a:extLst>
                </a:gridCol>
                <a:gridCol w="778950">
                  <a:extLst>
                    <a:ext uri="{9D8B030D-6E8A-4147-A177-3AD203B41FA5}">
                      <a16:colId xmlns:a16="http://schemas.microsoft.com/office/drawing/2014/main" val="20003"/>
                    </a:ext>
                  </a:extLst>
                </a:gridCol>
                <a:gridCol w="778950">
                  <a:extLst>
                    <a:ext uri="{9D8B030D-6E8A-4147-A177-3AD203B41FA5}">
                      <a16:colId xmlns:a16="http://schemas.microsoft.com/office/drawing/2014/main" val="20004"/>
                    </a:ext>
                  </a:extLst>
                </a:gridCol>
                <a:gridCol w="778950">
                  <a:extLst>
                    <a:ext uri="{9D8B030D-6E8A-4147-A177-3AD203B41FA5}">
                      <a16:colId xmlns:a16="http://schemas.microsoft.com/office/drawing/2014/main" val="20005"/>
                    </a:ext>
                  </a:extLst>
                </a:gridCol>
                <a:gridCol w="778950">
                  <a:extLst>
                    <a:ext uri="{9D8B030D-6E8A-4147-A177-3AD203B41FA5}">
                      <a16:colId xmlns:a16="http://schemas.microsoft.com/office/drawing/2014/main" val="20006"/>
                    </a:ext>
                  </a:extLst>
                </a:gridCol>
                <a:gridCol w="843850">
                  <a:extLst>
                    <a:ext uri="{9D8B030D-6E8A-4147-A177-3AD203B41FA5}">
                      <a16:colId xmlns:a16="http://schemas.microsoft.com/office/drawing/2014/main" val="20007"/>
                    </a:ext>
                  </a:extLst>
                </a:gridCol>
              </a:tblGrid>
              <a:tr h="857175">
                <a:tc gridSpan="8">
                  <a:txBody>
                    <a:bodyPr/>
                    <a:lstStyle/>
                    <a:p>
                      <a:pPr marL="0" lvl="0" indent="0" algn="ctr" rtl="0">
                        <a:spcBef>
                          <a:spcPts val="0"/>
                        </a:spcBef>
                        <a:spcAft>
                          <a:spcPts val="0"/>
                        </a:spcAft>
                        <a:buNone/>
                      </a:pPr>
                      <a:r>
                        <a:rPr lang="pt-BR" sz="2500" b="1">
                          <a:latin typeface="Calibri"/>
                          <a:ea typeface="Calibri"/>
                          <a:cs typeface="Calibri"/>
                          <a:sym typeface="Calibri"/>
                        </a:rPr>
                        <a:t>Sprints - Modelos, Métodos e Técnicas de Engenharia de Software</a:t>
                      </a:r>
                      <a:endParaRPr sz="25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501450">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2100" b="1">
                          <a:latin typeface="Calibri"/>
                          <a:ea typeface="Calibri"/>
                          <a:cs typeface="Calibri"/>
                          <a:sym typeface="Calibri"/>
                        </a:rPr>
                        <a:t>01</a:t>
                      </a:r>
                      <a:endParaRPr sz="21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56450">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16.03.2023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356450">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24.03.2023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3"/>
                  </a:ext>
                </a:extLst>
              </a:tr>
              <a:tr h="287175">
                <a:tc rowSpan="4"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rowSpan="4"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do grupo de trabalho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2871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da ODS que será utilizado como tema do sistema</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r h="2871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dos projetos que serão utilizados para atender a ODS</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6"/>
                  </a:ext>
                </a:extLst>
              </a:tr>
              <a:tr h="2871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Modelo de processo de desenvolvimento do software</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7"/>
                  </a:ext>
                </a:extLst>
              </a:tr>
              <a:tr h="240000">
                <a:tc>
                  <a:txBody>
                    <a:bodyPr/>
                    <a:lstStyle/>
                    <a:p>
                      <a:pPr marL="0" lvl="0" indent="139700" algn="l" rtl="0">
                        <a:spcBef>
                          <a:spcPts val="0"/>
                        </a:spcBef>
                        <a:spcAft>
                          <a:spcPts val="0"/>
                        </a:spcAft>
                        <a:buNone/>
                      </a:pP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01450">
                <a:tc gridSpan="6">
                  <a:txBody>
                    <a:bodyPr/>
                    <a:lstStyle/>
                    <a:p>
                      <a:pPr marL="0" lvl="0" indent="0" algn="ctr" rtl="0">
                        <a:spcBef>
                          <a:spcPts val="0"/>
                        </a:spcBef>
                        <a:spcAft>
                          <a:spcPts val="0"/>
                        </a:spcAft>
                        <a:buNone/>
                      </a:pPr>
                      <a:r>
                        <a:rPr lang="pt-BR" dirty="0">
                          <a:latin typeface="Calibri"/>
                          <a:ea typeface="Calibri"/>
                          <a:cs typeface="Calibri"/>
                          <a:sym typeface="Calibri"/>
                        </a:rPr>
                        <a:t>Nº da Entrega</a:t>
                      </a:r>
                      <a:endParaRPr dirty="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2100" b="1">
                          <a:latin typeface="Calibri"/>
                          <a:ea typeface="Calibri"/>
                          <a:cs typeface="Calibri"/>
                          <a:sym typeface="Calibri"/>
                        </a:rPr>
                        <a:t>02</a:t>
                      </a:r>
                      <a:endParaRPr sz="21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9"/>
                  </a:ext>
                </a:extLst>
              </a:tr>
              <a:tr h="356450">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30.03.2023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10"/>
                  </a:ext>
                </a:extLst>
              </a:tr>
              <a:tr h="356450">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07.04.2023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11"/>
                  </a:ext>
                </a:extLst>
              </a:tr>
              <a:tr h="287175">
                <a:tc rowSpan="3"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Criar o relatório de viabilidade do sistema computacional</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12"/>
                  </a:ext>
                </a:extLst>
              </a:tr>
              <a:tr h="2871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Documentar o levantamento dos requisitos</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13"/>
                  </a:ext>
                </a:extLst>
              </a:tr>
              <a:tr h="2871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dirty="0">
                          <a:latin typeface="Calibri"/>
                          <a:ea typeface="Calibri"/>
                          <a:cs typeface="Calibri"/>
                          <a:sym typeface="Calibri"/>
                        </a:rPr>
                        <a:t>Realizar a análise e negociação de requisitos</a:t>
                      </a:r>
                      <a:endParaRPr dirty="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14"/>
                  </a:ext>
                </a:extLst>
              </a:tr>
            </a:tbl>
          </a:graphicData>
        </a:graphic>
      </p:graphicFrame>
      <p:graphicFrame>
        <p:nvGraphicFramePr>
          <p:cNvPr id="197" name="Google Shape;197;p28"/>
          <p:cNvGraphicFramePr/>
          <p:nvPr/>
        </p:nvGraphicFramePr>
        <p:xfrm>
          <a:off x="6909725" y="1094300"/>
          <a:ext cx="5143500" cy="1845350"/>
        </p:xfrm>
        <a:graphic>
          <a:graphicData uri="http://schemas.openxmlformats.org/drawingml/2006/table">
            <a:tbl>
              <a:tblPr bandRow="1">
                <a:noFill/>
                <a:tableStyleId>{0729A904-BB8B-44B1-AE51-5D5FB85714FA}</a:tableStyleId>
              </a:tblPr>
              <a:tblGrid>
                <a:gridCol w="609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tblGrid>
              <a:tr h="445775">
                <a:tc gridSpan="6">
                  <a:txBody>
                    <a:bodyPr/>
                    <a:lstStyle/>
                    <a:p>
                      <a:pPr marL="0" lvl="0" indent="0" algn="ctr" rtl="0">
                        <a:spcBef>
                          <a:spcPts val="0"/>
                        </a:spcBef>
                        <a:spcAft>
                          <a:spcPts val="0"/>
                        </a:spcAft>
                        <a:buNone/>
                      </a:pPr>
                      <a:r>
                        <a:rPr lang="pt-BR" sz="1100">
                          <a:latin typeface="Calibri"/>
                          <a:ea typeface="Calibri"/>
                          <a:cs typeface="Calibri"/>
                          <a:sym typeface="Calibri"/>
                        </a:rPr>
                        <a:t>Nº da Entrega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800" b="1">
                          <a:latin typeface="Calibri"/>
                          <a:ea typeface="Calibri"/>
                          <a:cs typeface="Calibri"/>
                          <a:sym typeface="Calibri"/>
                        </a:rPr>
                        <a:t>02</a:t>
                      </a:r>
                      <a:endParaRPr sz="18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316875">
                <a:tc rowSpan="2" gridSpan="3">
                  <a:txBody>
                    <a:bodyPr/>
                    <a:lstStyle/>
                    <a:p>
                      <a:pPr marL="0" lvl="0" indent="0" algn="ctr" rtl="0">
                        <a:spcBef>
                          <a:spcPts val="0"/>
                        </a:spcBef>
                        <a:spcAft>
                          <a:spcPts val="0"/>
                        </a:spcAft>
                        <a:buNone/>
                      </a:pPr>
                      <a:r>
                        <a:rPr lang="pt-BR" sz="1100">
                          <a:latin typeface="Calibri"/>
                          <a:ea typeface="Calibri"/>
                          <a:cs typeface="Calibri"/>
                          <a:sym typeface="Calibri"/>
                        </a:rPr>
                        <a:t>Data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Inicio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30.03.2023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1687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Término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07.04.2023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255275">
                <a:tc rowSpan="3" gridSpan="2">
                  <a:txBody>
                    <a:bodyPr/>
                    <a:lstStyle/>
                    <a:p>
                      <a:pPr marL="0" lvl="0" indent="0" algn="ctr" rtl="0">
                        <a:spcBef>
                          <a:spcPts val="0"/>
                        </a:spcBef>
                        <a:spcAft>
                          <a:spcPts val="0"/>
                        </a:spcAft>
                        <a:buNone/>
                      </a:pPr>
                      <a:r>
                        <a:rPr lang="pt-BR" sz="1100">
                          <a:latin typeface="Calibri"/>
                          <a:ea typeface="Calibri"/>
                          <a:cs typeface="Calibri"/>
                          <a:sym typeface="Calibri"/>
                        </a:rPr>
                        <a:t>Conteúdo da Sprint</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Criar o relatório de viabilidade do sistema computacional</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2552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Documentar o levantamento dos requisitos</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2552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Realizar a análise e negociação de requisitos</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bl>
          </a:graphicData>
        </a:graphic>
      </p:graphicFrame>
      <p:graphicFrame>
        <p:nvGraphicFramePr>
          <p:cNvPr id="198" name="Google Shape;198;p28"/>
          <p:cNvGraphicFramePr/>
          <p:nvPr/>
        </p:nvGraphicFramePr>
        <p:xfrm>
          <a:off x="6909725" y="3067300"/>
          <a:ext cx="5143500" cy="1590075"/>
        </p:xfrm>
        <a:graphic>
          <a:graphicData uri="http://schemas.openxmlformats.org/drawingml/2006/table">
            <a:tbl>
              <a:tblPr bandRow="1">
                <a:noFill/>
                <a:tableStyleId>{0729A904-BB8B-44B1-AE51-5D5FB85714FA}</a:tableStyleId>
              </a:tblPr>
              <a:tblGrid>
                <a:gridCol w="609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tblGrid>
              <a:tr h="445775">
                <a:tc gridSpan="6">
                  <a:txBody>
                    <a:bodyPr/>
                    <a:lstStyle/>
                    <a:p>
                      <a:pPr marL="0" lvl="0" indent="0" algn="ctr" rtl="0">
                        <a:spcBef>
                          <a:spcPts val="0"/>
                        </a:spcBef>
                        <a:spcAft>
                          <a:spcPts val="0"/>
                        </a:spcAft>
                        <a:buNone/>
                      </a:pPr>
                      <a:r>
                        <a:rPr lang="pt-BR" sz="1100">
                          <a:latin typeface="Calibri"/>
                          <a:ea typeface="Calibri"/>
                          <a:cs typeface="Calibri"/>
                          <a:sym typeface="Calibri"/>
                        </a:rPr>
                        <a:t>Nº da Entrega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800" b="1">
                          <a:latin typeface="Calibri"/>
                          <a:ea typeface="Calibri"/>
                          <a:cs typeface="Calibri"/>
                          <a:sym typeface="Calibri"/>
                        </a:rPr>
                        <a:t>03</a:t>
                      </a:r>
                      <a:endParaRPr sz="18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316875">
                <a:tc rowSpan="2" gridSpan="3">
                  <a:txBody>
                    <a:bodyPr/>
                    <a:lstStyle/>
                    <a:p>
                      <a:pPr marL="0" lvl="0" indent="0" algn="ctr" rtl="0">
                        <a:spcBef>
                          <a:spcPts val="0"/>
                        </a:spcBef>
                        <a:spcAft>
                          <a:spcPts val="0"/>
                        </a:spcAft>
                        <a:buNone/>
                      </a:pPr>
                      <a:r>
                        <a:rPr lang="pt-BR" sz="1100">
                          <a:latin typeface="Calibri"/>
                          <a:ea typeface="Calibri"/>
                          <a:cs typeface="Calibri"/>
                          <a:sym typeface="Calibri"/>
                        </a:rPr>
                        <a:t>Data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Inicio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30.03.2023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1687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Término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14.04.2023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255275">
                <a:tc rowSpan="2" gridSpan="2">
                  <a:txBody>
                    <a:bodyPr/>
                    <a:lstStyle/>
                    <a:p>
                      <a:pPr marL="0" lvl="0" indent="0" algn="ctr" rtl="0">
                        <a:spcBef>
                          <a:spcPts val="0"/>
                        </a:spcBef>
                        <a:spcAft>
                          <a:spcPts val="0"/>
                        </a:spcAft>
                        <a:buNone/>
                      </a:pPr>
                      <a:r>
                        <a:rPr lang="pt-BR" sz="1100">
                          <a:latin typeface="Calibri"/>
                          <a:ea typeface="Calibri"/>
                          <a:cs typeface="Calibri"/>
                          <a:sym typeface="Calibri"/>
                        </a:rPr>
                        <a:t>Conteúdo da Sprint</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Especificar os requisitos do sistema computacional</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2552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Documentar a validação dos requisitos</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graphicFrame>
        <p:nvGraphicFramePr>
          <p:cNvPr id="199" name="Google Shape;199;p28"/>
          <p:cNvGraphicFramePr/>
          <p:nvPr/>
        </p:nvGraphicFramePr>
        <p:xfrm>
          <a:off x="6909725" y="4785025"/>
          <a:ext cx="5143500" cy="1845350"/>
        </p:xfrm>
        <a:graphic>
          <a:graphicData uri="http://schemas.openxmlformats.org/drawingml/2006/table">
            <a:tbl>
              <a:tblPr bandRow="1">
                <a:noFill/>
                <a:tableStyleId>{0729A904-BB8B-44B1-AE51-5D5FB85714FA}</a:tableStyleId>
              </a:tblPr>
              <a:tblGrid>
                <a:gridCol w="609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tblGrid>
              <a:tr h="445775">
                <a:tc gridSpan="6">
                  <a:txBody>
                    <a:bodyPr/>
                    <a:lstStyle/>
                    <a:p>
                      <a:pPr marL="0" lvl="0" indent="0" algn="ctr" rtl="0">
                        <a:spcBef>
                          <a:spcPts val="0"/>
                        </a:spcBef>
                        <a:spcAft>
                          <a:spcPts val="0"/>
                        </a:spcAft>
                        <a:buNone/>
                      </a:pPr>
                      <a:r>
                        <a:rPr lang="pt-BR" sz="1100">
                          <a:latin typeface="Calibri"/>
                          <a:ea typeface="Calibri"/>
                          <a:cs typeface="Calibri"/>
                          <a:sym typeface="Calibri"/>
                        </a:rPr>
                        <a:t>Nº da Entrega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800" b="1">
                          <a:latin typeface="Calibri"/>
                          <a:ea typeface="Calibri"/>
                          <a:cs typeface="Calibri"/>
                          <a:sym typeface="Calibri"/>
                        </a:rPr>
                        <a:t>04</a:t>
                      </a:r>
                      <a:endParaRPr sz="1800"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316875">
                <a:tc rowSpan="2" gridSpan="3">
                  <a:txBody>
                    <a:bodyPr/>
                    <a:lstStyle/>
                    <a:p>
                      <a:pPr marL="0" lvl="0" indent="0" algn="ctr" rtl="0">
                        <a:spcBef>
                          <a:spcPts val="0"/>
                        </a:spcBef>
                        <a:spcAft>
                          <a:spcPts val="0"/>
                        </a:spcAft>
                        <a:buNone/>
                      </a:pPr>
                      <a:r>
                        <a:rPr lang="pt-BR" sz="1100">
                          <a:latin typeface="Calibri"/>
                          <a:ea typeface="Calibri"/>
                          <a:cs typeface="Calibri"/>
                          <a:sym typeface="Calibri"/>
                        </a:rPr>
                        <a:t>Data</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Inicio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06.04.2023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1687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sz="1100">
                          <a:latin typeface="Calibri"/>
                          <a:ea typeface="Calibri"/>
                          <a:cs typeface="Calibri"/>
                          <a:sym typeface="Calibri"/>
                        </a:rPr>
                        <a:t>Término</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sz="1100">
                          <a:latin typeface="Calibri"/>
                          <a:ea typeface="Calibri"/>
                          <a:cs typeface="Calibri"/>
                          <a:sym typeface="Calibri"/>
                        </a:rPr>
                        <a:t>28.04.2023</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255275">
                <a:tc rowSpan="3" gridSpan="2">
                  <a:txBody>
                    <a:bodyPr/>
                    <a:lstStyle/>
                    <a:p>
                      <a:pPr marL="0" lvl="0" indent="0" algn="ctr" rtl="0">
                        <a:spcBef>
                          <a:spcPts val="0"/>
                        </a:spcBef>
                        <a:spcAft>
                          <a:spcPts val="0"/>
                        </a:spcAft>
                        <a:buNone/>
                      </a:pPr>
                      <a:r>
                        <a:rPr lang="pt-BR" sz="1100">
                          <a:latin typeface="Calibri"/>
                          <a:ea typeface="Calibri"/>
                          <a:cs typeface="Calibri"/>
                          <a:sym typeface="Calibri"/>
                        </a:rPr>
                        <a:t>Conteúdo da Sprint</a:t>
                      </a:r>
                      <a:endParaRPr sz="1100">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Escolher os tipos de arquiteturas de software</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2552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Realizar embasamento histórico sobre as arquiteturas</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2552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sz="1100">
                          <a:latin typeface="Calibri"/>
                          <a:ea typeface="Calibri"/>
                          <a:cs typeface="Calibri"/>
                          <a:sym typeface="Calibri"/>
                        </a:rPr>
                        <a:t>Justificar a escolha das arquiteturas</a:t>
                      </a:r>
                      <a:endParaRPr sz="1100">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9"/>
          <p:cNvSpPr txBox="1"/>
          <p:nvPr/>
        </p:nvSpPr>
        <p:spPr>
          <a:xfrm>
            <a:off x="382555" y="310144"/>
            <a:ext cx="3391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FRAMEWORK ÁGIL</a:t>
            </a:r>
            <a:endParaRPr sz="3200" b="1" cap="none">
              <a:solidFill>
                <a:srgbClr val="20315C"/>
              </a:solidFill>
              <a:latin typeface="Calibri"/>
              <a:ea typeface="Calibri"/>
              <a:cs typeface="Calibri"/>
              <a:sym typeface="Calibri"/>
            </a:endParaRPr>
          </a:p>
        </p:txBody>
      </p:sp>
      <p:graphicFrame>
        <p:nvGraphicFramePr>
          <p:cNvPr id="206" name="Google Shape;206;p29"/>
          <p:cNvGraphicFramePr/>
          <p:nvPr/>
        </p:nvGraphicFramePr>
        <p:xfrm>
          <a:off x="1919025" y="1667488"/>
          <a:ext cx="8353950" cy="3523025"/>
        </p:xfrm>
        <a:graphic>
          <a:graphicData uri="http://schemas.openxmlformats.org/drawingml/2006/table">
            <a:tbl>
              <a:tblPr bandRow="1">
                <a:noFill/>
                <a:tableStyleId>{0729A904-BB8B-44B1-AE51-5D5FB85714FA}</a:tableStyleId>
              </a:tblPr>
              <a:tblGrid>
                <a:gridCol w="990100">
                  <a:extLst>
                    <a:ext uri="{9D8B030D-6E8A-4147-A177-3AD203B41FA5}">
                      <a16:colId xmlns:a16="http://schemas.microsoft.com/office/drawing/2014/main" val="20000"/>
                    </a:ext>
                  </a:extLst>
                </a:gridCol>
                <a:gridCol w="1093225">
                  <a:extLst>
                    <a:ext uri="{9D8B030D-6E8A-4147-A177-3AD203B41FA5}">
                      <a16:colId xmlns:a16="http://schemas.microsoft.com/office/drawing/2014/main" val="20001"/>
                    </a:ext>
                  </a:extLst>
                </a:gridCol>
                <a:gridCol w="1237625">
                  <a:extLst>
                    <a:ext uri="{9D8B030D-6E8A-4147-A177-3AD203B41FA5}">
                      <a16:colId xmlns:a16="http://schemas.microsoft.com/office/drawing/2014/main" val="20002"/>
                    </a:ext>
                  </a:extLst>
                </a:gridCol>
                <a:gridCol w="990100">
                  <a:extLst>
                    <a:ext uri="{9D8B030D-6E8A-4147-A177-3AD203B41FA5}">
                      <a16:colId xmlns:a16="http://schemas.microsoft.com/office/drawing/2014/main" val="20003"/>
                    </a:ext>
                  </a:extLst>
                </a:gridCol>
                <a:gridCol w="990100">
                  <a:extLst>
                    <a:ext uri="{9D8B030D-6E8A-4147-A177-3AD203B41FA5}">
                      <a16:colId xmlns:a16="http://schemas.microsoft.com/office/drawing/2014/main" val="20004"/>
                    </a:ext>
                  </a:extLst>
                </a:gridCol>
                <a:gridCol w="990100">
                  <a:extLst>
                    <a:ext uri="{9D8B030D-6E8A-4147-A177-3AD203B41FA5}">
                      <a16:colId xmlns:a16="http://schemas.microsoft.com/office/drawing/2014/main" val="20005"/>
                    </a:ext>
                  </a:extLst>
                </a:gridCol>
                <a:gridCol w="990100">
                  <a:extLst>
                    <a:ext uri="{9D8B030D-6E8A-4147-A177-3AD203B41FA5}">
                      <a16:colId xmlns:a16="http://schemas.microsoft.com/office/drawing/2014/main" val="20006"/>
                    </a:ext>
                  </a:extLst>
                </a:gridCol>
                <a:gridCol w="1072600">
                  <a:extLst>
                    <a:ext uri="{9D8B030D-6E8A-4147-A177-3AD203B41FA5}">
                      <a16:colId xmlns:a16="http://schemas.microsoft.com/office/drawing/2014/main" val="20007"/>
                    </a:ext>
                  </a:extLst>
                </a:gridCol>
              </a:tblGrid>
              <a:tr h="987675">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b="1">
                          <a:latin typeface="Calibri"/>
                          <a:ea typeface="Calibri"/>
                          <a:cs typeface="Calibri"/>
                          <a:sym typeface="Calibri"/>
                        </a:rPr>
                        <a:t>05</a:t>
                      </a:r>
                      <a:endParaRPr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702075">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18.05.2023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70207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26.05.2023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565600">
                <a:tc rowSpan="2"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Escolha do framework utilizado no software</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565600">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Documentação dos entregáveis/sprints</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382555" y="310144"/>
            <a:ext cx="256788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INTEGRANTES</a:t>
            </a:r>
            <a:endParaRPr/>
          </a:p>
        </p:txBody>
      </p:sp>
      <p:sp>
        <p:nvSpPr>
          <p:cNvPr id="93" name="Google Shape;93;p14"/>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4"/>
          <p:cNvSpPr txBox="1"/>
          <p:nvPr/>
        </p:nvSpPr>
        <p:spPr>
          <a:xfrm>
            <a:off x="310780" y="2108658"/>
            <a:ext cx="11570440" cy="2640683"/>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Anderson Vitor da Silva Barros - 819159969</a:t>
            </a:r>
          </a:p>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Antonio Tonon Gregorio Franco - 822151684</a:t>
            </a:r>
          </a:p>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Bruno Victor de Andrade - 822165547</a:t>
            </a:r>
          </a:p>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Gustavo Gino Terezo - 822126105</a:t>
            </a:r>
          </a:p>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Lucas Souza - 822158424</a:t>
            </a:r>
          </a:p>
          <a:p>
            <a:pPr marL="0" marR="0" lvl="0" indent="0" algn="ctr" rtl="0">
              <a:lnSpc>
                <a:spcPct val="115000"/>
              </a:lnSpc>
              <a:spcBef>
                <a:spcPts val="0"/>
              </a:spcBef>
              <a:spcAft>
                <a:spcPts val="0"/>
              </a:spcAft>
              <a:buClr>
                <a:srgbClr val="000000"/>
              </a:buClr>
              <a:buSzPts val="2400"/>
              <a:buFont typeface="Arial"/>
              <a:buNone/>
            </a:pPr>
            <a:r>
              <a:rPr lang="pt-BR" sz="2400" b="1" i="0" u="none" strike="noStrike" cap="none" dirty="0">
                <a:solidFill>
                  <a:schemeClr val="dk1"/>
                </a:solidFill>
                <a:latin typeface="Calibri"/>
                <a:ea typeface="Calibri"/>
                <a:cs typeface="Calibri"/>
                <a:sym typeface="Calibri"/>
              </a:rPr>
              <a:t>Matheus Afonso Batista - 822154497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30"/>
          <p:cNvSpPr txBox="1"/>
          <p:nvPr/>
        </p:nvSpPr>
        <p:spPr>
          <a:xfrm>
            <a:off x="382555" y="310144"/>
            <a:ext cx="3391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FRAMEWORK ÁGIL</a:t>
            </a:r>
            <a:endParaRPr sz="3200" b="1" cap="none">
              <a:solidFill>
                <a:srgbClr val="20315C"/>
              </a:solidFill>
              <a:latin typeface="Calibri"/>
              <a:ea typeface="Calibri"/>
              <a:cs typeface="Calibri"/>
              <a:sym typeface="Calibri"/>
            </a:endParaRPr>
          </a:p>
        </p:txBody>
      </p:sp>
      <p:graphicFrame>
        <p:nvGraphicFramePr>
          <p:cNvPr id="213" name="Google Shape;213;p30"/>
          <p:cNvGraphicFramePr/>
          <p:nvPr/>
        </p:nvGraphicFramePr>
        <p:xfrm>
          <a:off x="150050" y="1091288"/>
          <a:ext cx="5878175" cy="3136875"/>
        </p:xfrm>
        <a:graphic>
          <a:graphicData uri="http://schemas.openxmlformats.org/drawingml/2006/table">
            <a:tbl>
              <a:tblPr bandRow="1">
                <a:noFill/>
                <a:tableStyleId>{0729A904-BB8B-44B1-AE51-5D5FB85714FA}</a:tableStyleId>
              </a:tblPr>
              <a:tblGrid>
                <a:gridCol w="696675">
                  <a:extLst>
                    <a:ext uri="{9D8B030D-6E8A-4147-A177-3AD203B41FA5}">
                      <a16:colId xmlns:a16="http://schemas.microsoft.com/office/drawing/2014/main" val="20000"/>
                    </a:ext>
                  </a:extLst>
                </a:gridCol>
                <a:gridCol w="769250">
                  <a:extLst>
                    <a:ext uri="{9D8B030D-6E8A-4147-A177-3AD203B41FA5}">
                      <a16:colId xmlns:a16="http://schemas.microsoft.com/office/drawing/2014/main" val="20001"/>
                    </a:ext>
                  </a:extLst>
                </a:gridCol>
                <a:gridCol w="870850">
                  <a:extLst>
                    <a:ext uri="{9D8B030D-6E8A-4147-A177-3AD203B41FA5}">
                      <a16:colId xmlns:a16="http://schemas.microsoft.com/office/drawing/2014/main" val="20002"/>
                    </a:ext>
                  </a:extLst>
                </a:gridCol>
                <a:gridCol w="696675">
                  <a:extLst>
                    <a:ext uri="{9D8B030D-6E8A-4147-A177-3AD203B41FA5}">
                      <a16:colId xmlns:a16="http://schemas.microsoft.com/office/drawing/2014/main" val="20003"/>
                    </a:ext>
                  </a:extLst>
                </a:gridCol>
                <a:gridCol w="696675">
                  <a:extLst>
                    <a:ext uri="{9D8B030D-6E8A-4147-A177-3AD203B41FA5}">
                      <a16:colId xmlns:a16="http://schemas.microsoft.com/office/drawing/2014/main" val="20004"/>
                    </a:ext>
                  </a:extLst>
                </a:gridCol>
                <a:gridCol w="696675">
                  <a:extLst>
                    <a:ext uri="{9D8B030D-6E8A-4147-A177-3AD203B41FA5}">
                      <a16:colId xmlns:a16="http://schemas.microsoft.com/office/drawing/2014/main" val="20005"/>
                    </a:ext>
                  </a:extLst>
                </a:gridCol>
                <a:gridCol w="696675">
                  <a:extLst>
                    <a:ext uri="{9D8B030D-6E8A-4147-A177-3AD203B41FA5}">
                      <a16:colId xmlns:a16="http://schemas.microsoft.com/office/drawing/2014/main" val="20006"/>
                    </a:ext>
                  </a:extLst>
                </a:gridCol>
                <a:gridCol w="754700">
                  <a:extLst>
                    <a:ext uri="{9D8B030D-6E8A-4147-A177-3AD203B41FA5}">
                      <a16:colId xmlns:a16="http://schemas.microsoft.com/office/drawing/2014/main" val="20007"/>
                    </a:ext>
                  </a:extLst>
                </a:gridCol>
              </a:tblGrid>
              <a:tr h="467950">
                <a:tc gridSpan="8">
                  <a:txBody>
                    <a:bodyPr/>
                    <a:lstStyle/>
                    <a:p>
                      <a:pPr marL="0" lvl="0" indent="0" algn="ctr" rtl="0">
                        <a:spcBef>
                          <a:spcPts val="0"/>
                        </a:spcBef>
                        <a:spcAft>
                          <a:spcPts val="0"/>
                        </a:spcAft>
                        <a:buNone/>
                      </a:pPr>
                      <a:r>
                        <a:rPr lang="pt-BR" sz="2500" b="1">
                          <a:latin typeface="Calibri"/>
                          <a:ea typeface="Calibri"/>
                          <a:cs typeface="Calibri"/>
                          <a:sym typeface="Calibri"/>
                        </a:rPr>
                        <a:t>Sprints - Gestão e Qualidade de Software</a:t>
                      </a:r>
                      <a:endParaRPr sz="2500" b="1">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547500">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b="1">
                          <a:latin typeface="Calibri"/>
                          <a:ea typeface="Calibri"/>
                          <a:cs typeface="Calibri"/>
                          <a:sym typeface="Calibri"/>
                        </a:rPr>
                        <a:t>01</a:t>
                      </a:r>
                      <a:endParaRPr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89200">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13.03.2023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389200">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21.03.2023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3"/>
                  </a:ext>
                </a:extLst>
              </a:tr>
              <a:tr h="313525">
                <a:tc rowSpan="3"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do grupo de trabalho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514750">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da ODS que será utilizado como tema do sistema</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r h="514750">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Definição dos projetos que serão utilizados para atender a ODS</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6"/>
                  </a:ext>
                </a:extLst>
              </a:tr>
            </a:tbl>
          </a:graphicData>
        </a:graphic>
      </p:graphicFrame>
      <p:graphicFrame>
        <p:nvGraphicFramePr>
          <p:cNvPr id="214" name="Google Shape;214;p30"/>
          <p:cNvGraphicFramePr/>
          <p:nvPr/>
        </p:nvGraphicFramePr>
        <p:xfrm>
          <a:off x="6154325" y="1091325"/>
          <a:ext cx="5878200" cy="3136875"/>
        </p:xfrm>
        <a:graphic>
          <a:graphicData uri="http://schemas.openxmlformats.org/drawingml/2006/table">
            <a:tbl>
              <a:tblPr bandRow="1">
                <a:noFill/>
                <a:tableStyleId>{0729A904-BB8B-44B1-AE51-5D5FB85714FA}</a:tableStyleId>
              </a:tblPr>
              <a:tblGrid>
                <a:gridCol w="696675">
                  <a:extLst>
                    <a:ext uri="{9D8B030D-6E8A-4147-A177-3AD203B41FA5}">
                      <a16:colId xmlns:a16="http://schemas.microsoft.com/office/drawing/2014/main" val="20000"/>
                    </a:ext>
                  </a:extLst>
                </a:gridCol>
                <a:gridCol w="769225">
                  <a:extLst>
                    <a:ext uri="{9D8B030D-6E8A-4147-A177-3AD203B41FA5}">
                      <a16:colId xmlns:a16="http://schemas.microsoft.com/office/drawing/2014/main" val="20001"/>
                    </a:ext>
                  </a:extLst>
                </a:gridCol>
                <a:gridCol w="870850">
                  <a:extLst>
                    <a:ext uri="{9D8B030D-6E8A-4147-A177-3AD203B41FA5}">
                      <a16:colId xmlns:a16="http://schemas.microsoft.com/office/drawing/2014/main" val="20002"/>
                    </a:ext>
                  </a:extLst>
                </a:gridCol>
                <a:gridCol w="696675">
                  <a:extLst>
                    <a:ext uri="{9D8B030D-6E8A-4147-A177-3AD203B41FA5}">
                      <a16:colId xmlns:a16="http://schemas.microsoft.com/office/drawing/2014/main" val="20003"/>
                    </a:ext>
                  </a:extLst>
                </a:gridCol>
                <a:gridCol w="696675">
                  <a:extLst>
                    <a:ext uri="{9D8B030D-6E8A-4147-A177-3AD203B41FA5}">
                      <a16:colId xmlns:a16="http://schemas.microsoft.com/office/drawing/2014/main" val="20004"/>
                    </a:ext>
                  </a:extLst>
                </a:gridCol>
                <a:gridCol w="696675">
                  <a:extLst>
                    <a:ext uri="{9D8B030D-6E8A-4147-A177-3AD203B41FA5}">
                      <a16:colId xmlns:a16="http://schemas.microsoft.com/office/drawing/2014/main" val="20005"/>
                    </a:ext>
                  </a:extLst>
                </a:gridCol>
                <a:gridCol w="696675">
                  <a:extLst>
                    <a:ext uri="{9D8B030D-6E8A-4147-A177-3AD203B41FA5}">
                      <a16:colId xmlns:a16="http://schemas.microsoft.com/office/drawing/2014/main" val="20006"/>
                    </a:ext>
                  </a:extLst>
                </a:gridCol>
                <a:gridCol w="754750">
                  <a:extLst>
                    <a:ext uri="{9D8B030D-6E8A-4147-A177-3AD203B41FA5}">
                      <a16:colId xmlns:a16="http://schemas.microsoft.com/office/drawing/2014/main" val="20007"/>
                    </a:ext>
                  </a:extLst>
                </a:gridCol>
              </a:tblGrid>
              <a:tr h="757775">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b="1">
                          <a:latin typeface="Calibri"/>
                          <a:ea typeface="Calibri"/>
                          <a:cs typeface="Calibri"/>
                          <a:sym typeface="Calibri"/>
                        </a:rPr>
                        <a:t>02</a:t>
                      </a:r>
                      <a:endParaRPr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538625">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20.03.2023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53862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28.03.2023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433950">
                <a:tc rowSpan="3"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Criação da EAP - Estrutura Analítica do Projeto proposto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433950">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Definir prazos do projeto proposto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433950">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Definir custos do projeto proposto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bl>
          </a:graphicData>
        </a:graphic>
      </p:graphicFrame>
      <p:graphicFrame>
        <p:nvGraphicFramePr>
          <p:cNvPr id="215" name="Google Shape;215;p30"/>
          <p:cNvGraphicFramePr/>
          <p:nvPr/>
        </p:nvGraphicFramePr>
        <p:xfrm>
          <a:off x="150038" y="4404575"/>
          <a:ext cx="5878200" cy="2227050"/>
        </p:xfrm>
        <a:graphic>
          <a:graphicData uri="http://schemas.openxmlformats.org/drawingml/2006/table">
            <a:tbl>
              <a:tblPr bandRow="1">
                <a:noFill/>
                <a:tableStyleId>{0729A904-BB8B-44B1-AE51-5D5FB85714FA}</a:tableStyleId>
              </a:tblPr>
              <a:tblGrid>
                <a:gridCol w="696675">
                  <a:extLst>
                    <a:ext uri="{9D8B030D-6E8A-4147-A177-3AD203B41FA5}">
                      <a16:colId xmlns:a16="http://schemas.microsoft.com/office/drawing/2014/main" val="20000"/>
                    </a:ext>
                  </a:extLst>
                </a:gridCol>
                <a:gridCol w="769250">
                  <a:extLst>
                    <a:ext uri="{9D8B030D-6E8A-4147-A177-3AD203B41FA5}">
                      <a16:colId xmlns:a16="http://schemas.microsoft.com/office/drawing/2014/main" val="20001"/>
                    </a:ext>
                  </a:extLst>
                </a:gridCol>
                <a:gridCol w="870850">
                  <a:extLst>
                    <a:ext uri="{9D8B030D-6E8A-4147-A177-3AD203B41FA5}">
                      <a16:colId xmlns:a16="http://schemas.microsoft.com/office/drawing/2014/main" val="20002"/>
                    </a:ext>
                  </a:extLst>
                </a:gridCol>
                <a:gridCol w="696675">
                  <a:extLst>
                    <a:ext uri="{9D8B030D-6E8A-4147-A177-3AD203B41FA5}">
                      <a16:colId xmlns:a16="http://schemas.microsoft.com/office/drawing/2014/main" val="20003"/>
                    </a:ext>
                  </a:extLst>
                </a:gridCol>
                <a:gridCol w="696675">
                  <a:extLst>
                    <a:ext uri="{9D8B030D-6E8A-4147-A177-3AD203B41FA5}">
                      <a16:colId xmlns:a16="http://schemas.microsoft.com/office/drawing/2014/main" val="20004"/>
                    </a:ext>
                  </a:extLst>
                </a:gridCol>
                <a:gridCol w="696675">
                  <a:extLst>
                    <a:ext uri="{9D8B030D-6E8A-4147-A177-3AD203B41FA5}">
                      <a16:colId xmlns:a16="http://schemas.microsoft.com/office/drawing/2014/main" val="20005"/>
                    </a:ext>
                  </a:extLst>
                </a:gridCol>
                <a:gridCol w="696675">
                  <a:extLst>
                    <a:ext uri="{9D8B030D-6E8A-4147-A177-3AD203B41FA5}">
                      <a16:colId xmlns:a16="http://schemas.microsoft.com/office/drawing/2014/main" val="20006"/>
                    </a:ext>
                  </a:extLst>
                </a:gridCol>
                <a:gridCol w="754725">
                  <a:extLst>
                    <a:ext uri="{9D8B030D-6E8A-4147-A177-3AD203B41FA5}">
                      <a16:colId xmlns:a16="http://schemas.microsoft.com/office/drawing/2014/main" val="20007"/>
                    </a:ext>
                  </a:extLst>
                </a:gridCol>
              </a:tblGrid>
              <a:tr h="537975">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b="1">
                          <a:latin typeface="Calibri"/>
                          <a:ea typeface="Calibri"/>
                          <a:cs typeface="Calibri"/>
                          <a:sym typeface="Calibri"/>
                        </a:rPr>
                        <a:t>03</a:t>
                      </a:r>
                      <a:endParaRPr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382425">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27.03.2023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382425">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04.04.2023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308075">
                <a:tc rowSpan="3"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3"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Criar o Tempo de abertura do projeto proposto (TAP)</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3080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Planificar a Integração Contínua</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r h="3080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Escolher as técnicas de Qualidade que serão aplicadas</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5"/>
                  </a:ext>
                </a:extLst>
              </a:tr>
            </a:tbl>
          </a:graphicData>
        </a:graphic>
      </p:graphicFrame>
      <p:graphicFrame>
        <p:nvGraphicFramePr>
          <p:cNvPr id="216" name="Google Shape;216;p30"/>
          <p:cNvGraphicFramePr/>
          <p:nvPr/>
        </p:nvGraphicFramePr>
        <p:xfrm>
          <a:off x="6154275" y="4404563"/>
          <a:ext cx="5878150" cy="2207350"/>
        </p:xfrm>
        <a:graphic>
          <a:graphicData uri="http://schemas.openxmlformats.org/drawingml/2006/table">
            <a:tbl>
              <a:tblPr bandRow="1">
                <a:noFill/>
                <a:tableStyleId>{0729A904-BB8B-44B1-AE51-5D5FB85714FA}</a:tableStyleId>
              </a:tblPr>
              <a:tblGrid>
                <a:gridCol w="696675">
                  <a:extLst>
                    <a:ext uri="{9D8B030D-6E8A-4147-A177-3AD203B41FA5}">
                      <a16:colId xmlns:a16="http://schemas.microsoft.com/office/drawing/2014/main" val="20000"/>
                    </a:ext>
                  </a:extLst>
                </a:gridCol>
                <a:gridCol w="769225">
                  <a:extLst>
                    <a:ext uri="{9D8B030D-6E8A-4147-A177-3AD203B41FA5}">
                      <a16:colId xmlns:a16="http://schemas.microsoft.com/office/drawing/2014/main" val="20001"/>
                    </a:ext>
                  </a:extLst>
                </a:gridCol>
                <a:gridCol w="870825">
                  <a:extLst>
                    <a:ext uri="{9D8B030D-6E8A-4147-A177-3AD203B41FA5}">
                      <a16:colId xmlns:a16="http://schemas.microsoft.com/office/drawing/2014/main" val="20002"/>
                    </a:ext>
                  </a:extLst>
                </a:gridCol>
                <a:gridCol w="696675">
                  <a:extLst>
                    <a:ext uri="{9D8B030D-6E8A-4147-A177-3AD203B41FA5}">
                      <a16:colId xmlns:a16="http://schemas.microsoft.com/office/drawing/2014/main" val="20003"/>
                    </a:ext>
                  </a:extLst>
                </a:gridCol>
                <a:gridCol w="696675">
                  <a:extLst>
                    <a:ext uri="{9D8B030D-6E8A-4147-A177-3AD203B41FA5}">
                      <a16:colId xmlns:a16="http://schemas.microsoft.com/office/drawing/2014/main" val="20004"/>
                    </a:ext>
                  </a:extLst>
                </a:gridCol>
                <a:gridCol w="696675">
                  <a:extLst>
                    <a:ext uri="{9D8B030D-6E8A-4147-A177-3AD203B41FA5}">
                      <a16:colId xmlns:a16="http://schemas.microsoft.com/office/drawing/2014/main" val="20005"/>
                    </a:ext>
                  </a:extLst>
                </a:gridCol>
                <a:gridCol w="696675">
                  <a:extLst>
                    <a:ext uri="{9D8B030D-6E8A-4147-A177-3AD203B41FA5}">
                      <a16:colId xmlns:a16="http://schemas.microsoft.com/office/drawing/2014/main" val="20006"/>
                    </a:ext>
                  </a:extLst>
                </a:gridCol>
                <a:gridCol w="754725">
                  <a:extLst>
                    <a:ext uri="{9D8B030D-6E8A-4147-A177-3AD203B41FA5}">
                      <a16:colId xmlns:a16="http://schemas.microsoft.com/office/drawing/2014/main" val="20007"/>
                    </a:ext>
                  </a:extLst>
                </a:gridCol>
              </a:tblGrid>
              <a:tr h="618800">
                <a:tc gridSpan="6">
                  <a:txBody>
                    <a:bodyPr/>
                    <a:lstStyle/>
                    <a:p>
                      <a:pPr marL="0" lvl="0" indent="0" algn="ctr" rtl="0">
                        <a:spcBef>
                          <a:spcPts val="0"/>
                        </a:spcBef>
                        <a:spcAft>
                          <a:spcPts val="0"/>
                        </a:spcAft>
                        <a:buNone/>
                      </a:pPr>
                      <a:r>
                        <a:rPr lang="pt-BR">
                          <a:latin typeface="Calibri"/>
                          <a:ea typeface="Calibri"/>
                          <a:cs typeface="Calibri"/>
                          <a:sym typeface="Calibri"/>
                        </a:rPr>
                        <a:t>Nº da Entrega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b="1">
                          <a:latin typeface="Calibri"/>
                          <a:ea typeface="Calibri"/>
                          <a:cs typeface="Calibri"/>
                          <a:sym typeface="Calibri"/>
                        </a:rPr>
                        <a:t>04</a:t>
                      </a:r>
                      <a:endParaRPr b="1">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0"/>
                  </a:ext>
                </a:extLst>
              </a:tr>
              <a:tr h="439900">
                <a:tc rowSpan="2" gridSpan="3">
                  <a:txBody>
                    <a:bodyPr/>
                    <a:lstStyle/>
                    <a:p>
                      <a:pPr marL="0" lvl="0" indent="0" algn="ctr" rtl="0">
                        <a:spcBef>
                          <a:spcPts val="0"/>
                        </a:spcBef>
                        <a:spcAft>
                          <a:spcPts val="0"/>
                        </a:spcAft>
                        <a:buNone/>
                      </a:pPr>
                      <a:r>
                        <a:rPr lang="pt-BR">
                          <a:latin typeface="Calibri"/>
                          <a:ea typeface="Calibri"/>
                          <a:cs typeface="Calibri"/>
                          <a:sym typeface="Calibri"/>
                        </a:rPr>
                        <a:t>Data</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rowSpan="2" h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Inicio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24.03.2023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1"/>
                  </a:ext>
                </a:extLst>
              </a:tr>
              <a:tr h="439900">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3">
                  <a:txBody>
                    <a:bodyPr/>
                    <a:lstStyle/>
                    <a:p>
                      <a:pPr marL="0" lvl="0" indent="0" algn="ctr" rtl="0">
                        <a:spcBef>
                          <a:spcPts val="0"/>
                        </a:spcBef>
                        <a:spcAft>
                          <a:spcPts val="0"/>
                        </a:spcAft>
                        <a:buNone/>
                      </a:pPr>
                      <a:r>
                        <a:rPr lang="pt-BR">
                          <a:latin typeface="Calibri"/>
                          <a:ea typeface="Calibri"/>
                          <a:cs typeface="Calibri"/>
                          <a:sym typeface="Calibri"/>
                        </a:rPr>
                        <a:t>Término</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gridSpan="2">
                  <a:txBody>
                    <a:bodyPr/>
                    <a:lstStyle/>
                    <a:p>
                      <a:pPr marL="0" lvl="0" indent="0" algn="ctr" rtl="0">
                        <a:spcBef>
                          <a:spcPts val="0"/>
                        </a:spcBef>
                        <a:spcAft>
                          <a:spcPts val="0"/>
                        </a:spcAft>
                        <a:buNone/>
                      </a:pPr>
                      <a:r>
                        <a:rPr lang="pt-BR">
                          <a:latin typeface="Calibri"/>
                          <a:ea typeface="Calibri"/>
                          <a:cs typeface="Calibri"/>
                          <a:sym typeface="Calibri"/>
                        </a:rPr>
                        <a:t>09.04.2023</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extLst>
                  <a:ext uri="{0D108BD9-81ED-4DB2-BD59-A6C34878D82A}">
                    <a16:rowId xmlns:a16="http://schemas.microsoft.com/office/drawing/2014/main" val="10002"/>
                  </a:ext>
                </a:extLst>
              </a:tr>
              <a:tr h="354375">
                <a:tc rowSpan="2" gridSpan="2">
                  <a:txBody>
                    <a:bodyPr/>
                    <a:lstStyle/>
                    <a:p>
                      <a:pPr marL="0" lvl="0" indent="0" algn="ctr" rtl="0">
                        <a:spcBef>
                          <a:spcPts val="0"/>
                        </a:spcBef>
                        <a:spcAft>
                          <a:spcPts val="0"/>
                        </a:spcAft>
                        <a:buNone/>
                      </a:pPr>
                      <a:r>
                        <a:rPr lang="pt-BR">
                          <a:latin typeface="Calibri"/>
                          <a:ea typeface="Calibri"/>
                          <a:cs typeface="Calibri"/>
                          <a:sym typeface="Calibri"/>
                        </a:rPr>
                        <a:t>Conteúdo da Sprint</a:t>
                      </a:r>
                      <a:endParaRPr>
                        <a:latin typeface="Calibri"/>
                        <a:ea typeface="Calibri"/>
                        <a:cs typeface="Calibri"/>
                        <a:sym typeface="Calibri"/>
                      </a:endParaRPr>
                    </a:p>
                  </a:txBody>
                  <a:tcPr marL="44450" marR="44450" marT="0" marB="0" anchor="ctr">
                    <a:lnL w="63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rowSpan="2" h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Realizar a análise por pontos de função do software</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r h="354375">
                <a:tc gridSpan="2" vMerge="1">
                  <a:txBody>
                    <a:bodyPr/>
                    <a:lstStyle/>
                    <a:p>
                      <a:endParaRPr lang="pt-BR"/>
                    </a:p>
                  </a:txBody>
                  <a:tcPr/>
                </a:tc>
                <a:tc hMerge="1" vMerge="1">
                  <a:txBody>
                    <a:bodyPr/>
                    <a:lstStyle/>
                    <a:p>
                      <a:endParaRPr lang="pt-BR"/>
                    </a:p>
                  </a:txBody>
                  <a:tcPr/>
                </a:tc>
                <a:tc gridSpan="6">
                  <a:txBody>
                    <a:bodyPr/>
                    <a:lstStyle/>
                    <a:p>
                      <a:pPr marL="0" lvl="0" indent="139700" algn="l" rtl="0">
                        <a:spcBef>
                          <a:spcPts val="0"/>
                        </a:spcBef>
                        <a:spcAft>
                          <a:spcPts val="0"/>
                        </a:spcAft>
                        <a:buNone/>
                      </a:pPr>
                      <a:r>
                        <a:rPr lang="pt-BR">
                          <a:latin typeface="Calibri"/>
                          <a:ea typeface="Calibri"/>
                          <a:cs typeface="Calibri"/>
                          <a:sym typeface="Calibri"/>
                        </a:rPr>
                        <a:t>Valorizar o sistema computacional</a:t>
                      </a:r>
                      <a:endParaRPr>
                        <a:latin typeface="Calibri"/>
                        <a:ea typeface="Calibri"/>
                        <a:cs typeface="Calibri"/>
                        <a:sym typeface="Calibri"/>
                      </a:endParaRPr>
                    </a:p>
                  </a:txBody>
                  <a:tcPr marL="44450" marR="44450" marT="0" marB="0" anchor="ctr">
                    <a:lnL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31"/>
          <p:cNvSpPr txBox="1"/>
          <p:nvPr/>
        </p:nvSpPr>
        <p:spPr>
          <a:xfrm>
            <a:off x="382555" y="310144"/>
            <a:ext cx="43728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CONSIDERAÇÕES FINAIS</a:t>
            </a:r>
            <a:r>
              <a:rPr lang="pt-BR" sz="3200" b="1">
                <a:solidFill>
                  <a:srgbClr val="20315C"/>
                </a:solidFill>
                <a:latin typeface="Calibri"/>
                <a:ea typeface="Calibri"/>
                <a:cs typeface="Calibri"/>
                <a:sym typeface="Calibri"/>
              </a:rPr>
              <a:t> </a:t>
            </a:r>
            <a:endParaRPr sz="3200" b="1">
              <a:solidFill>
                <a:srgbClr val="20315C"/>
              </a:solidFill>
              <a:latin typeface="Calibri"/>
              <a:ea typeface="Calibri"/>
              <a:cs typeface="Calibri"/>
              <a:sym typeface="Calibri"/>
            </a:endParaRPr>
          </a:p>
        </p:txBody>
      </p:sp>
      <p:sp>
        <p:nvSpPr>
          <p:cNvPr id="6" name="Google Shape;222;p33">
            <a:extLst>
              <a:ext uri="{FF2B5EF4-FFF2-40B4-BE49-F238E27FC236}">
                <a16:creationId xmlns:a16="http://schemas.microsoft.com/office/drawing/2014/main" id="{ECBFDC83-0C33-4633-9455-A915A775DA0B}"/>
              </a:ext>
            </a:extLst>
          </p:cNvPr>
          <p:cNvSpPr txBox="1"/>
          <p:nvPr/>
        </p:nvSpPr>
        <p:spPr>
          <a:xfrm>
            <a:off x="330373" y="894919"/>
            <a:ext cx="10824600" cy="5033400"/>
          </a:xfrm>
          <a:prstGeom prst="rect">
            <a:avLst/>
          </a:prstGeom>
          <a:no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Clr>
                <a:schemeClr val="dk1"/>
              </a:buClr>
              <a:buSzPts val="1800"/>
              <a:buChar char="●"/>
            </a:pPr>
            <a:r>
              <a:rPr lang="pt-BR" sz="1800" dirty="0">
                <a:solidFill>
                  <a:schemeClr val="dk1"/>
                </a:solidFill>
              </a:rPr>
              <a:t>O presente trabalho abordou a temática das entregas de engenharia de software e gestão de software, com foco no desenvolvimento de um software relacionado aos Objetivos de Desenvolvimento Sustentável (ODS) da ONU, principalmente na área da saúde. Ao longo da pesquisa, foi possível </a:t>
            </a:r>
            <a:r>
              <a:rPr lang="pt-BR" sz="1800" b="1" dirty="0">
                <a:solidFill>
                  <a:srgbClr val="434343"/>
                </a:solidFill>
              </a:rPr>
              <a:t>explorar os desafios e as melhores práticas</a:t>
            </a:r>
            <a:r>
              <a:rPr lang="pt-BR" sz="1800" dirty="0">
                <a:solidFill>
                  <a:schemeClr val="dk1"/>
                </a:solidFill>
              </a:rPr>
              <a:t> envolvidas nesse contexto, bem como os benefícios e impactos positivos que podem ser alcançados por meio da aplicação da engenharia de software e da gestão adequada nesse tipo de projeto.</a:t>
            </a:r>
          </a:p>
          <a:p>
            <a:pPr marL="457200" lvl="0" indent="0" algn="just" rtl="0">
              <a:lnSpc>
                <a:spcPct val="150000"/>
              </a:lnSpc>
              <a:spcBef>
                <a:spcPts val="0"/>
              </a:spcBef>
              <a:spcAft>
                <a:spcPts val="0"/>
              </a:spcAft>
              <a:buNone/>
            </a:pPr>
            <a:endParaRPr lang="pt-BR" sz="1800"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pt-BR" sz="1800" dirty="0">
                <a:solidFill>
                  <a:schemeClr val="dk1"/>
                </a:solidFill>
              </a:rPr>
              <a:t>Um dos principais pontos destacados neste trabalho é a importância de alinhar as entregas de engenharia de software e a gestão do projeto. Os ODS fornecem uma estrutura globalmente reconhecida e amplamente aceita para direcionar esforços em direção ao desenvolvimento sustentável, e a utilização de software como ferramenta nessa jornada pode contribuir significativamente para alcançar essas metas.</a:t>
            </a:r>
            <a:endParaRPr sz="1800"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3;p31">
            <a:extLst>
              <a:ext uri="{FF2B5EF4-FFF2-40B4-BE49-F238E27FC236}">
                <a16:creationId xmlns:a16="http://schemas.microsoft.com/office/drawing/2014/main" id="{4C1F94CB-BBA0-401A-8494-7F7DE0AD9ED5}"/>
              </a:ext>
            </a:extLst>
          </p:cNvPr>
          <p:cNvSpPr txBox="1"/>
          <p:nvPr/>
        </p:nvSpPr>
        <p:spPr>
          <a:xfrm>
            <a:off x="382555" y="310144"/>
            <a:ext cx="43728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dirty="0">
                <a:solidFill>
                  <a:srgbClr val="20315C"/>
                </a:solidFill>
                <a:latin typeface="Calibri"/>
                <a:ea typeface="Calibri"/>
                <a:cs typeface="Calibri"/>
                <a:sym typeface="Calibri"/>
              </a:rPr>
              <a:t>CONSIDERAÇÕES FINAIS</a:t>
            </a:r>
            <a:r>
              <a:rPr lang="pt-BR" sz="3200" b="1" dirty="0">
                <a:solidFill>
                  <a:srgbClr val="20315C"/>
                </a:solidFill>
                <a:latin typeface="Calibri"/>
                <a:ea typeface="Calibri"/>
                <a:cs typeface="Calibri"/>
                <a:sym typeface="Calibri"/>
              </a:rPr>
              <a:t> </a:t>
            </a:r>
            <a:endParaRPr sz="3200" b="1" dirty="0">
              <a:solidFill>
                <a:srgbClr val="20315C"/>
              </a:solidFill>
              <a:latin typeface="Calibri"/>
              <a:ea typeface="Calibri"/>
              <a:cs typeface="Calibri"/>
              <a:sym typeface="Calibri"/>
            </a:endParaRPr>
          </a:p>
        </p:txBody>
      </p:sp>
      <p:sp>
        <p:nvSpPr>
          <p:cNvPr id="5" name="Google Shape;231;p34">
            <a:extLst>
              <a:ext uri="{FF2B5EF4-FFF2-40B4-BE49-F238E27FC236}">
                <a16:creationId xmlns:a16="http://schemas.microsoft.com/office/drawing/2014/main" id="{15F168F3-39D6-43E8-B609-1E293A8CCA70}"/>
              </a:ext>
            </a:extLst>
          </p:cNvPr>
          <p:cNvSpPr txBox="1"/>
          <p:nvPr/>
        </p:nvSpPr>
        <p:spPr>
          <a:xfrm>
            <a:off x="382555" y="1356619"/>
            <a:ext cx="10824600" cy="5033400"/>
          </a:xfrm>
          <a:prstGeom prst="rect">
            <a:avLst/>
          </a:prstGeom>
          <a:no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Clr>
                <a:schemeClr val="dk1"/>
              </a:buClr>
              <a:buSzPts val="1800"/>
              <a:buChar char="●"/>
            </a:pPr>
            <a:r>
              <a:rPr lang="pt-BR" sz="1800" dirty="0">
                <a:solidFill>
                  <a:schemeClr val="dk1"/>
                </a:solidFill>
              </a:rPr>
              <a:t>A engenharia de software desempenha um papel fundamental na criação de soluções tecnológicas inovadoras que podem melhorar a saúde e o bem-estar das pessoas. Ao aplicar as práticas adequadas de engenharia de software, como o desenvolvimento ágil, a prototipagem rápida e a colaboração multidisciplinar, é possível criar softwares mais eficientes, confiáveis e adaptáveis às necessidades dos usuários e das comunidades envolvidas.</a:t>
            </a:r>
            <a:endParaRPr sz="1800" dirty="0">
              <a:solidFill>
                <a:schemeClr val="dk1"/>
              </a:solidFill>
            </a:endParaRPr>
          </a:p>
          <a:p>
            <a:pPr marL="457200" lvl="0" indent="0" algn="just" rtl="0">
              <a:lnSpc>
                <a:spcPct val="150000"/>
              </a:lnSpc>
              <a:spcBef>
                <a:spcPts val="0"/>
              </a:spcBef>
              <a:spcAft>
                <a:spcPts val="0"/>
              </a:spcAft>
              <a:buNone/>
            </a:pPr>
            <a:endParaRPr sz="1800"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pt-BR" sz="1800" dirty="0">
                <a:solidFill>
                  <a:schemeClr val="dk1"/>
                </a:solidFill>
              </a:rPr>
              <a:t>Além disso, a gestão de software desempenha um papel crucial no sucesso do projeto. A gestão adequada envolve a definição clara de requisitos, o planejamento estratégico, o acompanhamento do progresso, a alocação eficiente de recursos e a garantia da qualidade. A adoção de boas práticas de gestão de software contribui para o cumprimento dos prazos, a redução de custos e a entrega de um software de alta qualidade, capaz de atender às necessidades dos usuários e promover um impacto positivo na área da saúde.</a:t>
            </a:r>
            <a:endParaRPr sz="1800" dirty="0">
              <a:solidFill>
                <a:schemeClr val="dk1"/>
              </a:solidFill>
            </a:endParaRPr>
          </a:p>
        </p:txBody>
      </p:sp>
      <p:sp>
        <p:nvSpPr>
          <p:cNvPr id="6" name="Google Shape;230;p34">
            <a:extLst>
              <a:ext uri="{FF2B5EF4-FFF2-40B4-BE49-F238E27FC236}">
                <a16:creationId xmlns:a16="http://schemas.microsoft.com/office/drawing/2014/main" id="{C90E3A3C-9DBF-4F59-9E88-F664AA18DB84}"/>
              </a:ext>
            </a:extLst>
          </p:cNvPr>
          <p:cNvSpPr txBox="1"/>
          <p:nvPr/>
        </p:nvSpPr>
        <p:spPr>
          <a:xfrm>
            <a:off x="382555" y="894919"/>
            <a:ext cx="11570400" cy="4617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400"/>
              <a:buFont typeface="Arial"/>
              <a:buNone/>
            </a:pPr>
            <a:r>
              <a:rPr lang="pt-BR" sz="2400" b="1" dirty="0">
                <a:latin typeface="Calibri"/>
                <a:ea typeface="Calibri"/>
                <a:cs typeface="Calibri"/>
                <a:sym typeface="Calibri"/>
              </a:rPr>
              <a:t>Considerações Finais sobre as </a:t>
            </a:r>
            <a:r>
              <a:rPr lang="pt-BR" sz="2400" b="1" dirty="0" err="1">
                <a:latin typeface="Calibri"/>
                <a:ea typeface="Calibri"/>
                <a:cs typeface="Calibri"/>
                <a:sym typeface="Calibri"/>
              </a:rPr>
              <a:t>Uc</a:t>
            </a:r>
            <a:endParaRPr sz="2400" b="1" i="0"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0368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32"/>
          <p:cNvSpPr txBox="1"/>
          <p:nvPr/>
        </p:nvSpPr>
        <p:spPr>
          <a:xfrm>
            <a:off x="382555" y="310144"/>
            <a:ext cx="2476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REFERÊNCIAS</a:t>
            </a:r>
            <a:endParaRPr/>
          </a:p>
        </p:txBody>
      </p:sp>
      <p:sp>
        <p:nvSpPr>
          <p:cNvPr id="5" name="Google Shape;237;p35">
            <a:extLst>
              <a:ext uri="{FF2B5EF4-FFF2-40B4-BE49-F238E27FC236}">
                <a16:creationId xmlns:a16="http://schemas.microsoft.com/office/drawing/2014/main" id="{E13EEFD8-3CE2-489B-AB71-567301D79B33}"/>
              </a:ext>
            </a:extLst>
          </p:cNvPr>
          <p:cNvSpPr txBox="1"/>
          <p:nvPr/>
        </p:nvSpPr>
        <p:spPr>
          <a:xfrm>
            <a:off x="294365" y="1220500"/>
            <a:ext cx="11358900" cy="1938952"/>
          </a:xfrm>
          <a:prstGeom prst="rect">
            <a:avLst/>
          </a:prstGeom>
          <a:noFill/>
          <a:ln>
            <a:noFill/>
          </a:ln>
        </p:spPr>
        <p:txBody>
          <a:bodyPr spcFirstLastPara="1" wrap="square" lIns="91425" tIns="45700" rIns="91425" bIns="45700" anchor="t" anchorCtr="0">
            <a:spAutoFit/>
          </a:bodyPr>
          <a:lstStyle/>
          <a:p>
            <a:pPr marL="257175" lvl="0" indent="0" algn="l" rtl="0">
              <a:spcBef>
                <a:spcPts val="0"/>
              </a:spcBef>
              <a:spcAft>
                <a:spcPts val="0"/>
              </a:spcAft>
              <a:buClr>
                <a:schemeClr val="dk1"/>
              </a:buClr>
              <a:buSzPts val="1100"/>
              <a:buFont typeface="Arial"/>
              <a:buNone/>
            </a:pPr>
            <a:r>
              <a:rPr lang="pt-BR" sz="1800" dirty="0">
                <a:solidFill>
                  <a:schemeClr val="dk1"/>
                </a:solidFill>
              </a:rPr>
              <a:t>1.	Valderramas, E.L.B. (2023). Modelos, métodos e técnicas da Engenharia de Software. Universidade São Judas Tadeu – Mooca. Material da aula disponibilizado por PDF.</a:t>
            </a:r>
            <a:endParaRPr sz="1800" dirty="0">
              <a:solidFill>
                <a:schemeClr val="dk1"/>
              </a:solidFill>
            </a:endParaRPr>
          </a:p>
          <a:p>
            <a:pPr marL="257175" lvl="0" indent="0" algn="l" rtl="0">
              <a:spcBef>
                <a:spcPts val="1200"/>
              </a:spcBef>
              <a:spcAft>
                <a:spcPts val="0"/>
              </a:spcAft>
              <a:buClr>
                <a:schemeClr val="dk1"/>
              </a:buClr>
              <a:buSzPts val="1100"/>
              <a:buFont typeface="Arial"/>
              <a:buNone/>
            </a:pPr>
            <a:r>
              <a:rPr lang="pt-BR" sz="1800" dirty="0">
                <a:solidFill>
                  <a:schemeClr val="dk1"/>
                </a:solidFill>
              </a:rPr>
              <a:t>2.	Nações Unidas. (2023). Objetivos de Desenvolvimento Sustentável: Saúde e Bem-Estar. Recuperado de https://brasil.un.org/</a:t>
            </a:r>
            <a:r>
              <a:rPr lang="pt-BR" sz="1800" dirty="0" err="1">
                <a:solidFill>
                  <a:schemeClr val="dk1"/>
                </a:solidFill>
              </a:rPr>
              <a:t>pt-br</a:t>
            </a:r>
            <a:r>
              <a:rPr lang="pt-BR" sz="1800" dirty="0">
                <a:solidFill>
                  <a:schemeClr val="dk1"/>
                </a:solidFill>
              </a:rPr>
              <a:t>/</a:t>
            </a:r>
            <a:r>
              <a:rPr lang="pt-BR" sz="1800" dirty="0" err="1">
                <a:solidFill>
                  <a:schemeClr val="dk1"/>
                </a:solidFill>
              </a:rPr>
              <a:t>sdgs</a:t>
            </a:r>
            <a:r>
              <a:rPr lang="pt-BR" sz="1800" dirty="0">
                <a:solidFill>
                  <a:schemeClr val="dk1"/>
                </a:solidFill>
              </a:rPr>
              <a:t>/3.</a:t>
            </a:r>
            <a:endParaRPr sz="1800" dirty="0">
              <a:solidFill>
                <a:schemeClr val="dk1"/>
              </a:solidFill>
            </a:endParaRPr>
          </a:p>
          <a:p>
            <a:pPr marL="257175" lvl="0" indent="0" algn="l" rtl="0">
              <a:spcBef>
                <a:spcPts val="1200"/>
              </a:spcBef>
              <a:spcAft>
                <a:spcPts val="1200"/>
              </a:spcAft>
              <a:buClr>
                <a:schemeClr val="dk1"/>
              </a:buClr>
              <a:buSzPts val="1100"/>
              <a:buFont typeface="Arial"/>
              <a:buNone/>
            </a:pPr>
            <a:r>
              <a:rPr lang="pt-BR" sz="1800" dirty="0">
                <a:solidFill>
                  <a:schemeClr val="dk1"/>
                </a:solidFill>
              </a:rPr>
              <a:t>3.	OpenAI. (2021). ChatGPT [Modelo de linguagem]. OpenAI API. https://openai.com.</a:t>
            </a:r>
            <a:endParaRPr sz="18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p:nvPr/>
        </p:nvSpPr>
        <p:spPr>
          <a:xfrm>
            <a:off x="4134707" y="2679500"/>
            <a:ext cx="3900362" cy="21236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6600" b="1">
                <a:solidFill>
                  <a:schemeClr val="dk1"/>
                </a:solidFill>
                <a:latin typeface="Calibri"/>
                <a:ea typeface="Calibri"/>
                <a:cs typeface="Calibri"/>
                <a:sym typeface="Calibri"/>
              </a:rPr>
              <a:t>Muito</a:t>
            </a:r>
            <a:endParaRPr/>
          </a:p>
          <a:p>
            <a:pPr marL="0" marR="0" lvl="0" indent="0" algn="ctr" rtl="0">
              <a:spcBef>
                <a:spcPts val="0"/>
              </a:spcBef>
              <a:spcAft>
                <a:spcPts val="0"/>
              </a:spcAft>
              <a:buNone/>
            </a:pPr>
            <a:r>
              <a:rPr lang="pt-BR" sz="6600" b="1">
                <a:solidFill>
                  <a:schemeClr val="dk1"/>
                </a:solidFill>
                <a:latin typeface="Calibri"/>
                <a:ea typeface="Calibri"/>
                <a:cs typeface="Calibri"/>
                <a:sym typeface="Calibri"/>
              </a:rPr>
              <a:t>Obrigado !</a:t>
            </a:r>
            <a:endParaRPr sz="48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5"/>
          <p:cNvSpPr txBox="1"/>
          <p:nvPr/>
        </p:nvSpPr>
        <p:spPr>
          <a:xfrm>
            <a:off x="416565" y="3429000"/>
            <a:ext cx="11358870" cy="400751"/>
          </a:xfrm>
          <a:prstGeom prst="rect">
            <a:avLst/>
          </a:prstGeom>
          <a:noFill/>
          <a:ln>
            <a:noFill/>
          </a:ln>
        </p:spPr>
        <p:txBody>
          <a:bodyPr spcFirstLastPara="1" wrap="square" lIns="91425" tIns="45700" rIns="91425" bIns="45700" anchor="t" anchorCtr="0">
            <a:spAutoFit/>
          </a:bodyPr>
          <a:lstStyle/>
          <a:p>
            <a:pPr marL="539750" marR="0" lvl="0" indent="0" algn="l" rtl="0">
              <a:lnSpc>
                <a:spcPct val="120000"/>
              </a:lnSpc>
              <a:spcBef>
                <a:spcPts val="0"/>
              </a:spcBef>
              <a:spcAft>
                <a:spcPts val="0"/>
              </a:spcAft>
              <a:buNone/>
            </a:pPr>
            <a:r>
              <a:rPr lang="pt-BR" sz="1800">
                <a:solidFill>
                  <a:schemeClr val="dk1"/>
                </a:solidFill>
                <a:latin typeface="Calibri"/>
                <a:ea typeface="Calibri"/>
                <a:cs typeface="Calibri"/>
                <a:sym typeface="Calibri"/>
              </a:rPr>
              <a:t>.</a:t>
            </a:r>
            <a:endParaRPr sz="1800">
              <a:solidFill>
                <a:srgbClr val="404040"/>
              </a:solidFill>
              <a:latin typeface="Arial"/>
              <a:ea typeface="Arial"/>
              <a:cs typeface="Arial"/>
              <a:sym typeface="Arial"/>
            </a:endParaRPr>
          </a:p>
        </p:txBody>
      </p:sp>
      <p:sp>
        <p:nvSpPr>
          <p:cNvPr id="101" name="Google Shape;101;p15"/>
          <p:cNvSpPr txBox="1"/>
          <p:nvPr/>
        </p:nvSpPr>
        <p:spPr>
          <a:xfrm>
            <a:off x="382555" y="310144"/>
            <a:ext cx="253620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INTRODUÇÃO</a:t>
            </a:r>
            <a:endParaRPr sz="3200" b="1" cap="none">
              <a:solidFill>
                <a:srgbClr val="20315C"/>
              </a:solidFill>
              <a:latin typeface="Calibri"/>
              <a:ea typeface="Calibri"/>
              <a:cs typeface="Calibri"/>
              <a:sym typeface="Calibri"/>
            </a:endParaRPr>
          </a:p>
        </p:txBody>
      </p:sp>
      <p:sp>
        <p:nvSpPr>
          <p:cNvPr id="6" name="Google Shape;78;p16">
            <a:extLst>
              <a:ext uri="{FF2B5EF4-FFF2-40B4-BE49-F238E27FC236}">
                <a16:creationId xmlns:a16="http://schemas.microsoft.com/office/drawing/2014/main" id="{6D8664FC-454B-4E99-B951-5516F4EFD66D}"/>
              </a:ext>
            </a:extLst>
          </p:cNvPr>
          <p:cNvSpPr txBox="1"/>
          <p:nvPr/>
        </p:nvSpPr>
        <p:spPr>
          <a:xfrm>
            <a:off x="330373" y="1447225"/>
            <a:ext cx="11290200" cy="36327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Arial"/>
              <a:buChar char="●"/>
            </a:pPr>
            <a:r>
              <a:rPr lang="pt-BR" sz="1800" b="0" i="0" u="none" strike="noStrike" cap="none" dirty="0">
                <a:solidFill>
                  <a:schemeClr val="dk1"/>
                </a:solidFill>
                <a:latin typeface="Arial"/>
                <a:ea typeface="Arial"/>
                <a:cs typeface="Arial"/>
                <a:sym typeface="Arial"/>
              </a:rPr>
              <a:t>Tratando-se de um dos muitos temas importantes que a ONU definiu como um objetivo mundial, escolhemos a </a:t>
            </a:r>
            <a:r>
              <a:rPr lang="pt-BR" sz="1800" b="1" i="0" u="none" strike="noStrike" cap="none" dirty="0">
                <a:solidFill>
                  <a:srgbClr val="404040"/>
                </a:solidFill>
                <a:latin typeface="Arial"/>
                <a:ea typeface="Arial"/>
                <a:cs typeface="Arial"/>
                <a:sym typeface="Arial"/>
              </a:rPr>
              <a:t>Saúde e Bem-Estar</a:t>
            </a:r>
            <a:r>
              <a:rPr lang="pt-BR" sz="1800" b="0" i="0" u="none" strike="noStrike" cap="none" dirty="0">
                <a:solidFill>
                  <a:schemeClr val="dk1"/>
                </a:solidFill>
                <a:latin typeface="Arial"/>
                <a:ea typeface="Arial"/>
                <a:cs typeface="Arial"/>
                <a:sym typeface="Arial"/>
              </a:rPr>
              <a:t> pelo motivo de a mesma, muitas vezes ser desorganizada e de difícil acesso para as pessoas mais necessitadas.</a:t>
            </a:r>
            <a:endParaRPr sz="1800" b="0" i="0" u="none" strike="noStrike" cap="none" dirty="0">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0" indent="-342900" algn="just" rtl="0">
              <a:lnSpc>
                <a:spcPct val="150000"/>
              </a:lnSpc>
              <a:spcBef>
                <a:spcPts val="0"/>
              </a:spcBef>
              <a:spcAft>
                <a:spcPts val="0"/>
              </a:spcAft>
              <a:buClr>
                <a:schemeClr val="dk1"/>
              </a:buClr>
              <a:buSzPts val="1800"/>
              <a:buFont typeface="Arial"/>
              <a:buChar char="●"/>
            </a:pPr>
            <a:r>
              <a:rPr lang="pt-BR" sz="1800" b="0" i="0" u="none" strike="noStrike" cap="none" dirty="0">
                <a:solidFill>
                  <a:schemeClr val="dk1"/>
                </a:solidFill>
                <a:latin typeface="Arial"/>
                <a:ea typeface="Arial"/>
                <a:cs typeface="Arial"/>
                <a:sym typeface="Arial"/>
              </a:rPr>
              <a:t>Com isso em mente, será criado um sistema onde haverá a organização das pessoas a partir de cadastros, para que seja feito um levantamento das pessoas, e será feito no mesmo sistema a compilação do histórico de saúde dos cadastrados dos mesmos. Feito isso, será mais fácil identificar padrões de doenças e irá corroborar com os tratamentos por áreas urbanas.</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 name="Google Shape;79;p16">
            <a:extLst>
              <a:ext uri="{FF2B5EF4-FFF2-40B4-BE49-F238E27FC236}">
                <a16:creationId xmlns:a16="http://schemas.microsoft.com/office/drawing/2014/main" id="{FF4C5888-F256-4F28-9A1F-72FB2DE8E24E}"/>
              </a:ext>
            </a:extLst>
          </p:cNvPr>
          <p:cNvSpPr txBox="1"/>
          <p:nvPr/>
        </p:nvSpPr>
        <p:spPr>
          <a:xfrm>
            <a:off x="330373" y="893125"/>
            <a:ext cx="11290200" cy="554100"/>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400"/>
              <a:buFont typeface="Arial"/>
              <a:buNone/>
            </a:pPr>
            <a:r>
              <a:rPr lang="pt-BR" sz="2400" b="1" i="0" u="none" strike="noStrike" cap="none">
                <a:solidFill>
                  <a:schemeClr val="dk1"/>
                </a:solidFill>
                <a:latin typeface="Calibri"/>
                <a:ea typeface="Calibri"/>
                <a:cs typeface="Calibri"/>
                <a:sym typeface="Calibri"/>
              </a:rPr>
              <a:t>Tema</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6"/>
          <p:cNvSpPr txBox="1"/>
          <p:nvPr/>
        </p:nvSpPr>
        <p:spPr>
          <a:xfrm>
            <a:off x="382555" y="310144"/>
            <a:ext cx="83295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MODELO DE PROCESSO DE DESENVOLVIMENTO </a:t>
            </a:r>
            <a:endParaRPr/>
          </a:p>
        </p:txBody>
      </p:sp>
      <p:sp>
        <p:nvSpPr>
          <p:cNvPr id="109" name="Google Shape;109;p16"/>
          <p:cNvSpPr txBox="1"/>
          <p:nvPr/>
        </p:nvSpPr>
        <p:spPr>
          <a:xfrm>
            <a:off x="330373" y="894919"/>
            <a:ext cx="11570440" cy="5216772"/>
          </a:xfrm>
          <a:prstGeom prst="rect">
            <a:avLst/>
          </a:prstGeom>
          <a:noFill/>
          <a:ln>
            <a:noFill/>
          </a:ln>
        </p:spPr>
        <p:txBody>
          <a:bodyPr spcFirstLastPara="1" wrap="square" lIns="91425" tIns="45700" rIns="91425" bIns="45700" anchor="t" anchorCtr="0">
            <a:spAutoFit/>
          </a:bodyPr>
          <a:lstStyle/>
          <a:p>
            <a:pPr algn="just">
              <a:lnSpc>
                <a:spcPct val="150000"/>
              </a:lnSpc>
            </a:pPr>
            <a:r>
              <a:rPr lang="pt-BR" sz="1800" dirty="0">
                <a:effectLst/>
                <a:latin typeface="Arial" panose="020B0604020202020204" pitchFamily="34" charset="0"/>
                <a:ea typeface="Arial" panose="020B0604020202020204" pitchFamily="34" charset="0"/>
              </a:rPr>
              <a:t>Modelo de processo: </a:t>
            </a:r>
            <a:r>
              <a:rPr lang="pt-BR" sz="1800" b="1" dirty="0">
                <a:effectLst/>
                <a:latin typeface="Arial" panose="020B0604020202020204" pitchFamily="34" charset="0"/>
                <a:ea typeface="Arial" panose="020B0604020202020204" pitchFamily="34" charset="0"/>
              </a:rPr>
              <a:t>Espiral.</a:t>
            </a:r>
            <a:endParaRPr lang="pt-BR" sz="1800" dirty="0">
              <a:effectLst/>
              <a:latin typeface="Arial" panose="020B0604020202020204" pitchFamily="34" charset="0"/>
              <a:ea typeface="Arial" panose="020B0604020202020204" pitchFamily="34" charset="0"/>
            </a:endParaRPr>
          </a:p>
          <a:p>
            <a:pPr algn="just">
              <a:lnSpc>
                <a:spcPct val="150000"/>
              </a:lnSpc>
            </a:pPr>
            <a:r>
              <a:rPr lang="pt-BR" sz="1800" dirty="0">
                <a:effectLst/>
                <a:latin typeface="Arial" panose="020B0604020202020204" pitchFamily="34" charset="0"/>
                <a:ea typeface="Arial" panose="020B0604020202020204" pitchFamily="34" charset="0"/>
              </a:rPr>
              <a:t>Modelo espiral criado por Barry Boehm, com a ideia de melhorar o modelo incremental. Esse modelo consiste em trabalhar o tempo todo com riscos, dividindo o projeto em outros menores. Devido ao movimento em espiral que o projeto irá tomar rumo, é visado a eliminação de todos os problemas que surgirão no projeto. Ao longo de cada loop na espiral, é desenvolvido uma versão de software, onde a mesma é testada e atualizada a cada novo loop.</a:t>
            </a:r>
          </a:p>
          <a:p>
            <a:pPr algn="just">
              <a:lnSpc>
                <a:spcPct val="150000"/>
              </a:lnSpc>
            </a:pPr>
            <a:r>
              <a:rPr lang="pt-BR" sz="1800" dirty="0">
                <a:effectLst/>
                <a:latin typeface="Arial" panose="020B0604020202020204" pitchFamily="34" charset="0"/>
                <a:ea typeface="Arial" panose="020B0604020202020204" pitchFamily="34" charset="0"/>
              </a:rPr>
              <a:t>Principais melhorias no modelo espiral:</a:t>
            </a: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Arial" panose="020B0604020202020204" pitchFamily="34" charset="0"/>
              </a:rPr>
              <a:t>Planejamento</a:t>
            </a: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Arial" panose="020B0604020202020204" pitchFamily="34" charset="0"/>
              </a:rPr>
              <a:t>Análise de riscos</a:t>
            </a: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Arial" panose="020B0604020202020204" pitchFamily="34" charset="0"/>
              </a:rPr>
              <a:t>Engenharia</a:t>
            </a: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Arial" panose="020B0604020202020204" pitchFamily="34" charset="0"/>
              </a:rPr>
              <a:t>Atualização feita pelo cliente</a:t>
            </a:r>
          </a:p>
          <a:p>
            <a:r>
              <a:rPr lang="pt-BR" sz="1800" dirty="0">
                <a:effectLst/>
                <a:latin typeface="Arial" panose="020B0604020202020204" pitchFamily="34" charset="0"/>
                <a:ea typeface="Arial" panose="020B0604020202020204" pitchFamily="34" charset="0"/>
              </a:rPr>
              <a:t>O modelo espiral exige uma consideração direta dos riscos técnicos em todas as etapas do projeto e, se adequadamente aplicado, deve reduzir os riscos antes que eles se tornem problemáticos (PRESSMAN, 2006).</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6"/>
          <p:cNvSpPr txBox="1"/>
          <p:nvPr/>
        </p:nvSpPr>
        <p:spPr>
          <a:xfrm>
            <a:off x="382555" y="310144"/>
            <a:ext cx="83295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cap="none">
                <a:solidFill>
                  <a:srgbClr val="20315C"/>
                </a:solidFill>
                <a:latin typeface="Calibri"/>
                <a:ea typeface="Calibri"/>
                <a:cs typeface="Calibri"/>
                <a:sym typeface="Calibri"/>
              </a:rPr>
              <a:t>MODELO DE PROCESSO DE DESENVOLVIMENTO </a:t>
            </a:r>
            <a:endParaRPr/>
          </a:p>
        </p:txBody>
      </p:sp>
      <p:sp>
        <p:nvSpPr>
          <p:cNvPr id="109" name="Google Shape;109;p16"/>
          <p:cNvSpPr txBox="1"/>
          <p:nvPr/>
        </p:nvSpPr>
        <p:spPr>
          <a:xfrm>
            <a:off x="330373" y="894919"/>
            <a:ext cx="11570440" cy="1338788"/>
          </a:xfrm>
          <a:prstGeom prst="rect">
            <a:avLst/>
          </a:prstGeom>
          <a:noFill/>
          <a:ln>
            <a:noFill/>
          </a:ln>
        </p:spPr>
        <p:txBody>
          <a:bodyPr spcFirstLastPara="1" wrap="square" lIns="91425" tIns="45700" rIns="91425" bIns="45700" anchor="t" anchorCtr="0">
            <a:spAutoFit/>
          </a:bodyPr>
          <a:lstStyle/>
          <a:p>
            <a:pPr algn="just">
              <a:lnSpc>
                <a:spcPct val="150000"/>
              </a:lnSpc>
            </a:pPr>
            <a:r>
              <a:rPr lang="pt-BR" sz="1800" dirty="0">
                <a:effectLst/>
                <a:latin typeface="Arial" panose="020B0604020202020204" pitchFamily="34" charset="0"/>
                <a:ea typeface="Arial" panose="020B0604020202020204" pitchFamily="34" charset="0"/>
              </a:rPr>
              <a:t>Modelo de processo escolhido pois: foi o mais bem visto pela equipe do projeto e devido a sua grande flexibilidade com possibilidade de revisão de erros e correção dos mesmos em um estado breve do desenvolvimento do software.</a:t>
            </a:r>
            <a:endParaRPr lang="pt-BR" dirty="0"/>
          </a:p>
        </p:txBody>
      </p:sp>
    </p:spTree>
    <p:extLst>
      <p:ext uri="{BB962C8B-B14F-4D97-AF65-F5344CB8AC3E}">
        <p14:creationId xmlns:p14="http://schemas.microsoft.com/office/powerpoint/2010/main" val="30405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7"/>
          <p:cNvSpPr txBox="1"/>
          <p:nvPr/>
        </p:nvSpPr>
        <p:spPr>
          <a:xfrm>
            <a:off x="382555" y="310144"/>
            <a:ext cx="517923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dirty="0">
                <a:solidFill>
                  <a:srgbClr val="20315C"/>
                </a:solidFill>
                <a:latin typeface="Calibri"/>
                <a:ea typeface="Calibri"/>
                <a:cs typeface="Calibri"/>
                <a:sym typeface="Calibri"/>
              </a:rPr>
              <a:t>ENGENHARIA DE REQUISITOS</a:t>
            </a:r>
            <a:endParaRPr dirty="0"/>
          </a:p>
        </p:txBody>
      </p:sp>
      <p:sp>
        <p:nvSpPr>
          <p:cNvPr id="116" name="Google Shape;116;p17"/>
          <p:cNvSpPr txBox="1"/>
          <p:nvPr/>
        </p:nvSpPr>
        <p:spPr>
          <a:xfrm>
            <a:off x="330373" y="633427"/>
            <a:ext cx="11572800" cy="5921581"/>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800"/>
              </a:spcBef>
              <a:spcAft>
                <a:spcPts val="0"/>
              </a:spcAft>
              <a:buSzPts val="1100"/>
              <a:buNone/>
            </a:pPr>
            <a:r>
              <a:rPr lang="pt-BR" sz="2000" b="1" dirty="0">
                <a:solidFill>
                  <a:schemeClr val="dk1"/>
                </a:solidFill>
              </a:rPr>
              <a:t>Sobre o sistema</a:t>
            </a:r>
          </a:p>
          <a:p>
            <a:pPr marL="0" lvl="0" indent="0" algn="just" rtl="0">
              <a:lnSpc>
                <a:spcPct val="115000"/>
              </a:lnSpc>
              <a:spcBef>
                <a:spcPts val="600"/>
              </a:spcBef>
              <a:spcAft>
                <a:spcPts val="0"/>
              </a:spcAft>
              <a:buSzPts val="1100"/>
              <a:buNone/>
            </a:pPr>
            <a:r>
              <a:rPr lang="pt-BR" sz="1600" dirty="0">
                <a:solidFill>
                  <a:schemeClr val="dk1"/>
                </a:solidFill>
              </a:rPr>
              <a:t>	O sistema irá armazenar os projetos desenvolvidos para a ODS de Saúde e Bem-Estar, para que sejam mais fáceis de serem catalogados para serem apresentados aos investidores que podem vir a patrocinar tais projetos.</a:t>
            </a:r>
          </a:p>
          <a:p>
            <a:pPr marL="0" lvl="0" indent="0" algn="just" rtl="0">
              <a:lnSpc>
                <a:spcPct val="115000"/>
              </a:lnSpc>
              <a:spcBef>
                <a:spcPts val="0"/>
              </a:spcBef>
              <a:spcAft>
                <a:spcPts val="0"/>
              </a:spcAft>
              <a:buSzPts val="1100"/>
              <a:buNone/>
            </a:pPr>
            <a:r>
              <a:rPr lang="pt-BR" sz="1600" dirty="0">
                <a:solidFill>
                  <a:schemeClr val="dk1"/>
                </a:solidFill>
              </a:rPr>
              <a:t>	Os projetos que forem desenvolvidos poderão ser implementados facilmente, pois não será necessário a implementação ou criação de novas tecnologias. E como os projetos são voltados para a área da saúde, é necessário a aprovação dos órgãos públicos para aprovação dos mesmos, liberando assim uma verba para concretizá-los.</a:t>
            </a:r>
          </a:p>
          <a:p>
            <a:pPr marL="0" lvl="0" indent="0" algn="just" rtl="0">
              <a:lnSpc>
                <a:spcPct val="115000"/>
              </a:lnSpc>
              <a:spcBef>
                <a:spcPts val="0"/>
              </a:spcBef>
              <a:spcAft>
                <a:spcPts val="0"/>
              </a:spcAft>
              <a:buSzPts val="1100"/>
              <a:buNone/>
            </a:pPr>
            <a:r>
              <a:rPr lang="pt-BR" sz="1600" dirty="0">
                <a:solidFill>
                  <a:schemeClr val="dk1"/>
                </a:solidFill>
              </a:rPr>
              <a:t>	O sistema poderá e deverá ser integrado aos sistemas já existentes, pois já existem sistemas voltados para área de saúde e caso não seja possível integrar todos eles com este que está sendo desenvolvido, não será possível atingir o objetivo principal desse projeto.</a:t>
            </a:r>
          </a:p>
          <a:p>
            <a:pPr marL="0" lvl="0" indent="0" algn="just" rtl="0">
              <a:lnSpc>
                <a:spcPct val="115000"/>
              </a:lnSpc>
              <a:spcBef>
                <a:spcPts val="0"/>
              </a:spcBef>
              <a:spcAft>
                <a:spcPts val="0"/>
              </a:spcAft>
              <a:buSzPts val="1100"/>
              <a:buNone/>
            </a:pPr>
            <a:endParaRPr lang="pt-BR" sz="1600" dirty="0">
              <a:solidFill>
                <a:schemeClr val="dk1"/>
              </a:solidFill>
            </a:endParaRPr>
          </a:p>
          <a:p>
            <a:pPr marL="0" lvl="0" indent="0" algn="just" rtl="0">
              <a:lnSpc>
                <a:spcPct val="115000"/>
              </a:lnSpc>
              <a:spcBef>
                <a:spcPts val="0"/>
              </a:spcBef>
              <a:spcAft>
                <a:spcPts val="0"/>
              </a:spcAft>
              <a:buSzPts val="1100"/>
              <a:buNone/>
            </a:pPr>
            <a:r>
              <a:rPr lang="pt-BR" sz="2000" b="1" dirty="0">
                <a:solidFill>
                  <a:schemeClr val="dk1"/>
                </a:solidFill>
              </a:rPr>
              <a:t>Análise de mercado</a:t>
            </a:r>
          </a:p>
          <a:p>
            <a:pPr marL="0" lvl="0" indent="0" algn="just" rtl="0">
              <a:lnSpc>
                <a:spcPct val="115000"/>
              </a:lnSpc>
              <a:spcBef>
                <a:spcPts val="0"/>
              </a:spcBef>
              <a:spcAft>
                <a:spcPts val="0"/>
              </a:spcAft>
              <a:buSzPts val="1100"/>
              <a:buNone/>
            </a:pPr>
            <a:r>
              <a:rPr lang="pt-BR" sz="1600" dirty="0">
                <a:solidFill>
                  <a:schemeClr val="dk1"/>
                </a:solidFill>
              </a:rPr>
              <a:t>	Como é possível ver, atualmente o sistema de saúde brasileiro está muito desorganizado (ao menos o sistema de saúde público), com problemas na área de agendamento, atendimento, entre outras áreas. Com o sistema que estamos desenvolvendo, poderão ser armazenados inúmeros projetos para solucionar esses problemas e também futuros problemas que podem vir a ser criados, fazendo com que até mesmo projetos que não foram usados atualmente possam vir a ser usados no futuro.</a:t>
            </a:r>
          </a:p>
          <a:p>
            <a:pPr marL="0" lvl="0" indent="0" algn="just" rtl="0">
              <a:lnSpc>
                <a:spcPct val="115000"/>
              </a:lnSpc>
              <a:spcBef>
                <a:spcPts val="0"/>
              </a:spcBef>
              <a:spcAft>
                <a:spcPts val="0"/>
              </a:spcAft>
              <a:buSzPts val="1100"/>
              <a:buNone/>
            </a:pPr>
            <a:r>
              <a:rPr lang="pt-BR" sz="1600" dirty="0">
                <a:solidFill>
                  <a:schemeClr val="dk1"/>
                </a:solidFill>
              </a:rPr>
              <a:t>	No entanto, criar todos esses projetos leva tempo e dinheiro para serem desenvolvidos, por causa disso temos a necessidade de nos aliar a iniciativas públicas, pois o governo irá conseguir sustentar o desenvolvimento de tais projetos e com a realização dos mesmo o sistema de saúde será implementado.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294373" y="401216"/>
            <a:ext cx="72000" cy="429300"/>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8"/>
          <p:cNvSpPr txBox="1"/>
          <p:nvPr/>
        </p:nvSpPr>
        <p:spPr>
          <a:xfrm>
            <a:off x="382555" y="310144"/>
            <a:ext cx="5179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rgbClr val="20315C"/>
                </a:solidFill>
                <a:latin typeface="Calibri"/>
                <a:ea typeface="Calibri"/>
                <a:cs typeface="Calibri"/>
                <a:sym typeface="Calibri"/>
              </a:rPr>
              <a:t>ENGENHARIA DE REQUISITOS</a:t>
            </a:r>
            <a:endParaRPr/>
          </a:p>
        </p:txBody>
      </p:sp>
      <p:sp>
        <p:nvSpPr>
          <p:cNvPr id="123" name="Google Shape;123;p18"/>
          <p:cNvSpPr txBox="1"/>
          <p:nvPr/>
        </p:nvSpPr>
        <p:spPr>
          <a:xfrm>
            <a:off x="330373" y="895144"/>
            <a:ext cx="11606400" cy="533065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SzPts val="1100"/>
              <a:buNone/>
            </a:pPr>
            <a:r>
              <a:rPr lang="pt-BR" sz="2200" b="1" dirty="0">
                <a:solidFill>
                  <a:schemeClr val="dk1"/>
                </a:solidFill>
              </a:rPr>
              <a:t>Desenvolvimento do Sistema</a:t>
            </a:r>
            <a:endParaRPr sz="2200" b="1" dirty="0">
              <a:solidFill>
                <a:schemeClr val="dk1"/>
              </a:solidFill>
            </a:endParaRPr>
          </a:p>
          <a:p>
            <a:pPr marL="0" lvl="0" indent="0" algn="just" rtl="0">
              <a:lnSpc>
                <a:spcPct val="115000"/>
              </a:lnSpc>
              <a:spcBef>
                <a:spcPts val="0"/>
              </a:spcBef>
              <a:spcAft>
                <a:spcPts val="0"/>
              </a:spcAft>
              <a:buSzPts val="1100"/>
              <a:buNone/>
            </a:pPr>
            <a:r>
              <a:rPr lang="pt-BR" sz="1800" dirty="0">
                <a:solidFill>
                  <a:schemeClr val="dk1"/>
                </a:solidFill>
              </a:rPr>
              <a:t>	Para desenvolver um sistema de armazenamento de projetos de ODS de Saúde e Bem-Estar, é necessário ter uma equipe de desenvolvimento de software com habilidades em programação. O sistema será programado na linguagem JAVA e será acessível por meio de uma interface de usuário simples e intuitiva.</a:t>
            </a:r>
            <a:endParaRPr sz="1800" dirty="0">
              <a:solidFill>
                <a:schemeClr val="dk1"/>
              </a:solidFill>
            </a:endParaRPr>
          </a:p>
          <a:p>
            <a:pPr marL="0" lvl="0" indent="0" algn="just" rtl="0">
              <a:lnSpc>
                <a:spcPct val="115000"/>
              </a:lnSpc>
              <a:spcBef>
                <a:spcPts val="0"/>
              </a:spcBef>
              <a:spcAft>
                <a:spcPts val="0"/>
              </a:spcAft>
              <a:buSzPts val="1100"/>
              <a:buNone/>
            </a:pPr>
            <a:r>
              <a:rPr lang="pt-BR" sz="1800" dirty="0">
                <a:solidFill>
                  <a:schemeClr val="dk1"/>
                </a:solidFill>
              </a:rPr>
              <a:t>	A criação do sistema terá um investimento significativo. A equipe de desenvolvimento terá que trabalhar em tempo integral por alguns meses para construir o sistema, e haverá custos contínuos para a manutenção e atualização do sistema.</a:t>
            </a:r>
            <a:endParaRPr sz="1800" dirty="0">
              <a:solidFill>
                <a:schemeClr val="dk1"/>
              </a:solidFill>
            </a:endParaRPr>
          </a:p>
          <a:p>
            <a:pPr marL="0" lvl="0" indent="0" algn="just" rtl="0">
              <a:lnSpc>
                <a:spcPct val="115000"/>
              </a:lnSpc>
              <a:spcBef>
                <a:spcPts val="0"/>
              </a:spcBef>
              <a:spcAft>
                <a:spcPts val="0"/>
              </a:spcAft>
              <a:buSzPts val="1100"/>
              <a:buNone/>
            </a:pPr>
            <a:r>
              <a:rPr lang="pt-BR" sz="1800" dirty="0">
                <a:solidFill>
                  <a:schemeClr val="dk1"/>
                </a:solidFill>
              </a:rPr>
              <a:t>	No entanto, os benefícios potenciais para as instituições médicas são notáveis. Um sistema de armazenamento de ODSs voltadas para área da saúde pode vir a solucionar problemas que já existem a muitos anos, melhorando desde o atendimento ao paciente até pesquisas de campo voltadas à saúde e ao bem-estar.</a:t>
            </a:r>
            <a:endParaRPr sz="1800" dirty="0">
              <a:solidFill>
                <a:schemeClr val="dk1"/>
              </a:solidFill>
            </a:endParaRPr>
          </a:p>
          <a:p>
            <a:pPr marL="0" lvl="0" indent="0" algn="just" rtl="0">
              <a:lnSpc>
                <a:spcPct val="115000"/>
              </a:lnSpc>
              <a:spcBef>
                <a:spcPts val="0"/>
              </a:spcBef>
              <a:spcAft>
                <a:spcPts val="0"/>
              </a:spcAft>
              <a:buSzPts val="1100"/>
              <a:buNone/>
            </a:pPr>
            <a:endParaRPr sz="1800" dirty="0">
              <a:solidFill>
                <a:schemeClr val="dk1"/>
              </a:solidFill>
            </a:endParaRPr>
          </a:p>
          <a:p>
            <a:pPr marL="0" lvl="0" indent="0" algn="just" rtl="0">
              <a:lnSpc>
                <a:spcPct val="115000"/>
              </a:lnSpc>
              <a:spcBef>
                <a:spcPts val="0"/>
              </a:spcBef>
              <a:spcAft>
                <a:spcPts val="0"/>
              </a:spcAft>
              <a:buSzPts val="1100"/>
              <a:buNone/>
            </a:pPr>
            <a:r>
              <a:rPr lang="pt-BR" sz="2200" b="1" dirty="0">
                <a:solidFill>
                  <a:schemeClr val="dk1"/>
                </a:solidFill>
              </a:rPr>
              <a:t>Conclusão</a:t>
            </a:r>
            <a:endParaRPr sz="1800" b="1" dirty="0">
              <a:solidFill>
                <a:schemeClr val="dk1"/>
              </a:solidFill>
            </a:endParaRPr>
          </a:p>
          <a:p>
            <a:pPr marL="0" lvl="0" indent="0" algn="just" rtl="0">
              <a:lnSpc>
                <a:spcPct val="115000"/>
              </a:lnSpc>
              <a:spcBef>
                <a:spcPts val="0"/>
              </a:spcBef>
              <a:spcAft>
                <a:spcPts val="0"/>
              </a:spcAft>
              <a:buSzPts val="1100"/>
              <a:buNone/>
            </a:pPr>
            <a:r>
              <a:rPr lang="pt-BR" sz="1800" dirty="0">
                <a:solidFill>
                  <a:schemeClr val="dk1"/>
                </a:solidFill>
              </a:rPr>
              <a:t>	Com base na análise de mercado, técnica e financeira, concluímos que o desenvolvimento desse sistema é viável. Embora haja alguns desafios a serem enfrentados, os benefícios potenciais para as instituições de saúde são significativos. A implementação de um sistema desse tipo pode melhorar significativamente a área da saúde no país.</a:t>
            </a:r>
            <a:endParaRPr sz="18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30373" y="894844"/>
            <a:ext cx="11570400" cy="535527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200" b="1" dirty="0">
              <a:latin typeface="Calibri"/>
              <a:ea typeface="Calibri"/>
              <a:cs typeface="Calibri"/>
              <a:sym typeface="Calibri"/>
            </a:endParaRPr>
          </a:p>
          <a:p>
            <a:pPr marL="0" lvl="0" indent="0" algn="l" rtl="0">
              <a:spcBef>
                <a:spcPts val="0"/>
              </a:spcBef>
              <a:spcAft>
                <a:spcPts val="0"/>
              </a:spcAft>
              <a:buNone/>
            </a:pPr>
            <a:r>
              <a:rPr lang="pt-BR" sz="2300" b="1" dirty="0">
                <a:latin typeface="Calibri"/>
                <a:ea typeface="Calibri"/>
                <a:cs typeface="Calibri"/>
                <a:sym typeface="Calibri"/>
              </a:rPr>
              <a:t>Requisitos funcionais</a:t>
            </a:r>
          </a:p>
          <a:p>
            <a:pPr marL="0" lvl="0" indent="0" algn="l" rtl="0">
              <a:spcBef>
                <a:spcPts val="0"/>
              </a:spcBef>
              <a:spcAft>
                <a:spcPts val="0"/>
              </a:spcAft>
              <a:buNone/>
            </a:pPr>
            <a:endParaRPr sz="2300" b="1" dirty="0">
              <a:latin typeface="Calibri"/>
              <a:ea typeface="Calibri"/>
              <a:cs typeface="Calibri"/>
              <a:sym typeface="Calibri"/>
            </a:endParaRPr>
          </a:p>
          <a:p>
            <a:pPr marL="0" lvl="0" indent="0" rtl="0">
              <a:spcBef>
                <a:spcPts val="0"/>
              </a:spcBef>
              <a:spcAft>
                <a:spcPts val="0"/>
              </a:spcAft>
              <a:buNone/>
            </a:pPr>
            <a:r>
              <a:rPr lang="pt-BR" sz="2000" b="1" dirty="0">
                <a:latin typeface="Calibri"/>
                <a:ea typeface="Calibri"/>
                <a:cs typeface="Calibri"/>
                <a:sym typeface="Calibri"/>
              </a:rPr>
              <a:t>Descrição</a:t>
            </a:r>
            <a:endParaRPr sz="2000" b="1" dirty="0">
              <a:latin typeface="Calibri"/>
              <a:ea typeface="Calibri"/>
              <a:cs typeface="Calibri"/>
              <a:sym typeface="Calibri"/>
            </a:endParaRPr>
          </a:p>
          <a:p>
            <a:pPr marL="0" lvl="0" indent="0" rtl="0">
              <a:spcBef>
                <a:spcPts val="0"/>
              </a:spcBef>
              <a:spcAft>
                <a:spcPts val="0"/>
              </a:spcAft>
              <a:buNone/>
            </a:pPr>
            <a:r>
              <a:rPr lang="pt-BR" sz="2400" b="1" dirty="0">
                <a:latin typeface="Calibri"/>
                <a:ea typeface="Calibri"/>
                <a:cs typeface="Calibri"/>
                <a:sym typeface="Calibri"/>
              </a:rPr>
              <a:t>29.03.2023</a:t>
            </a:r>
          </a:p>
          <a:p>
            <a:pPr marL="0" lvl="0" indent="0" rtl="0">
              <a:spcBef>
                <a:spcPts val="0"/>
              </a:spcBef>
              <a:spcAft>
                <a:spcPts val="0"/>
              </a:spcAft>
              <a:buNone/>
            </a:pPr>
            <a:endParaRPr sz="2400" b="1"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RF01: </a:t>
            </a:r>
            <a:r>
              <a:rPr lang="pt-BR" sz="2400" dirty="0">
                <a:latin typeface="Calibri"/>
                <a:ea typeface="Calibri"/>
                <a:cs typeface="Calibri"/>
                <a:sym typeface="Calibri"/>
              </a:rPr>
              <a:t> Os profissionais de saúde poderão: fazer o gerenciamento geral dos pacientes (cadastro, remoção, alteração e consulta);</a:t>
            </a:r>
          </a:p>
          <a:p>
            <a:pPr marL="0" lvl="0" indent="0" algn="l" rtl="0">
              <a:spcBef>
                <a:spcPts val="0"/>
              </a:spcBef>
              <a:spcAft>
                <a:spcPts val="0"/>
              </a:spcAft>
              <a:buNone/>
            </a:pPr>
            <a:endParaRPr sz="2400"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RF02:</a:t>
            </a:r>
            <a:r>
              <a:rPr lang="pt-BR" sz="2400" dirty="0">
                <a:latin typeface="Calibri"/>
                <a:ea typeface="Calibri"/>
                <a:cs typeface="Calibri"/>
                <a:sym typeface="Calibri"/>
              </a:rPr>
              <a:t> O sistema deverá possuir a opção de consulta, inclusão, alteração e exclusão de dados do paciente;</a:t>
            </a:r>
          </a:p>
          <a:p>
            <a:pPr marL="0" lvl="0" indent="0" algn="l" rtl="0">
              <a:spcBef>
                <a:spcPts val="0"/>
              </a:spcBef>
              <a:spcAft>
                <a:spcPts val="0"/>
              </a:spcAft>
              <a:buNone/>
            </a:pPr>
            <a:endParaRPr sz="2400"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RF03:</a:t>
            </a:r>
            <a:r>
              <a:rPr lang="pt-BR" sz="2400" dirty="0">
                <a:latin typeface="Calibri"/>
                <a:ea typeface="Calibri"/>
                <a:cs typeface="Calibri"/>
                <a:sym typeface="Calibri"/>
              </a:rPr>
              <a:t> O sistema deverá possuir a consulta das seguintes funcionalidades para os perfis de pacientes: Nome, Idade, Endereço, CPF, Histórico de doenças. Onde estas funcionalidades podem ser alteradas pelos usuários;</a:t>
            </a:r>
            <a:endParaRPr sz="3100" b="1" dirty="0">
              <a:solidFill>
                <a:srgbClr val="FF0000"/>
              </a:solidFill>
              <a:latin typeface="Calibri"/>
              <a:ea typeface="Calibri"/>
              <a:cs typeface="Calibri"/>
              <a:sym typeface="Calibri"/>
            </a:endParaRPr>
          </a:p>
        </p:txBody>
      </p:sp>
      <p:sp>
        <p:nvSpPr>
          <p:cNvPr id="129" name="Google Shape;129;p19"/>
          <p:cNvSpPr/>
          <p:nvPr/>
        </p:nvSpPr>
        <p:spPr>
          <a:xfrm>
            <a:off x="294373" y="401216"/>
            <a:ext cx="72000" cy="429208"/>
          </a:xfrm>
          <a:prstGeom prst="rect">
            <a:avLst/>
          </a:prstGeom>
          <a:solidFill>
            <a:srgbClr val="C4CC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9"/>
          <p:cNvSpPr txBox="1"/>
          <p:nvPr/>
        </p:nvSpPr>
        <p:spPr>
          <a:xfrm>
            <a:off x="382555" y="310144"/>
            <a:ext cx="51792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dirty="0">
                <a:solidFill>
                  <a:srgbClr val="20315C"/>
                </a:solidFill>
                <a:latin typeface="Calibri"/>
                <a:ea typeface="Calibri"/>
                <a:cs typeface="Calibri"/>
                <a:sym typeface="Calibri"/>
              </a:rPr>
              <a:t>ENGENHARIA DE REQUISITOS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0;p19">
            <a:extLst>
              <a:ext uri="{FF2B5EF4-FFF2-40B4-BE49-F238E27FC236}">
                <a16:creationId xmlns:a16="http://schemas.microsoft.com/office/drawing/2014/main" id="{47071771-AFAD-4A3D-BEF2-47E9DE7D0A70}"/>
              </a:ext>
            </a:extLst>
          </p:cNvPr>
          <p:cNvSpPr txBox="1"/>
          <p:nvPr/>
        </p:nvSpPr>
        <p:spPr>
          <a:xfrm>
            <a:off x="382555" y="310144"/>
            <a:ext cx="51792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dirty="0">
                <a:solidFill>
                  <a:srgbClr val="20315C"/>
                </a:solidFill>
                <a:latin typeface="Calibri"/>
                <a:ea typeface="Calibri"/>
                <a:cs typeface="Calibri"/>
                <a:sym typeface="Calibri"/>
              </a:rPr>
              <a:t>ENGENHARIA DE REQUISITOS</a:t>
            </a:r>
            <a:endParaRPr dirty="0"/>
          </a:p>
        </p:txBody>
      </p:sp>
      <p:sp>
        <p:nvSpPr>
          <p:cNvPr id="5" name="Google Shape;128;p19">
            <a:extLst>
              <a:ext uri="{FF2B5EF4-FFF2-40B4-BE49-F238E27FC236}">
                <a16:creationId xmlns:a16="http://schemas.microsoft.com/office/drawing/2014/main" id="{E2021737-788B-419F-ACF4-4AD49CB581B7}"/>
              </a:ext>
            </a:extLst>
          </p:cNvPr>
          <p:cNvSpPr txBox="1"/>
          <p:nvPr/>
        </p:nvSpPr>
        <p:spPr>
          <a:xfrm>
            <a:off x="310800" y="894844"/>
            <a:ext cx="11570400" cy="584771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200" b="1" dirty="0">
              <a:latin typeface="Calibri"/>
              <a:ea typeface="Calibri"/>
              <a:cs typeface="Calibri"/>
              <a:sym typeface="Calibri"/>
            </a:endParaRPr>
          </a:p>
          <a:p>
            <a:pPr marL="0" lvl="0" indent="0" algn="l" rtl="0">
              <a:spcBef>
                <a:spcPts val="0"/>
              </a:spcBef>
              <a:spcAft>
                <a:spcPts val="0"/>
              </a:spcAft>
              <a:buNone/>
            </a:pPr>
            <a:r>
              <a:rPr lang="pt-BR" sz="2300" b="1" dirty="0">
                <a:latin typeface="Calibri"/>
                <a:ea typeface="Calibri"/>
                <a:cs typeface="Calibri"/>
                <a:sym typeface="Calibri"/>
              </a:rPr>
              <a:t>Requisitos funcionais</a:t>
            </a:r>
            <a:endParaRPr sz="2300" b="1" dirty="0">
              <a:latin typeface="Calibri"/>
              <a:ea typeface="Calibri"/>
              <a:cs typeface="Calibri"/>
              <a:sym typeface="Calibri"/>
            </a:endParaRPr>
          </a:p>
          <a:p>
            <a:pPr marL="0" lvl="0" indent="0" algn="ctr" rtl="0">
              <a:spcBef>
                <a:spcPts val="0"/>
              </a:spcBef>
              <a:spcAft>
                <a:spcPts val="0"/>
              </a:spcAft>
              <a:buNone/>
            </a:pPr>
            <a:endParaRPr sz="2000" b="1" dirty="0">
              <a:latin typeface="Calibri"/>
              <a:ea typeface="Calibri"/>
              <a:cs typeface="Calibri"/>
              <a:sym typeface="Calibri"/>
            </a:endParaRPr>
          </a:p>
          <a:p>
            <a:pPr marL="0" lvl="0" indent="0" rtl="0">
              <a:spcBef>
                <a:spcPts val="0"/>
              </a:spcBef>
              <a:spcAft>
                <a:spcPts val="0"/>
              </a:spcAft>
              <a:buNone/>
            </a:pPr>
            <a:r>
              <a:rPr lang="pt-BR" sz="2400" b="1" dirty="0">
                <a:latin typeface="Calibri"/>
                <a:ea typeface="Calibri"/>
                <a:cs typeface="Calibri"/>
                <a:sym typeface="Calibri"/>
              </a:rPr>
              <a:t>02.04.2023</a:t>
            </a:r>
          </a:p>
          <a:p>
            <a:pPr marL="0" lvl="0" indent="0" rtl="0">
              <a:spcBef>
                <a:spcPts val="0"/>
              </a:spcBef>
              <a:spcAft>
                <a:spcPts val="0"/>
              </a:spcAft>
              <a:buNone/>
            </a:pPr>
            <a:endParaRPr sz="2400" b="1"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RF04:</a:t>
            </a:r>
            <a:r>
              <a:rPr lang="pt-BR" sz="2400" dirty="0">
                <a:latin typeface="Calibri"/>
                <a:ea typeface="Calibri"/>
                <a:cs typeface="Calibri"/>
                <a:sym typeface="Calibri"/>
              </a:rPr>
              <a:t> O usuário administrador deve ser capaz de agendar consultas para o paciente, sendo necessário os dados do paciente através do próprio sistema;</a:t>
            </a:r>
          </a:p>
          <a:p>
            <a:pPr marL="0" lvl="0" indent="0" algn="l" rtl="0">
              <a:spcBef>
                <a:spcPts val="0"/>
              </a:spcBef>
              <a:spcAft>
                <a:spcPts val="0"/>
              </a:spcAft>
              <a:buNone/>
            </a:pPr>
            <a:endParaRPr sz="2400"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RF05:</a:t>
            </a:r>
            <a:r>
              <a:rPr lang="pt-BR" sz="2400" dirty="0">
                <a:latin typeface="Calibri"/>
                <a:ea typeface="Calibri"/>
                <a:cs typeface="Calibri"/>
                <a:sym typeface="Calibri"/>
              </a:rPr>
              <a:t> O usuário paciente deve ser capaz de visualizar um histórico de consultas realizadas anteriormente, e visualizar o resultado das consultas;</a:t>
            </a:r>
            <a:endParaRPr sz="2400" dirty="0">
              <a:latin typeface="Calibri"/>
              <a:ea typeface="Calibri"/>
              <a:cs typeface="Calibri"/>
              <a:sym typeface="Calibri"/>
            </a:endParaRPr>
          </a:p>
          <a:p>
            <a:pPr marL="0" lvl="0" indent="0" algn="ctr" rtl="0">
              <a:spcBef>
                <a:spcPts val="0"/>
              </a:spcBef>
              <a:spcAft>
                <a:spcPts val="0"/>
              </a:spcAft>
              <a:buNone/>
            </a:pPr>
            <a:endParaRPr sz="2400" b="1" dirty="0">
              <a:latin typeface="Calibri"/>
              <a:ea typeface="Calibri"/>
              <a:cs typeface="Calibri"/>
              <a:sym typeface="Calibri"/>
            </a:endParaRPr>
          </a:p>
          <a:p>
            <a:pPr marL="0" lvl="0" indent="0" rtl="0">
              <a:spcBef>
                <a:spcPts val="0"/>
              </a:spcBef>
              <a:spcAft>
                <a:spcPts val="0"/>
              </a:spcAft>
              <a:buNone/>
            </a:pPr>
            <a:r>
              <a:rPr lang="pt-BR" sz="2400" b="1" dirty="0">
                <a:latin typeface="Calibri"/>
                <a:ea typeface="Calibri"/>
                <a:cs typeface="Calibri"/>
                <a:sym typeface="Calibri"/>
              </a:rPr>
              <a:t>04.04.2023</a:t>
            </a:r>
          </a:p>
          <a:p>
            <a:pPr marL="0" lvl="0" indent="0" rtl="0">
              <a:spcBef>
                <a:spcPts val="0"/>
              </a:spcBef>
              <a:spcAft>
                <a:spcPts val="0"/>
              </a:spcAft>
              <a:buNone/>
            </a:pPr>
            <a:endParaRPr sz="2400" b="1" dirty="0">
              <a:latin typeface="Calibri"/>
              <a:ea typeface="Calibri"/>
              <a:cs typeface="Calibri"/>
              <a:sym typeface="Calibri"/>
            </a:endParaRPr>
          </a:p>
          <a:p>
            <a:pPr marL="0" lvl="0" indent="0" algn="l" rtl="0">
              <a:spcBef>
                <a:spcPts val="0"/>
              </a:spcBef>
              <a:spcAft>
                <a:spcPts val="0"/>
              </a:spcAft>
              <a:buNone/>
            </a:pPr>
            <a:r>
              <a:rPr lang="pt-BR" sz="2400" b="1" dirty="0">
                <a:latin typeface="Calibri"/>
                <a:ea typeface="Calibri"/>
                <a:cs typeface="Calibri"/>
                <a:sym typeface="Calibri"/>
              </a:rPr>
              <a:t>RF06: </a:t>
            </a:r>
            <a:r>
              <a:rPr lang="pt-BR" sz="2400" dirty="0">
                <a:latin typeface="Calibri"/>
                <a:ea typeface="Calibri"/>
                <a:cs typeface="Calibri"/>
                <a:sym typeface="Calibri"/>
              </a:rPr>
              <a:t>O sistema deve armazenar pedidos de exames médicos de instituições públicas e privadas;</a:t>
            </a:r>
            <a:endParaRPr sz="2400" dirty="0">
              <a:latin typeface="Calibri"/>
              <a:ea typeface="Calibri"/>
              <a:cs typeface="Calibri"/>
              <a:sym typeface="Calibri"/>
            </a:endParaRPr>
          </a:p>
          <a:p>
            <a:pPr marL="0" marR="0" lvl="0" indent="0" algn="ctr" rtl="0">
              <a:spcBef>
                <a:spcPts val="0"/>
              </a:spcBef>
              <a:spcAft>
                <a:spcPts val="0"/>
              </a:spcAft>
              <a:buNone/>
            </a:pPr>
            <a:endParaRPr sz="3100" b="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4157114442"/>
      </p:ext>
    </p:extLst>
  </p:cSld>
  <p:clrMapOvr>
    <a:masterClrMapping/>
  </p:clrMapOvr>
</p:sld>
</file>

<file path=ppt/theme/theme1.xml><?xml version="1.0" encoding="utf-8"?>
<a:theme xmlns:a="http://schemas.openxmlformats.org/drawingml/2006/main" name="1_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2577</Words>
  <Application>Microsoft Office PowerPoint</Application>
  <PresentationFormat>Widescreen</PresentationFormat>
  <Paragraphs>354</Paragraphs>
  <Slides>24</Slides>
  <Notes>22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Calibri</vt:lpstr>
      <vt:lpstr>Symbol</vt:lpstr>
      <vt:lpstr>Times New Roman</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Gustavo Gino Terezo</cp:lastModifiedBy>
  <cp:revision>7</cp:revision>
  <dcterms:modified xsi:type="dcterms:W3CDTF">2023-06-01T19:22:00Z</dcterms:modified>
</cp:coreProperties>
</file>